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svg" ContentType="image/svg+xml"/>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dMasterIdLst>
    <p:sldMasterId id="2147483648" r:id="rId5"/>
  </p:sldMasterIdLst>
  <p:notesMasterIdLst>
    <p:notesMasterId r:id="rId6"/>
  </p:notesMasterIdLst>
  <p:sldIdLst>
    <p:sldId id="256" r:id="rId7"/>
    <p:sldId id="257" r:id="rId8"/>
    <p:sldId id="258" r:id="rId9"/>
    <p:sldId id="259" r:id="rId10"/>
    <p:sldId id="260" r:id="rId11"/>
    <p:sldId id="261" r:id="rId12"/>
    <p:sldId id="721" r:id="rId13"/>
    <p:sldId id="262" r:id="rId14"/>
    <p:sldId id="263" r:id="rId15"/>
    <p:sldId id="264" r:id="rId16"/>
    <p:sldId id="265" r:id="rId17"/>
    <p:sldId id="724" r:id="rId18"/>
    <p:sldId id="723" r:id="rId19"/>
    <p:sldId id="722"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725"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714" r:id="rId70"/>
    <p:sldId id="726"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647" r:id="rId85"/>
    <p:sldId id="727" r:id="rId86"/>
    <p:sldId id="728" r:id="rId87"/>
    <p:sldId id="332" r:id="rId88"/>
    <p:sldId id="333" r:id="rId89"/>
    <p:sldId id="334" r:id="rId90"/>
    <p:sldId id="335" r:id="rId91"/>
    <p:sldId id="336" r:id="rId92"/>
    <p:sldId id="337" r:id="rId93"/>
    <p:sldId id="729" r:id="rId94"/>
    <p:sldId id="338" r:id="rId95"/>
    <p:sldId id="340" r:id="rId96"/>
    <p:sldId id="730" r:id="rId97"/>
    <p:sldId id="341" r:id="rId98"/>
    <p:sldId id="342" r:id="rId99"/>
    <p:sldId id="343" r:id="rId100"/>
    <p:sldId id="344" r:id="rId101"/>
    <p:sldId id="345" r:id="rId102"/>
    <p:sldId id="346" r:id="rId103"/>
    <p:sldId id="347" r:id="rId104"/>
    <p:sldId id="348" r:id="rId105"/>
    <p:sldId id="349" r:id="rId106"/>
    <p:sldId id="350" r:id="rId107"/>
    <p:sldId id="351" r:id="rId108"/>
    <p:sldId id="352" r:id="rId109"/>
    <p:sldId id="353" r:id="rId110"/>
    <p:sldId id="354" r:id="rId111"/>
    <p:sldId id="355" r:id="rId112"/>
    <p:sldId id="356" r:id="rId113"/>
    <p:sldId id="731" r:id="rId114"/>
    <p:sldId id="357" r:id="rId115"/>
    <p:sldId id="358" r:id="rId116"/>
    <p:sldId id="359" r:id="rId117"/>
    <p:sldId id="360" r:id="rId118"/>
    <p:sldId id="361" r:id="rId119"/>
    <p:sldId id="362" r:id="rId120"/>
    <p:sldId id="363" r:id="rId121"/>
    <p:sldId id="364" r:id="rId122"/>
    <p:sldId id="365" r:id="rId123"/>
    <p:sldId id="366" r:id="rId124"/>
    <p:sldId id="367" r:id="rId125"/>
    <p:sldId id="368" r:id="rId126"/>
    <p:sldId id="369" r:id="rId127"/>
    <p:sldId id="370" r:id="rId128"/>
    <p:sldId id="371" r:id="rId129"/>
    <p:sldId id="372" r:id="rId130"/>
    <p:sldId id="373" r:id="rId131"/>
    <p:sldId id="374" r:id="rId132"/>
    <p:sldId id="375" r:id="rId133"/>
    <p:sldId id="376" r:id="rId134"/>
    <p:sldId id="377" r:id="rId135"/>
    <p:sldId id="378" r:id="rId136"/>
    <p:sldId id="379" r:id="rId137"/>
    <p:sldId id="380" r:id="rId138"/>
    <p:sldId id="381" r:id="rId139"/>
    <p:sldId id="382" r:id="rId140"/>
    <p:sldId id="732" r:id="rId141"/>
    <p:sldId id="384" r:id="rId142"/>
    <p:sldId id="385" r:id="rId143"/>
    <p:sldId id="386" r:id="rId144"/>
    <p:sldId id="387" r:id="rId145"/>
    <p:sldId id="733" r:id="rId146"/>
    <p:sldId id="388" r:id="rId147"/>
    <p:sldId id="389" r:id="rId148"/>
    <p:sldId id="390" r:id="rId149"/>
    <p:sldId id="391" r:id="rId150"/>
    <p:sldId id="392" r:id="rId151"/>
    <p:sldId id="393" r:id="rId152"/>
    <p:sldId id="394" r:id="rId153"/>
    <p:sldId id="395" r:id="rId154"/>
    <p:sldId id="396" r:id="rId155"/>
    <p:sldId id="397" r:id="rId156"/>
    <p:sldId id="398" r:id="rId157"/>
    <p:sldId id="399" r:id="rId158"/>
    <p:sldId id="400" r:id="rId159"/>
    <p:sldId id="401" r:id="rId160"/>
    <p:sldId id="402" r:id="rId161"/>
    <p:sldId id="403" r:id="rId162"/>
    <p:sldId id="715" r:id="rId163"/>
    <p:sldId id="734" r:id="rId164"/>
    <p:sldId id="648" r:id="rId165"/>
    <p:sldId id="649" r:id="rId166"/>
    <p:sldId id="404" r:id="rId167"/>
    <p:sldId id="735" r:id="rId168"/>
    <p:sldId id="407" r:id="rId169"/>
    <p:sldId id="408" r:id="rId170"/>
    <p:sldId id="409" r:id="rId171"/>
    <p:sldId id="410" r:id="rId172"/>
    <p:sldId id="411" r:id="rId173"/>
    <p:sldId id="412" r:id="rId174"/>
    <p:sldId id="413" r:id="rId175"/>
    <p:sldId id="414" r:id="rId176"/>
    <p:sldId id="415" r:id="rId177"/>
    <p:sldId id="416" r:id="rId178"/>
    <p:sldId id="417" r:id="rId179"/>
    <p:sldId id="418" r:id="rId180"/>
    <p:sldId id="419" r:id="rId181"/>
    <p:sldId id="420" r:id="rId182"/>
    <p:sldId id="421" r:id="rId183"/>
    <p:sldId id="422" r:id="rId184"/>
    <p:sldId id="423" r:id="rId185"/>
    <p:sldId id="424" r:id="rId186"/>
    <p:sldId id="425" r:id="rId187"/>
    <p:sldId id="426" r:id="rId188"/>
    <p:sldId id="427" r:id="rId189"/>
    <p:sldId id="428" r:id="rId190"/>
    <p:sldId id="429" r:id="rId191"/>
    <p:sldId id="430" r:id="rId192"/>
    <p:sldId id="431" r:id="rId193"/>
    <p:sldId id="432" r:id="rId194"/>
    <p:sldId id="433" r:id="rId195"/>
    <p:sldId id="716" r:id="rId196"/>
    <p:sldId id="434" r:id="rId197"/>
    <p:sldId id="435" r:id="rId198"/>
    <p:sldId id="436" r:id="rId199"/>
    <p:sldId id="437" r:id="rId200"/>
    <p:sldId id="438" r:id="rId201"/>
    <p:sldId id="439" r:id="rId202"/>
    <p:sldId id="440" r:id="rId203"/>
    <p:sldId id="441" r:id="rId204"/>
    <p:sldId id="442" r:id="rId205"/>
    <p:sldId id="443" r:id="rId206"/>
    <p:sldId id="444" r:id="rId207"/>
    <p:sldId id="445" r:id="rId208"/>
    <p:sldId id="446" r:id="rId209"/>
    <p:sldId id="447" r:id="rId210"/>
    <p:sldId id="448" r:id="rId211"/>
    <p:sldId id="449" r:id="rId212"/>
    <p:sldId id="450" r:id="rId213"/>
    <p:sldId id="451" r:id="rId214"/>
    <p:sldId id="452" r:id="rId215"/>
    <p:sldId id="453" r:id="rId216"/>
    <p:sldId id="454" r:id="rId217"/>
    <p:sldId id="455" r:id="rId218"/>
    <p:sldId id="456" r:id="rId219"/>
    <p:sldId id="457" r:id="rId220"/>
    <p:sldId id="458" r:id="rId221"/>
    <p:sldId id="459" r:id="rId222"/>
    <p:sldId id="460" r:id="rId223"/>
    <p:sldId id="461" r:id="rId224"/>
    <p:sldId id="462" r:id="rId225"/>
    <p:sldId id="463" r:id="rId226"/>
    <p:sldId id="464" r:id="rId227"/>
    <p:sldId id="465" r:id="rId228"/>
    <p:sldId id="466" r:id="rId229"/>
    <p:sldId id="467" r:id="rId230"/>
    <p:sldId id="468" r:id="rId231"/>
    <p:sldId id="469" r:id="rId232"/>
    <p:sldId id="470" r:id="rId233"/>
    <p:sldId id="471" r:id="rId234"/>
    <p:sldId id="472" r:id="rId235"/>
    <p:sldId id="473" r:id="rId236"/>
    <p:sldId id="474" r:id="rId237"/>
    <p:sldId id="475" r:id="rId238"/>
    <p:sldId id="476" r:id="rId239"/>
    <p:sldId id="477" r:id="rId240"/>
    <p:sldId id="478" r:id="rId241"/>
    <p:sldId id="479" r:id="rId242"/>
    <p:sldId id="480" r:id="rId243"/>
    <p:sldId id="481" r:id="rId244"/>
    <p:sldId id="482" r:id="rId245"/>
    <p:sldId id="483" r:id="rId246"/>
    <p:sldId id="484" r:id="rId247"/>
    <p:sldId id="485" r:id="rId248"/>
    <p:sldId id="486" r:id="rId249"/>
    <p:sldId id="487" r:id="rId250"/>
    <p:sldId id="488" r:id="rId251"/>
    <p:sldId id="489" r:id="rId252"/>
    <p:sldId id="490" r:id="rId253"/>
    <p:sldId id="491" r:id="rId254"/>
    <p:sldId id="492" r:id="rId255"/>
    <p:sldId id="493" r:id="rId256"/>
    <p:sldId id="650" r:id="rId257"/>
    <p:sldId id="494" r:id="rId258"/>
    <p:sldId id="736" r:id="rId259"/>
    <p:sldId id="497" r:id="rId260"/>
    <p:sldId id="498" r:id="rId261"/>
    <p:sldId id="499" r:id="rId262"/>
    <p:sldId id="500" r:id="rId263"/>
    <p:sldId id="501" r:id="rId264"/>
    <p:sldId id="502" r:id="rId265"/>
    <p:sldId id="503" r:id="rId266"/>
    <p:sldId id="504" r:id="rId267"/>
    <p:sldId id="505" r:id="rId268"/>
    <p:sldId id="506" r:id="rId269"/>
    <p:sldId id="507" r:id="rId270"/>
    <p:sldId id="508" r:id="rId271"/>
    <p:sldId id="509" r:id="rId272"/>
    <p:sldId id="510" r:id="rId273"/>
    <p:sldId id="511" r:id="rId274"/>
    <p:sldId id="512" r:id="rId275"/>
    <p:sldId id="513" r:id="rId276"/>
    <p:sldId id="514" r:id="rId277"/>
    <p:sldId id="515" r:id="rId278"/>
    <p:sldId id="717" r:id="rId279"/>
    <p:sldId id="516" r:id="rId280"/>
    <p:sldId id="517" r:id="rId281"/>
    <p:sldId id="518" r:id="rId282"/>
    <p:sldId id="519" r:id="rId283"/>
    <p:sldId id="521" r:id="rId284"/>
    <p:sldId id="522" r:id="rId285"/>
    <p:sldId id="523" r:id="rId286"/>
    <p:sldId id="524" r:id="rId287"/>
    <p:sldId id="525" r:id="rId288"/>
    <p:sldId id="719" r:id="rId289"/>
    <p:sldId id="718" r:id="rId290"/>
    <p:sldId id="737" r:id="rId291"/>
    <p:sldId id="651" r:id="rId292"/>
    <p:sldId id="652" r:id="rId293"/>
    <p:sldId id="653" r:id="rId294"/>
    <p:sldId id="654" r:id="rId295"/>
    <p:sldId id="655" r:id="rId296"/>
    <p:sldId id="656" r:id="rId297"/>
    <p:sldId id="657" r:id="rId298"/>
    <p:sldId id="658" r:id="rId299"/>
    <p:sldId id="659" r:id="rId300"/>
    <p:sldId id="660" r:id="rId301"/>
    <p:sldId id="661" r:id="rId302"/>
    <p:sldId id="669" r:id="rId303"/>
    <p:sldId id="668" r:id="rId304"/>
    <p:sldId id="663" r:id="rId305"/>
    <p:sldId id="664" r:id="rId306"/>
    <p:sldId id="665" r:id="rId307"/>
    <p:sldId id="666" r:id="rId308"/>
    <p:sldId id="667" r:id="rId309"/>
    <p:sldId id="670" r:id="rId310"/>
    <p:sldId id="738" r:id="rId311"/>
    <p:sldId id="720" r:id="rId312"/>
    <p:sldId id="709" r:id="rId313"/>
    <p:sldId id="710" r:id="rId314"/>
    <p:sldId id="711" r:id="rId315"/>
    <p:sldId id="712" r:id="rId316"/>
    <p:sldId id="713" r:id="rId317"/>
    <p:sldId id="565" r:id="rId318"/>
    <p:sldId id="566" r:id="rId319"/>
    <p:sldId id="567" r:id="rId320"/>
    <p:sldId id="568" r:id="rId321"/>
    <p:sldId id="569" r:id="rId322"/>
    <p:sldId id="570" r:id="rId323"/>
    <p:sldId id="571" r:id="rId324"/>
    <p:sldId id="572" r:id="rId325"/>
    <p:sldId id="573" r:id="rId326"/>
    <p:sldId id="574" r:id="rId327"/>
    <p:sldId id="575" r:id="rId328"/>
    <p:sldId id="576" r:id="rId329"/>
    <p:sldId id="577" r:id="rId330"/>
    <p:sldId id="578" r:id="rId331"/>
    <p:sldId id="579" r:id="rId332"/>
    <p:sldId id="580" r:id="rId333"/>
    <p:sldId id="581" r:id="rId334"/>
    <p:sldId id="582" r:id="rId335"/>
    <p:sldId id="583" r:id="rId336"/>
    <p:sldId id="584" r:id="rId337"/>
    <p:sldId id="585" r:id="rId338"/>
    <p:sldId id="586" r:id="rId339"/>
    <p:sldId id="587" r:id="rId340"/>
    <p:sldId id="588" r:id="rId341"/>
    <p:sldId id="589" r:id="rId342"/>
    <p:sldId id="590" r:id="rId343"/>
    <p:sldId id="591" r:id="rId344"/>
    <p:sldId id="592" r:id="rId345"/>
    <p:sldId id="593" r:id="rId346"/>
    <p:sldId id="594" r:id="rId347"/>
    <p:sldId id="595" r:id="rId348"/>
    <p:sldId id="596" r:id="rId349"/>
    <p:sldId id="597" r:id="rId350"/>
    <p:sldId id="598" r:id="rId351"/>
    <p:sldId id="599" r:id="rId352"/>
    <p:sldId id="600" r:id="rId353"/>
    <p:sldId id="601" r:id="rId354"/>
    <p:sldId id="602" r:id="rId355"/>
    <p:sldId id="603" r:id="rId356"/>
    <p:sldId id="604" r:id="rId357"/>
    <p:sldId id="605" r:id="rId358"/>
    <p:sldId id="606" r:id="rId359"/>
    <p:sldId id="607" r:id="rId360"/>
    <p:sldId id="608" r:id="rId361"/>
    <p:sldId id="609" r:id="rId362"/>
    <p:sldId id="610" r:id="rId363"/>
    <p:sldId id="611" r:id="rId364"/>
    <p:sldId id="612" r:id="rId365"/>
    <p:sldId id="613" r:id="rId366"/>
    <p:sldId id="614" r:id="rId367"/>
    <p:sldId id="615" r:id="rId368"/>
    <p:sldId id="616" r:id="rId369"/>
    <p:sldId id="617" r:id="rId370"/>
    <p:sldId id="618" r:id="rId371"/>
    <p:sldId id="619" r:id="rId372"/>
    <p:sldId id="620" r:id="rId373"/>
    <p:sldId id="621" r:id="rId374"/>
    <p:sldId id="622" r:id="rId375"/>
    <p:sldId id="623" r:id="rId376"/>
    <p:sldId id="624" r:id="rId377"/>
    <p:sldId id="625" r:id="rId378"/>
    <p:sldId id="626" r:id="rId379"/>
    <p:sldId id="627" r:id="rId380"/>
    <p:sldId id="628" r:id="rId381"/>
    <p:sldId id="629" r:id="rId382"/>
    <p:sldId id="630" r:id="rId383"/>
    <p:sldId id="631" r:id="rId384"/>
    <p:sldId id="632" r:id="rId385"/>
    <p:sldId id="633" r:id="rId386"/>
    <p:sldId id="634" r:id="rId387"/>
    <p:sldId id="635" r:id="rId388"/>
    <p:sldId id="636" r:id="rId389"/>
    <p:sldId id="637" r:id="rId390"/>
    <p:sldId id="638" r:id="rId391"/>
    <p:sldId id="639" r:id="rId392"/>
    <p:sldId id="640" r:id="rId393"/>
    <p:sldId id="641" r:id="rId394"/>
    <p:sldId id="642" r:id="rId395"/>
    <p:sldId id="643" r:id="rId396"/>
    <p:sldId id="644" r:id="rId397"/>
    <p:sldId id="645" r:id="rId398"/>
    <p:sldId id="708" r:id="rId399"/>
    <p:sldId id="671" r:id="rId400"/>
    <p:sldId id="672" r:id="rId401"/>
    <p:sldId id="673" r:id="rId402"/>
    <p:sldId id="674" r:id="rId403"/>
    <p:sldId id="675" r:id="rId404"/>
    <p:sldId id="676" r:id="rId405"/>
    <p:sldId id="677" r:id="rId406"/>
    <p:sldId id="678" r:id="rId407"/>
    <p:sldId id="679" r:id="rId408"/>
    <p:sldId id="680" r:id="rId409"/>
    <p:sldId id="681" r:id="rId410"/>
    <p:sldId id="682" r:id="rId411"/>
    <p:sldId id="683" r:id="rId412"/>
    <p:sldId id="684" r:id="rId413"/>
    <p:sldId id="685" r:id="rId414"/>
    <p:sldId id="686" r:id="rId415"/>
    <p:sldId id="687" r:id="rId416"/>
    <p:sldId id="688" r:id="rId417"/>
    <p:sldId id="689" r:id="rId418"/>
    <p:sldId id="690" r:id="rId419"/>
    <p:sldId id="691" r:id="rId420"/>
    <p:sldId id="692" r:id="rId421"/>
    <p:sldId id="693" r:id="rId422"/>
    <p:sldId id="694" r:id="rId423"/>
    <p:sldId id="695" r:id="rId424"/>
    <p:sldId id="696" r:id="rId425"/>
    <p:sldId id="697" r:id="rId426"/>
    <p:sldId id="698" r:id="rId427"/>
    <p:sldId id="699" r:id="rId428"/>
    <p:sldId id="700" r:id="rId429"/>
    <p:sldId id="701" r:id="rId430"/>
    <p:sldId id="702" r:id="rId431"/>
    <p:sldId id="703" r:id="rId432"/>
    <p:sldId id="704" r:id="rId433"/>
    <p:sldId id="705" r:id="rId434"/>
    <p:sldId id="706" r:id="rId435"/>
    <p:sldId id="707" r:id="rId436"/>
  </p:sldIdLst>
  <p:sldSz cx="10160000" cy="7620000"/>
  <p:notesSz cx="6858000" cy="9144000"/>
  <p:defaultTextStyle>
    <a:lvl1pPr marL="0" marR="0" indent="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1pPr>
    <a:lvl2pPr marL="0" marR="0" indent="3429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2pPr>
    <a:lvl3pPr marL="0" marR="0" indent="6858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3pPr>
    <a:lvl4pPr marL="0" marR="0" indent="10287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4pPr>
    <a:lvl5pPr marL="0" marR="0" indent="13716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5pPr>
    <a:lvl6pPr marL="0" marR="0" indent="17145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6pPr>
    <a:lvl7pPr marL="0" marR="0" indent="20574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7pPr>
    <a:lvl8pPr marL="0" marR="0" indent="24003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8pPr>
    <a:lvl9pPr marL="0" marR="0" indent="27432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9pPr>
  </p:defaultTextStyle>
</p:presentation>
</file>

<file path=ppt/presProps.xml><?xml version="1.0" encoding="utf-8"?>
<p:presentation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howPr showNarration="1">
    <p:penClr>
      <a:srgbClr val="0000FF"/>
    </p:penClr>
  </p:showPr>
  <p:extLst>
    <p:ext uri="smNativeData">
      <pr:smAppRevision xmlns:pr="smNativeData" xmlns="smNativeData" dt="1658413530" val="1036" rev64="64" revOS="3"/>
      <pr:smFileRevision xmlns:pr="smNativeData" xmlns="smNativeData" dt="1658413530" val="101"/>
      <pr:guideOptions xmlns:pr="smNativeData" xmlns="smNativeData" dt="1658413530" snapToGrid="1" snapToBorders="1" snapToGuides="1"/>
      <pr:pdfExportOpt xmlns:pr="smNativeData" xmlns="smNativeData" dt="1658413530" pagesRangeIndex="1" pagesSelectionIndex="0" qualityIndex="0" embedFonts="2" useJpegs="0" useSubsetFonts="1" useAlpha="1" relativeLinks="0" taggedPdf="0" pane="0" zoom="0" zoomContents="100" layout="0" includeDoc="0" viewFlags="0" openViewer="1" jpegQuality="90" flags="252" layoutIndex="0" exportSlideNames="1" name=".pdf"/>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ideViewPr>
    <p:cSldViewPr snapToObjects="1" showGuides="1">
      <p:cViewPr varScale="1">
        <p:scale>
          <a:sx n="163" d="100"/>
          <a:sy n="163" d="100"/>
        </p:scale>
        <p:origin x="1446" y="238"/>
      </p:cViewPr>
      <p:guideLst x="0" y="0">
        <p:guide orient="horz" pos="2400"/>
        <p:guide pos="3200"/>
      </p:guideLst>
    </p:cSldViewPr>
  </p:slideViewPr>
  <p:outlineViewPr>
    <p:cViewPr>
      <p:scale>
        <a:sx n="33" d="100"/>
        <a:sy n="33" d="100"/>
      </p:scale>
      <p:origin x="0" y="0"/>
    </p:cViewPr>
  </p:outlineViewPr>
  <p:sorterViewPr>
    <p:cViewPr>
      <p:scale>
        <a:sx n="15" d="100"/>
        <a:sy n="15" d="100"/>
      </p:scale>
      <p:origin x="0" y="0"/>
    </p:cViewPr>
  </p:sorterViewPr>
  <p:notesViewPr>
    <p:cSldViewPr snapToObjects="1" showGuides="1">
      <p:cViewPr>
        <p:scale>
          <a:sx n="163" d="100"/>
          <a:sy n="163" d="100"/>
        </p:scale>
        <p:origin x="1446" y="238"/>
      </p:cViewPr>
    </p:cSldViewPr>
  </p:notesViewPr>
  <p:gridSpacing cx="73477120" cy="73477120"/>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140" Type="http://schemas.openxmlformats.org/officeDocument/2006/relationships/slide" Target="slides/slide134.xml"/><Relationship Id="rId141" Type="http://schemas.openxmlformats.org/officeDocument/2006/relationships/slide" Target="slides/slide135.xml"/><Relationship Id="rId142" Type="http://schemas.openxmlformats.org/officeDocument/2006/relationships/slide" Target="slides/slide136.xml"/><Relationship Id="rId143" Type="http://schemas.openxmlformats.org/officeDocument/2006/relationships/slide" Target="slides/slide137.xml"/><Relationship Id="rId144" Type="http://schemas.openxmlformats.org/officeDocument/2006/relationships/slide" Target="slides/slide138.xml"/><Relationship Id="rId145" Type="http://schemas.openxmlformats.org/officeDocument/2006/relationships/slide" Target="slides/slide139.xml"/><Relationship Id="rId146" Type="http://schemas.openxmlformats.org/officeDocument/2006/relationships/slide" Target="slides/slide140.xml"/><Relationship Id="rId147" Type="http://schemas.openxmlformats.org/officeDocument/2006/relationships/slide" Target="slides/slide141.xml"/><Relationship Id="rId148" Type="http://schemas.openxmlformats.org/officeDocument/2006/relationships/slide" Target="slides/slide142.xml"/><Relationship Id="rId149" Type="http://schemas.openxmlformats.org/officeDocument/2006/relationships/slide" Target="slides/slide143.xml"/><Relationship Id="rId150" Type="http://schemas.openxmlformats.org/officeDocument/2006/relationships/slide" Target="slides/slide144.xml"/><Relationship Id="rId151" Type="http://schemas.openxmlformats.org/officeDocument/2006/relationships/slide" Target="slides/slide145.xml"/><Relationship Id="rId152" Type="http://schemas.openxmlformats.org/officeDocument/2006/relationships/slide" Target="slides/slide146.xml"/><Relationship Id="rId153" Type="http://schemas.openxmlformats.org/officeDocument/2006/relationships/slide" Target="slides/slide147.xml"/><Relationship Id="rId154" Type="http://schemas.openxmlformats.org/officeDocument/2006/relationships/slide" Target="slides/slide148.xml"/><Relationship Id="rId155" Type="http://schemas.openxmlformats.org/officeDocument/2006/relationships/slide" Target="slides/slide149.xml"/><Relationship Id="rId156" Type="http://schemas.openxmlformats.org/officeDocument/2006/relationships/slide" Target="slides/slide150.xml"/><Relationship Id="rId157" Type="http://schemas.openxmlformats.org/officeDocument/2006/relationships/slide" Target="slides/slide151.xml"/><Relationship Id="rId158" Type="http://schemas.openxmlformats.org/officeDocument/2006/relationships/slide" Target="slides/slide152.xml"/><Relationship Id="rId159" Type="http://schemas.openxmlformats.org/officeDocument/2006/relationships/slide" Target="slides/slide153.xml"/><Relationship Id="rId160" Type="http://schemas.openxmlformats.org/officeDocument/2006/relationships/slide" Target="slides/slide154.xml"/><Relationship Id="rId161" Type="http://schemas.openxmlformats.org/officeDocument/2006/relationships/slide" Target="slides/slide155.xml"/><Relationship Id="rId162" Type="http://schemas.openxmlformats.org/officeDocument/2006/relationships/slide" Target="slides/slide156.xml"/><Relationship Id="rId163" Type="http://schemas.openxmlformats.org/officeDocument/2006/relationships/slide" Target="slides/slide157.xml"/><Relationship Id="rId164" Type="http://schemas.openxmlformats.org/officeDocument/2006/relationships/slide" Target="slides/slide158.xml"/><Relationship Id="rId165" Type="http://schemas.openxmlformats.org/officeDocument/2006/relationships/slide" Target="slides/slide159.xml"/><Relationship Id="rId166" Type="http://schemas.openxmlformats.org/officeDocument/2006/relationships/slide" Target="slides/slide160.xml"/><Relationship Id="rId167" Type="http://schemas.openxmlformats.org/officeDocument/2006/relationships/slide" Target="slides/slide161.xml"/><Relationship Id="rId168" Type="http://schemas.openxmlformats.org/officeDocument/2006/relationships/slide" Target="slides/slide162.xml"/><Relationship Id="rId169" Type="http://schemas.openxmlformats.org/officeDocument/2006/relationships/slide" Target="slides/slide163.xml"/><Relationship Id="rId170" Type="http://schemas.openxmlformats.org/officeDocument/2006/relationships/slide" Target="slides/slide164.xml"/><Relationship Id="rId171" Type="http://schemas.openxmlformats.org/officeDocument/2006/relationships/slide" Target="slides/slide165.xml"/><Relationship Id="rId172" Type="http://schemas.openxmlformats.org/officeDocument/2006/relationships/slide" Target="slides/slide166.xml"/><Relationship Id="rId173" Type="http://schemas.openxmlformats.org/officeDocument/2006/relationships/slide" Target="slides/slide167.xml"/><Relationship Id="rId174" Type="http://schemas.openxmlformats.org/officeDocument/2006/relationships/slide" Target="slides/slide168.xml"/><Relationship Id="rId175" Type="http://schemas.openxmlformats.org/officeDocument/2006/relationships/slide" Target="slides/slide169.xml"/><Relationship Id="rId176" Type="http://schemas.openxmlformats.org/officeDocument/2006/relationships/slide" Target="slides/slide170.xml"/><Relationship Id="rId177" Type="http://schemas.openxmlformats.org/officeDocument/2006/relationships/slide" Target="slides/slide171.xml"/><Relationship Id="rId178" Type="http://schemas.openxmlformats.org/officeDocument/2006/relationships/slide" Target="slides/slide172.xml"/><Relationship Id="rId179" Type="http://schemas.openxmlformats.org/officeDocument/2006/relationships/slide" Target="slides/slide173.xml"/><Relationship Id="rId180" Type="http://schemas.openxmlformats.org/officeDocument/2006/relationships/slide" Target="slides/slide174.xml"/><Relationship Id="rId181" Type="http://schemas.openxmlformats.org/officeDocument/2006/relationships/slide" Target="slides/slide175.xml"/><Relationship Id="rId182" Type="http://schemas.openxmlformats.org/officeDocument/2006/relationships/slide" Target="slides/slide176.xml"/><Relationship Id="rId183" Type="http://schemas.openxmlformats.org/officeDocument/2006/relationships/slide" Target="slides/slide177.xml"/><Relationship Id="rId184" Type="http://schemas.openxmlformats.org/officeDocument/2006/relationships/slide" Target="slides/slide178.xml"/><Relationship Id="rId185" Type="http://schemas.openxmlformats.org/officeDocument/2006/relationships/slide" Target="slides/slide179.xml"/><Relationship Id="rId186" Type="http://schemas.openxmlformats.org/officeDocument/2006/relationships/slide" Target="slides/slide180.xml"/><Relationship Id="rId187" Type="http://schemas.openxmlformats.org/officeDocument/2006/relationships/slide" Target="slides/slide181.xml"/><Relationship Id="rId188" Type="http://schemas.openxmlformats.org/officeDocument/2006/relationships/slide" Target="slides/slide182.xml"/><Relationship Id="rId189" Type="http://schemas.openxmlformats.org/officeDocument/2006/relationships/slide" Target="slides/slide183.xml"/><Relationship Id="rId190" Type="http://schemas.openxmlformats.org/officeDocument/2006/relationships/slide" Target="slides/slide184.xml"/><Relationship Id="rId191" Type="http://schemas.openxmlformats.org/officeDocument/2006/relationships/slide" Target="slides/slide185.xml"/><Relationship Id="rId192" Type="http://schemas.openxmlformats.org/officeDocument/2006/relationships/slide" Target="slides/slide186.xml"/><Relationship Id="rId193" Type="http://schemas.openxmlformats.org/officeDocument/2006/relationships/slide" Target="slides/slide187.xml"/><Relationship Id="rId194" Type="http://schemas.openxmlformats.org/officeDocument/2006/relationships/slide" Target="slides/slide188.xml"/><Relationship Id="rId195" Type="http://schemas.openxmlformats.org/officeDocument/2006/relationships/slide" Target="slides/slide189.xml"/><Relationship Id="rId196" Type="http://schemas.openxmlformats.org/officeDocument/2006/relationships/slide" Target="slides/slide190.xml"/><Relationship Id="rId197" Type="http://schemas.openxmlformats.org/officeDocument/2006/relationships/slide" Target="slides/slide191.xml"/><Relationship Id="rId198" Type="http://schemas.openxmlformats.org/officeDocument/2006/relationships/slide" Target="slides/slide192.xml"/><Relationship Id="rId199" Type="http://schemas.openxmlformats.org/officeDocument/2006/relationships/slide" Target="slides/slide193.xml"/><Relationship Id="rId200" Type="http://schemas.openxmlformats.org/officeDocument/2006/relationships/slide" Target="slides/slide194.xml"/><Relationship Id="rId201" Type="http://schemas.openxmlformats.org/officeDocument/2006/relationships/slide" Target="slides/slide195.xml"/><Relationship Id="rId202" Type="http://schemas.openxmlformats.org/officeDocument/2006/relationships/slide" Target="slides/slide196.xml"/><Relationship Id="rId203" Type="http://schemas.openxmlformats.org/officeDocument/2006/relationships/slide" Target="slides/slide197.xml"/><Relationship Id="rId204" Type="http://schemas.openxmlformats.org/officeDocument/2006/relationships/slide" Target="slides/slide198.xml"/><Relationship Id="rId205" Type="http://schemas.openxmlformats.org/officeDocument/2006/relationships/slide" Target="slides/slide199.xml"/><Relationship Id="rId206" Type="http://schemas.openxmlformats.org/officeDocument/2006/relationships/slide" Target="slides/slide200.xml"/><Relationship Id="rId207" Type="http://schemas.openxmlformats.org/officeDocument/2006/relationships/slide" Target="slides/slide201.xml"/><Relationship Id="rId208" Type="http://schemas.openxmlformats.org/officeDocument/2006/relationships/slide" Target="slides/slide202.xml"/><Relationship Id="rId209" Type="http://schemas.openxmlformats.org/officeDocument/2006/relationships/slide" Target="slides/slide203.xml"/><Relationship Id="rId210" Type="http://schemas.openxmlformats.org/officeDocument/2006/relationships/slide" Target="slides/slide204.xml"/><Relationship Id="rId211" Type="http://schemas.openxmlformats.org/officeDocument/2006/relationships/slide" Target="slides/slide205.xml"/><Relationship Id="rId212" Type="http://schemas.openxmlformats.org/officeDocument/2006/relationships/slide" Target="slides/slide206.xml"/><Relationship Id="rId213" Type="http://schemas.openxmlformats.org/officeDocument/2006/relationships/slide" Target="slides/slide207.xml"/><Relationship Id="rId214" Type="http://schemas.openxmlformats.org/officeDocument/2006/relationships/slide" Target="slides/slide208.xml"/><Relationship Id="rId215" Type="http://schemas.openxmlformats.org/officeDocument/2006/relationships/slide" Target="slides/slide209.xml"/><Relationship Id="rId216" Type="http://schemas.openxmlformats.org/officeDocument/2006/relationships/slide" Target="slides/slide210.xml"/><Relationship Id="rId217" Type="http://schemas.openxmlformats.org/officeDocument/2006/relationships/slide" Target="slides/slide211.xml"/><Relationship Id="rId218" Type="http://schemas.openxmlformats.org/officeDocument/2006/relationships/slide" Target="slides/slide212.xml"/><Relationship Id="rId219" Type="http://schemas.openxmlformats.org/officeDocument/2006/relationships/slide" Target="slides/slide213.xml"/><Relationship Id="rId220" Type="http://schemas.openxmlformats.org/officeDocument/2006/relationships/slide" Target="slides/slide214.xml"/><Relationship Id="rId221" Type="http://schemas.openxmlformats.org/officeDocument/2006/relationships/slide" Target="slides/slide215.xml"/><Relationship Id="rId222" Type="http://schemas.openxmlformats.org/officeDocument/2006/relationships/slide" Target="slides/slide216.xml"/><Relationship Id="rId223" Type="http://schemas.openxmlformats.org/officeDocument/2006/relationships/slide" Target="slides/slide217.xml"/><Relationship Id="rId224" Type="http://schemas.openxmlformats.org/officeDocument/2006/relationships/slide" Target="slides/slide218.xml"/><Relationship Id="rId225" Type="http://schemas.openxmlformats.org/officeDocument/2006/relationships/slide" Target="slides/slide219.xml"/><Relationship Id="rId226" Type="http://schemas.openxmlformats.org/officeDocument/2006/relationships/slide" Target="slides/slide220.xml"/><Relationship Id="rId227" Type="http://schemas.openxmlformats.org/officeDocument/2006/relationships/slide" Target="slides/slide221.xml"/><Relationship Id="rId228" Type="http://schemas.openxmlformats.org/officeDocument/2006/relationships/slide" Target="slides/slide222.xml"/><Relationship Id="rId229" Type="http://schemas.openxmlformats.org/officeDocument/2006/relationships/slide" Target="slides/slide223.xml"/><Relationship Id="rId230" Type="http://schemas.openxmlformats.org/officeDocument/2006/relationships/slide" Target="slides/slide224.xml"/><Relationship Id="rId231" Type="http://schemas.openxmlformats.org/officeDocument/2006/relationships/slide" Target="slides/slide225.xml"/><Relationship Id="rId232" Type="http://schemas.openxmlformats.org/officeDocument/2006/relationships/slide" Target="slides/slide226.xml"/><Relationship Id="rId233" Type="http://schemas.openxmlformats.org/officeDocument/2006/relationships/slide" Target="slides/slide227.xml"/><Relationship Id="rId234" Type="http://schemas.openxmlformats.org/officeDocument/2006/relationships/slide" Target="slides/slide228.xml"/><Relationship Id="rId235" Type="http://schemas.openxmlformats.org/officeDocument/2006/relationships/slide" Target="slides/slide229.xml"/><Relationship Id="rId236" Type="http://schemas.openxmlformats.org/officeDocument/2006/relationships/slide" Target="slides/slide230.xml"/><Relationship Id="rId237" Type="http://schemas.openxmlformats.org/officeDocument/2006/relationships/slide" Target="slides/slide231.xml"/><Relationship Id="rId238" Type="http://schemas.openxmlformats.org/officeDocument/2006/relationships/slide" Target="slides/slide232.xml"/><Relationship Id="rId239" Type="http://schemas.openxmlformats.org/officeDocument/2006/relationships/slide" Target="slides/slide233.xml"/><Relationship Id="rId240" Type="http://schemas.openxmlformats.org/officeDocument/2006/relationships/slide" Target="slides/slide234.xml"/><Relationship Id="rId241" Type="http://schemas.openxmlformats.org/officeDocument/2006/relationships/slide" Target="slides/slide235.xml"/><Relationship Id="rId242" Type="http://schemas.openxmlformats.org/officeDocument/2006/relationships/slide" Target="slides/slide236.xml"/><Relationship Id="rId243" Type="http://schemas.openxmlformats.org/officeDocument/2006/relationships/slide" Target="slides/slide237.xml"/><Relationship Id="rId244" Type="http://schemas.openxmlformats.org/officeDocument/2006/relationships/slide" Target="slides/slide238.xml"/><Relationship Id="rId245" Type="http://schemas.openxmlformats.org/officeDocument/2006/relationships/slide" Target="slides/slide239.xml"/><Relationship Id="rId246" Type="http://schemas.openxmlformats.org/officeDocument/2006/relationships/slide" Target="slides/slide240.xml"/><Relationship Id="rId247" Type="http://schemas.openxmlformats.org/officeDocument/2006/relationships/slide" Target="slides/slide241.xml"/><Relationship Id="rId248" Type="http://schemas.openxmlformats.org/officeDocument/2006/relationships/slide" Target="slides/slide242.xml"/><Relationship Id="rId249" Type="http://schemas.openxmlformats.org/officeDocument/2006/relationships/slide" Target="slides/slide243.xml"/><Relationship Id="rId250" Type="http://schemas.openxmlformats.org/officeDocument/2006/relationships/slide" Target="slides/slide244.xml"/><Relationship Id="rId251" Type="http://schemas.openxmlformats.org/officeDocument/2006/relationships/slide" Target="slides/slide245.xml"/><Relationship Id="rId252" Type="http://schemas.openxmlformats.org/officeDocument/2006/relationships/slide" Target="slides/slide246.xml"/><Relationship Id="rId253" Type="http://schemas.openxmlformats.org/officeDocument/2006/relationships/slide" Target="slides/slide247.xml"/><Relationship Id="rId254" Type="http://schemas.openxmlformats.org/officeDocument/2006/relationships/slide" Target="slides/slide248.xml"/><Relationship Id="rId255" Type="http://schemas.openxmlformats.org/officeDocument/2006/relationships/slide" Target="slides/slide249.xml"/><Relationship Id="rId256" Type="http://schemas.openxmlformats.org/officeDocument/2006/relationships/slide" Target="slides/slide250.xml"/><Relationship Id="rId257" Type="http://schemas.openxmlformats.org/officeDocument/2006/relationships/slide" Target="slides/slide251.xml"/><Relationship Id="rId258" Type="http://schemas.openxmlformats.org/officeDocument/2006/relationships/slide" Target="slides/slide252.xml"/><Relationship Id="rId259" Type="http://schemas.openxmlformats.org/officeDocument/2006/relationships/slide" Target="slides/slide253.xml"/><Relationship Id="rId260" Type="http://schemas.openxmlformats.org/officeDocument/2006/relationships/slide" Target="slides/slide254.xml"/><Relationship Id="rId261" Type="http://schemas.openxmlformats.org/officeDocument/2006/relationships/slide" Target="slides/slide255.xml"/><Relationship Id="rId262" Type="http://schemas.openxmlformats.org/officeDocument/2006/relationships/slide" Target="slides/slide256.xml"/><Relationship Id="rId263" Type="http://schemas.openxmlformats.org/officeDocument/2006/relationships/slide" Target="slides/slide257.xml"/><Relationship Id="rId264" Type="http://schemas.openxmlformats.org/officeDocument/2006/relationships/slide" Target="slides/slide258.xml"/><Relationship Id="rId265" Type="http://schemas.openxmlformats.org/officeDocument/2006/relationships/slide" Target="slides/slide259.xml"/><Relationship Id="rId266" Type="http://schemas.openxmlformats.org/officeDocument/2006/relationships/slide" Target="slides/slide260.xml"/><Relationship Id="rId267" Type="http://schemas.openxmlformats.org/officeDocument/2006/relationships/slide" Target="slides/slide261.xml"/><Relationship Id="rId268" Type="http://schemas.openxmlformats.org/officeDocument/2006/relationships/slide" Target="slides/slide262.xml"/><Relationship Id="rId269" Type="http://schemas.openxmlformats.org/officeDocument/2006/relationships/slide" Target="slides/slide263.xml"/><Relationship Id="rId270" Type="http://schemas.openxmlformats.org/officeDocument/2006/relationships/slide" Target="slides/slide264.xml"/><Relationship Id="rId271" Type="http://schemas.openxmlformats.org/officeDocument/2006/relationships/slide" Target="slides/slide265.xml"/><Relationship Id="rId272" Type="http://schemas.openxmlformats.org/officeDocument/2006/relationships/slide" Target="slides/slide266.xml"/><Relationship Id="rId273" Type="http://schemas.openxmlformats.org/officeDocument/2006/relationships/slide" Target="slides/slide267.xml"/><Relationship Id="rId274" Type="http://schemas.openxmlformats.org/officeDocument/2006/relationships/slide" Target="slides/slide268.xml"/><Relationship Id="rId275" Type="http://schemas.openxmlformats.org/officeDocument/2006/relationships/slide" Target="slides/slide269.xml"/><Relationship Id="rId276" Type="http://schemas.openxmlformats.org/officeDocument/2006/relationships/slide" Target="slides/slide270.xml"/><Relationship Id="rId277" Type="http://schemas.openxmlformats.org/officeDocument/2006/relationships/slide" Target="slides/slide271.xml"/><Relationship Id="rId278" Type="http://schemas.openxmlformats.org/officeDocument/2006/relationships/slide" Target="slides/slide272.xml"/><Relationship Id="rId279" Type="http://schemas.openxmlformats.org/officeDocument/2006/relationships/slide" Target="slides/slide273.xml"/><Relationship Id="rId280" Type="http://schemas.openxmlformats.org/officeDocument/2006/relationships/slide" Target="slides/slide274.xml"/><Relationship Id="rId281" Type="http://schemas.openxmlformats.org/officeDocument/2006/relationships/slide" Target="slides/slide275.xml"/><Relationship Id="rId282" Type="http://schemas.openxmlformats.org/officeDocument/2006/relationships/slide" Target="slides/slide276.xml"/><Relationship Id="rId283" Type="http://schemas.openxmlformats.org/officeDocument/2006/relationships/slide" Target="slides/slide277.xml"/><Relationship Id="rId284" Type="http://schemas.openxmlformats.org/officeDocument/2006/relationships/slide" Target="slides/slide278.xml"/><Relationship Id="rId285" Type="http://schemas.openxmlformats.org/officeDocument/2006/relationships/slide" Target="slides/slide279.xml"/><Relationship Id="rId286" Type="http://schemas.openxmlformats.org/officeDocument/2006/relationships/slide" Target="slides/slide280.xml"/><Relationship Id="rId287" Type="http://schemas.openxmlformats.org/officeDocument/2006/relationships/slide" Target="slides/slide281.xml"/><Relationship Id="rId288" Type="http://schemas.openxmlformats.org/officeDocument/2006/relationships/slide" Target="slides/slide282.xml"/><Relationship Id="rId289" Type="http://schemas.openxmlformats.org/officeDocument/2006/relationships/slide" Target="slides/slide283.xml"/><Relationship Id="rId290" Type="http://schemas.openxmlformats.org/officeDocument/2006/relationships/slide" Target="slides/slide284.xml"/><Relationship Id="rId291" Type="http://schemas.openxmlformats.org/officeDocument/2006/relationships/slide" Target="slides/slide285.xml"/><Relationship Id="rId292" Type="http://schemas.openxmlformats.org/officeDocument/2006/relationships/slide" Target="slides/slide286.xml"/><Relationship Id="rId293" Type="http://schemas.openxmlformats.org/officeDocument/2006/relationships/slide" Target="slides/slide287.xml"/><Relationship Id="rId294" Type="http://schemas.openxmlformats.org/officeDocument/2006/relationships/slide" Target="slides/slide288.xml"/><Relationship Id="rId295" Type="http://schemas.openxmlformats.org/officeDocument/2006/relationships/slide" Target="slides/slide289.xml"/><Relationship Id="rId296" Type="http://schemas.openxmlformats.org/officeDocument/2006/relationships/slide" Target="slides/slide290.xml"/><Relationship Id="rId297" Type="http://schemas.openxmlformats.org/officeDocument/2006/relationships/slide" Target="slides/slide291.xml"/><Relationship Id="rId298" Type="http://schemas.openxmlformats.org/officeDocument/2006/relationships/slide" Target="slides/slide292.xml"/><Relationship Id="rId299" Type="http://schemas.openxmlformats.org/officeDocument/2006/relationships/slide" Target="slides/slide293.xml"/><Relationship Id="rId300" Type="http://schemas.openxmlformats.org/officeDocument/2006/relationships/slide" Target="slides/slide294.xml"/><Relationship Id="rId301" Type="http://schemas.openxmlformats.org/officeDocument/2006/relationships/slide" Target="slides/slide295.xml"/><Relationship Id="rId302" Type="http://schemas.openxmlformats.org/officeDocument/2006/relationships/slide" Target="slides/slide296.xml"/><Relationship Id="rId303" Type="http://schemas.openxmlformats.org/officeDocument/2006/relationships/slide" Target="slides/slide297.xml"/><Relationship Id="rId304" Type="http://schemas.openxmlformats.org/officeDocument/2006/relationships/slide" Target="slides/slide298.xml"/><Relationship Id="rId305" Type="http://schemas.openxmlformats.org/officeDocument/2006/relationships/slide" Target="slides/slide299.xml"/><Relationship Id="rId306" Type="http://schemas.openxmlformats.org/officeDocument/2006/relationships/slide" Target="slides/slide300.xml"/><Relationship Id="rId307" Type="http://schemas.openxmlformats.org/officeDocument/2006/relationships/slide" Target="slides/slide301.xml"/><Relationship Id="rId308" Type="http://schemas.openxmlformats.org/officeDocument/2006/relationships/slide" Target="slides/slide302.xml"/><Relationship Id="rId309" Type="http://schemas.openxmlformats.org/officeDocument/2006/relationships/slide" Target="slides/slide303.xml"/><Relationship Id="rId310" Type="http://schemas.openxmlformats.org/officeDocument/2006/relationships/slide" Target="slides/slide304.xml"/><Relationship Id="rId311" Type="http://schemas.openxmlformats.org/officeDocument/2006/relationships/slide" Target="slides/slide305.xml"/><Relationship Id="rId312" Type="http://schemas.openxmlformats.org/officeDocument/2006/relationships/slide" Target="slides/slide306.xml"/><Relationship Id="rId313" Type="http://schemas.openxmlformats.org/officeDocument/2006/relationships/slide" Target="slides/slide307.xml"/><Relationship Id="rId314" Type="http://schemas.openxmlformats.org/officeDocument/2006/relationships/slide" Target="slides/slide308.xml"/><Relationship Id="rId315" Type="http://schemas.openxmlformats.org/officeDocument/2006/relationships/slide" Target="slides/slide309.xml"/><Relationship Id="rId316" Type="http://schemas.openxmlformats.org/officeDocument/2006/relationships/slide" Target="slides/slide310.xml"/><Relationship Id="rId317" Type="http://schemas.openxmlformats.org/officeDocument/2006/relationships/slide" Target="slides/slide311.xml"/><Relationship Id="rId318" Type="http://schemas.openxmlformats.org/officeDocument/2006/relationships/slide" Target="slides/slide312.xml"/><Relationship Id="rId319" Type="http://schemas.openxmlformats.org/officeDocument/2006/relationships/slide" Target="slides/slide313.xml"/><Relationship Id="rId320" Type="http://schemas.openxmlformats.org/officeDocument/2006/relationships/slide" Target="slides/slide314.xml"/><Relationship Id="rId321" Type="http://schemas.openxmlformats.org/officeDocument/2006/relationships/slide" Target="slides/slide315.xml"/><Relationship Id="rId322" Type="http://schemas.openxmlformats.org/officeDocument/2006/relationships/slide" Target="slides/slide316.xml"/><Relationship Id="rId323" Type="http://schemas.openxmlformats.org/officeDocument/2006/relationships/slide" Target="slides/slide317.xml"/><Relationship Id="rId324" Type="http://schemas.openxmlformats.org/officeDocument/2006/relationships/slide" Target="slides/slide318.xml"/><Relationship Id="rId325" Type="http://schemas.openxmlformats.org/officeDocument/2006/relationships/slide" Target="slides/slide319.xml"/><Relationship Id="rId326" Type="http://schemas.openxmlformats.org/officeDocument/2006/relationships/slide" Target="slides/slide320.xml"/><Relationship Id="rId327" Type="http://schemas.openxmlformats.org/officeDocument/2006/relationships/slide" Target="slides/slide321.xml"/><Relationship Id="rId328" Type="http://schemas.openxmlformats.org/officeDocument/2006/relationships/slide" Target="slides/slide322.xml"/><Relationship Id="rId329" Type="http://schemas.openxmlformats.org/officeDocument/2006/relationships/slide" Target="slides/slide323.xml"/><Relationship Id="rId330" Type="http://schemas.openxmlformats.org/officeDocument/2006/relationships/slide" Target="slides/slide324.xml"/><Relationship Id="rId331" Type="http://schemas.openxmlformats.org/officeDocument/2006/relationships/slide" Target="slides/slide325.xml"/><Relationship Id="rId332" Type="http://schemas.openxmlformats.org/officeDocument/2006/relationships/slide" Target="slides/slide326.xml"/><Relationship Id="rId333" Type="http://schemas.openxmlformats.org/officeDocument/2006/relationships/slide" Target="slides/slide327.xml"/><Relationship Id="rId334" Type="http://schemas.openxmlformats.org/officeDocument/2006/relationships/slide" Target="slides/slide328.xml"/><Relationship Id="rId335" Type="http://schemas.openxmlformats.org/officeDocument/2006/relationships/slide" Target="slides/slide329.xml"/><Relationship Id="rId336" Type="http://schemas.openxmlformats.org/officeDocument/2006/relationships/slide" Target="slides/slide330.xml"/><Relationship Id="rId337" Type="http://schemas.openxmlformats.org/officeDocument/2006/relationships/slide" Target="slides/slide331.xml"/><Relationship Id="rId338" Type="http://schemas.openxmlformats.org/officeDocument/2006/relationships/slide" Target="slides/slide332.xml"/><Relationship Id="rId339" Type="http://schemas.openxmlformats.org/officeDocument/2006/relationships/slide" Target="slides/slide333.xml"/><Relationship Id="rId340" Type="http://schemas.openxmlformats.org/officeDocument/2006/relationships/slide" Target="slides/slide334.xml"/><Relationship Id="rId341" Type="http://schemas.openxmlformats.org/officeDocument/2006/relationships/slide" Target="slides/slide335.xml"/><Relationship Id="rId342" Type="http://schemas.openxmlformats.org/officeDocument/2006/relationships/slide" Target="slides/slide336.xml"/><Relationship Id="rId343" Type="http://schemas.openxmlformats.org/officeDocument/2006/relationships/slide" Target="slides/slide337.xml"/><Relationship Id="rId344" Type="http://schemas.openxmlformats.org/officeDocument/2006/relationships/slide" Target="slides/slide338.xml"/><Relationship Id="rId345" Type="http://schemas.openxmlformats.org/officeDocument/2006/relationships/slide" Target="slides/slide339.xml"/><Relationship Id="rId346" Type="http://schemas.openxmlformats.org/officeDocument/2006/relationships/slide" Target="slides/slide340.xml"/><Relationship Id="rId347" Type="http://schemas.openxmlformats.org/officeDocument/2006/relationships/slide" Target="slides/slide341.xml"/><Relationship Id="rId348" Type="http://schemas.openxmlformats.org/officeDocument/2006/relationships/slide" Target="slides/slide342.xml"/><Relationship Id="rId349" Type="http://schemas.openxmlformats.org/officeDocument/2006/relationships/slide" Target="slides/slide343.xml"/><Relationship Id="rId350" Type="http://schemas.openxmlformats.org/officeDocument/2006/relationships/slide" Target="slides/slide344.xml"/><Relationship Id="rId351" Type="http://schemas.openxmlformats.org/officeDocument/2006/relationships/slide" Target="slides/slide345.xml"/><Relationship Id="rId352" Type="http://schemas.openxmlformats.org/officeDocument/2006/relationships/slide" Target="slides/slide346.xml"/><Relationship Id="rId353" Type="http://schemas.openxmlformats.org/officeDocument/2006/relationships/slide" Target="slides/slide347.xml"/><Relationship Id="rId354" Type="http://schemas.openxmlformats.org/officeDocument/2006/relationships/slide" Target="slides/slide348.xml"/><Relationship Id="rId355" Type="http://schemas.openxmlformats.org/officeDocument/2006/relationships/slide" Target="slides/slide349.xml"/><Relationship Id="rId356" Type="http://schemas.openxmlformats.org/officeDocument/2006/relationships/slide" Target="slides/slide350.xml"/><Relationship Id="rId357" Type="http://schemas.openxmlformats.org/officeDocument/2006/relationships/slide" Target="slides/slide351.xml"/><Relationship Id="rId358" Type="http://schemas.openxmlformats.org/officeDocument/2006/relationships/slide" Target="slides/slide352.xml"/><Relationship Id="rId359" Type="http://schemas.openxmlformats.org/officeDocument/2006/relationships/slide" Target="slides/slide353.xml"/><Relationship Id="rId360" Type="http://schemas.openxmlformats.org/officeDocument/2006/relationships/slide" Target="slides/slide354.xml"/><Relationship Id="rId361" Type="http://schemas.openxmlformats.org/officeDocument/2006/relationships/slide" Target="slides/slide355.xml"/><Relationship Id="rId362" Type="http://schemas.openxmlformats.org/officeDocument/2006/relationships/slide" Target="slides/slide356.xml"/><Relationship Id="rId363" Type="http://schemas.openxmlformats.org/officeDocument/2006/relationships/slide" Target="slides/slide357.xml"/><Relationship Id="rId364" Type="http://schemas.openxmlformats.org/officeDocument/2006/relationships/slide" Target="slides/slide358.xml"/><Relationship Id="rId365" Type="http://schemas.openxmlformats.org/officeDocument/2006/relationships/slide" Target="slides/slide359.xml"/><Relationship Id="rId366" Type="http://schemas.openxmlformats.org/officeDocument/2006/relationships/slide" Target="slides/slide360.xml"/><Relationship Id="rId367" Type="http://schemas.openxmlformats.org/officeDocument/2006/relationships/slide" Target="slides/slide361.xml"/><Relationship Id="rId368" Type="http://schemas.openxmlformats.org/officeDocument/2006/relationships/slide" Target="slides/slide362.xml"/><Relationship Id="rId369" Type="http://schemas.openxmlformats.org/officeDocument/2006/relationships/slide" Target="slides/slide363.xml"/><Relationship Id="rId370" Type="http://schemas.openxmlformats.org/officeDocument/2006/relationships/slide" Target="slides/slide364.xml"/><Relationship Id="rId371" Type="http://schemas.openxmlformats.org/officeDocument/2006/relationships/slide" Target="slides/slide365.xml"/><Relationship Id="rId372" Type="http://schemas.openxmlformats.org/officeDocument/2006/relationships/slide" Target="slides/slide366.xml"/><Relationship Id="rId373" Type="http://schemas.openxmlformats.org/officeDocument/2006/relationships/slide" Target="slides/slide367.xml"/><Relationship Id="rId374" Type="http://schemas.openxmlformats.org/officeDocument/2006/relationships/slide" Target="slides/slide368.xml"/><Relationship Id="rId375" Type="http://schemas.openxmlformats.org/officeDocument/2006/relationships/slide" Target="slides/slide369.xml"/><Relationship Id="rId376" Type="http://schemas.openxmlformats.org/officeDocument/2006/relationships/slide" Target="slides/slide370.xml"/><Relationship Id="rId377" Type="http://schemas.openxmlformats.org/officeDocument/2006/relationships/slide" Target="slides/slide371.xml"/><Relationship Id="rId378" Type="http://schemas.openxmlformats.org/officeDocument/2006/relationships/slide" Target="slides/slide372.xml"/><Relationship Id="rId379" Type="http://schemas.openxmlformats.org/officeDocument/2006/relationships/slide" Target="slides/slide373.xml"/><Relationship Id="rId380" Type="http://schemas.openxmlformats.org/officeDocument/2006/relationships/slide" Target="slides/slide374.xml"/><Relationship Id="rId381" Type="http://schemas.openxmlformats.org/officeDocument/2006/relationships/slide" Target="slides/slide375.xml"/><Relationship Id="rId382" Type="http://schemas.openxmlformats.org/officeDocument/2006/relationships/slide" Target="slides/slide376.xml"/><Relationship Id="rId383" Type="http://schemas.openxmlformats.org/officeDocument/2006/relationships/slide" Target="slides/slide377.xml"/><Relationship Id="rId384" Type="http://schemas.openxmlformats.org/officeDocument/2006/relationships/slide" Target="slides/slide378.xml"/><Relationship Id="rId385" Type="http://schemas.openxmlformats.org/officeDocument/2006/relationships/slide" Target="slides/slide379.xml"/><Relationship Id="rId386" Type="http://schemas.openxmlformats.org/officeDocument/2006/relationships/slide" Target="slides/slide380.xml"/><Relationship Id="rId387" Type="http://schemas.openxmlformats.org/officeDocument/2006/relationships/slide" Target="slides/slide381.xml"/><Relationship Id="rId388" Type="http://schemas.openxmlformats.org/officeDocument/2006/relationships/slide" Target="slides/slide382.xml"/><Relationship Id="rId389" Type="http://schemas.openxmlformats.org/officeDocument/2006/relationships/slide" Target="slides/slide383.xml"/><Relationship Id="rId390" Type="http://schemas.openxmlformats.org/officeDocument/2006/relationships/slide" Target="slides/slide384.xml"/><Relationship Id="rId391" Type="http://schemas.openxmlformats.org/officeDocument/2006/relationships/slide" Target="slides/slide385.xml"/><Relationship Id="rId392" Type="http://schemas.openxmlformats.org/officeDocument/2006/relationships/slide" Target="slides/slide386.xml"/><Relationship Id="rId393" Type="http://schemas.openxmlformats.org/officeDocument/2006/relationships/slide" Target="slides/slide387.xml"/><Relationship Id="rId394" Type="http://schemas.openxmlformats.org/officeDocument/2006/relationships/slide" Target="slides/slide388.xml"/><Relationship Id="rId395" Type="http://schemas.openxmlformats.org/officeDocument/2006/relationships/slide" Target="slides/slide389.xml"/><Relationship Id="rId396" Type="http://schemas.openxmlformats.org/officeDocument/2006/relationships/slide" Target="slides/slide390.xml"/><Relationship Id="rId397" Type="http://schemas.openxmlformats.org/officeDocument/2006/relationships/slide" Target="slides/slide391.xml"/><Relationship Id="rId398" Type="http://schemas.openxmlformats.org/officeDocument/2006/relationships/slide" Target="slides/slide392.xml"/><Relationship Id="rId399" Type="http://schemas.openxmlformats.org/officeDocument/2006/relationships/slide" Target="slides/slide393.xml"/><Relationship Id="rId400" Type="http://schemas.openxmlformats.org/officeDocument/2006/relationships/slide" Target="slides/slide394.xml"/><Relationship Id="rId401" Type="http://schemas.openxmlformats.org/officeDocument/2006/relationships/slide" Target="slides/slide395.xml"/><Relationship Id="rId402" Type="http://schemas.openxmlformats.org/officeDocument/2006/relationships/slide" Target="slides/slide396.xml"/><Relationship Id="rId403" Type="http://schemas.openxmlformats.org/officeDocument/2006/relationships/slide" Target="slides/slide397.xml"/><Relationship Id="rId404" Type="http://schemas.openxmlformats.org/officeDocument/2006/relationships/slide" Target="slides/slide398.xml"/><Relationship Id="rId405" Type="http://schemas.openxmlformats.org/officeDocument/2006/relationships/slide" Target="slides/slide399.xml"/><Relationship Id="rId406" Type="http://schemas.openxmlformats.org/officeDocument/2006/relationships/slide" Target="slides/slide400.xml"/><Relationship Id="rId407" Type="http://schemas.openxmlformats.org/officeDocument/2006/relationships/slide" Target="slides/slide401.xml"/><Relationship Id="rId408" Type="http://schemas.openxmlformats.org/officeDocument/2006/relationships/slide" Target="slides/slide402.xml"/><Relationship Id="rId409" Type="http://schemas.openxmlformats.org/officeDocument/2006/relationships/slide" Target="slides/slide403.xml"/><Relationship Id="rId410" Type="http://schemas.openxmlformats.org/officeDocument/2006/relationships/slide" Target="slides/slide404.xml"/><Relationship Id="rId411" Type="http://schemas.openxmlformats.org/officeDocument/2006/relationships/slide" Target="slides/slide405.xml"/><Relationship Id="rId412" Type="http://schemas.openxmlformats.org/officeDocument/2006/relationships/slide" Target="slides/slide406.xml"/><Relationship Id="rId413" Type="http://schemas.openxmlformats.org/officeDocument/2006/relationships/slide" Target="slides/slide407.xml"/><Relationship Id="rId414" Type="http://schemas.openxmlformats.org/officeDocument/2006/relationships/slide" Target="slides/slide408.xml"/><Relationship Id="rId415" Type="http://schemas.openxmlformats.org/officeDocument/2006/relationships/slide" Target="slides/slide409.xml"/><Relationship Id="rId416" Type="http://schemas.openxmlformats.org/officeDocument/2006/relationships/slide" Target="slides/slide410.xml"/><Relationship Id="rId417" Type="http://schemas.openxmlformats.org/officeDocument/2006/relationships/slide" Target="slides/slide411.xml"/><Relationship Id="rId418" Type="http://schemas.openxmlformats.org/officeDocument/2006/relationships/slide" Target="slides/slide412.xml"/><Relationship Id="rId419" Type="http://schemas.openxmlformats.org/officeDocument/2006/relationships/slide" Target="slides/slide413.xml"/><Relationship Id="rId420" Type="http://schemas.openxmlformats.org/officeDocument/2006/relationships/slide" Target="slides/slide414.xml"/><Relationship Id="rId421" Type="http://schemas.openxmlformats.org/officeDocument/2006/relationships/slide" Target="slides/slide415.xml"/><Relationship Id="rId422" Type="http://schemas.openxmlformats.org/officeDocument/2006/relationships/slide" Target="slides/slide416.xml"/><Relationship Id="rId423" Type="http://schemas.openxmlformats.org/officeDocument/2006/relationships/slide" Target="slides/slide417.xml"/><Relationship Id="rId424" Type="http://schemas.openxmlformats.org/officeDocument/2006/relationships/slide" Target="slides/slide418.xml"/><Relationship Id="rId425" Type="http://schemas.openxmlformats.org/officeDocument/2006/relationships/slide" Target="slides/slide419.xml"/><Relationship Id="rId426" Type="http://schemas.openxmlformats.org/officeDocument/2006/relationships/slide" Target="slides/slide420.xml"/><Relationship Id="rId427" Type="http://schemas.openxmlformats.org/officeDocument/2006/relationships/slide" Target="slides/slide421.xml"/><Relationship Id="rId428" Type="http://schemas.openxmlformats.org/officeDocument/2006/relationships/slide" Target="slides/slide422.xml"/><Relationship Id="rId429" Type="http://schemas.openxmlformats.org/officeDocument/2006/relationships/slide" Target="slides/slide423.xml"/><Relationship Id="rId430" Type="http://schemas.openxmlformats.org/officeDocument/2006/relationships/slide" Target="slides/slide424.xml"/><Relationship Id="rId431" Type="http://schemas.openxmlformats.org/officeDocument/2006/relationships/slide" Target="slides/slide425.xml"/><Relationship Id="rId432" Type="http://schemas.openxmlformats.org/officeDocument/2006/relationships/slide" Target="slides/slide426.xml"/><Relationship Id="rId433" Type="http://schemas.openxmlformats.org/officeDocument/2006/relationships/slide" Target="slides/slide427.xml"/><Relationship Id="rId434" Type="http://schemas.openxmlformats.org/officeDocument/2006/relationships/slide" Target="slides/slide428.xml"/><Relationship Id="rId435" Type="http://schemas.openxmlformats.org/officeDocument/2006/relationships/slide" Target="slides/slide429.xml"/><Relationship Id="rId436" Type="http://schemas.openxmlformats.org/officeDocument/2006/relationships/slide" Target="slides/slide430.xml"/></Relationships>
</file>

<file path=ppt/notesMasters/_rels/notesMaster1.xml.rels><?xml version="1.0" encoding="UTF-8" standalone="yes" ?>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Shape 217"/>
          <p:cNvSpPr>
            <a:spLocks noGrp="1" noChangeArrowheads="1"/>
            <a:extLst>
              <a:ext uri="smNativeData">
                <pr:smNativeData xmlns:pr="smNativeData" xmlns="smNativeData" val="SMDATA_15_2mHZYh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AcAADgEAAAoIwAAUBkAABAAAAAmAAAACAAAAAEPAAAAAAAA"/>
              </a:ext>
            </a:extLst>
          </p:cNvSpPr>
          <p:nvPr>
            <p:ph type="sldImg"/>
          </p:nvPr>
        </p:nvSpPr>
        <p:spPr>
          <a:xfrm>
            <a:off x="1143000" y="685800"/>
            <a:ext cx="4572000" cy="3429000"/>
          </a:xfrm>
          <a:prstGeom prst="rect">
            <a:avLst/>
          </a:prstGeom>
        </p:spPr>
        <p:txBody>
          <a:bodyPr/>
          <a:lstStyle/>
          <a:p>
            <a:pPr/>
          </a:p>
        </p:txBody>
      </p:sp>
      <p:sp>
        <p:nvSpPr>
          <p:cNvPr id="3" name="Shape 218"/>
          <p:cNvSpPr>
            <a:spLocks noGrp="1" noChangeArrowheads="1"/>
            <a:extLst>
              <a:ext uri="smNativeData">
                <pr:smNativeData xmlns:pr="smNativeData" xmlns="smNativeData" val="SMDATA_15_2mHZYh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oAUAALgaAACQJAAACDQAABAAAAAmAAAACAAAAAEPAAAAAAAA"/>
              </a:ext>
            </a:extLst>
          </p:cNvSpPr>
          <p:nvPr>
            <p:ph type="body"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hf sldNum="0" hdr="0" ftr="0" dt="0"/>
  <p:notesStyle>
    <a:lvl1pPr marL="0" marR="0" indent="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1pPr>
    <a:lvl2pPr marL="0" marR="0" indent="2286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2pPr>
    <a:lvl3pPr marL="0" marR="0" indent="4572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3pPr>
    <a:lvl4pPr marL="0" marR="0" indent="6858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4pPr>
    <a:lvl5pPr marL="0" marR="0" indent="9144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5pPr>
    <a:lvl6pPr marL="0" marR="0" indent="11430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6pPr>
    <a:lvl7pPr marL="0" marR="0" indent="13716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7pPr>
    <a:lvl8pPr marL="0" marR="0" indent="16002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8pPr>
    <a:lvl9pPr marL="0" marR="0" indent="18288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9pPr>
  </p:notesStyle>
</p:notesMaster>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
  <p:cSld name="Title &amp; Subtitle">
    <p:spTree>
      <p:nvGrpSpPr>
        <p:cNvPr id="1" name=""/>
        <p:cNvGrpSpPr/>
        <p:nvPr/>
      </p:nvGrpSpPr>
      <p:grpSpPr>
        <a:xfrm>
          <a:off x="0" y="0"/>
          <a:ext cx="0" cy="0"/>
          <a:chOff x="0" y="0"/>
          <a:chExt cx="0" cy="0"/>
        </a:xfrm>
      </p:grpSpPr>
      <p:sp>
        <p:nvSpPr>
          <p:cNvPr id="2" name="Shape 11"/>
          <p:cNvSpPr>
            <a:spLocks noGrp="1" noChangeArrowheads="1"/>
            <a:extLst>
              <a:ext uri="smNativeData">
                <pr:smNativeData xmlns:pr="smNativeData" xmlns="smNativeData" val="SMDATA_15_2mHZYhMAAAAlAAAAZAAAAA0AAAAAAAAAAAAAAAAAAAAAAAAAAAAAAAACAAAAAAAAAAEAAABQAAAAAAAAAAAA4D8AAAAAAADgPwAAAAAAAOA/AAAAAAAA4D8AAAAAAADgPwAAAAAAAOA/AAAAAAAA4D8AAAAAAADgPwAAAAAAAOA/AAAAAAAA4D8CAAAAjAAAAAEAAAAAAAAAwMDAA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7AQAABgBAAA8NwAACAcAABAAAAAmAAAACAAAAL2AAAB/AAAA"/>
              </a:ext>
            </a:extLst>
          </p:cNvSpPr>
          <p:nvPr>
            <p:ph type="title"/>
          </p:nvPr>
        </p:nvSpPr>
        <p:spPr>
          <a:xfrm>
            <a:off x="800100" y="177800"/>
            <a:ext cx="8178800" cy="965200"/>
          </a:xfrm>
          <a:solidFill>
            <a:srgbClr val="C0C0C0"/>
          </a:solidFill>
        </p:spPr>
        <p:txBody>
          <a:bodyPr vert="horz" wrap="square" lIns="0" tIns="0" rIns="0" bIns="0" numCol="1" spcCol="215900" anchor="b">
            <a:prstTxWarp prst="textNoShape">
              <a:avLst/>
            </a:prstTxWarp>
          </a:bodyPr>
          <a:lstStyle>
            <a:lvl1pPr indent="-12700" defTabSz="457200">
              <a:lnSpc>
                <a:spcPts val="7600"/>
              </a:lnSpc>
              <a:spcBef>
                <a:spcPts val="200"/>
              </a:spcBef>
              <a:tabLst>
                <a:tab pos="838200" algn="l"/>
                <a:tab pos="977900" algn="l"/>
              </a:tabLst>
              <a:defRPr cap="none">
                <a:solidFill>
                  <a:schemeClr val="tx1"/>
                </a:solidFill>
                <a:latin typeface="Verdana" pitchFamily="1" charset="0"/>
                <a:ea typeface="Verdana" pitchFamily="1" charset="0"/>
                <a:cs typeface="Verdana" pitchFamily="1" charset="0"/>
              </a:defRPr>
            </a:lvl1pPr>
          </a:lstStyle>
          <a:p>
            <a:pPr/>
            <a:r>
              <a:t>Title Text</a:t>
            </a:r>
          </a:p>
        </p:txBody>
      </p:sp>
      <p:sp>
        <p:nvSpPr>
          <p:cNvPr id="3" name="Shape 12"/>
          <p:cNvSpPr>
            <a:spLocks noGrp="1" noChangeArrowheads="1"/>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FwmAABoOAAAPC0AABAAAAAmAAAACAAAAIGAAAAAAAAA"/>
              </a:ext>
            </a:extLst>
          </p:cNvSpPr>
          <p:nvPr>
            <p:ph idx="1"/>
          </p:nvPr>
        </p:nvSpPr>
        <p:spPr>
          <a:xfrm>
            <a:off x="990600" y="6235700"/>
            <a:ext cx="8178800" cy="1117600"/>
          </a:xfrm>
        </p:spPr>
        <p:txBody>
          <a:bodyPr vert="horz" wrap="square" lIns="50800" tIns="50800" rIns="50800" bIns="50800" numCol="1" spcCol="215900" anchor="t">
            <a:prstTxWarp prst="textNoShape">
              <a:avLst/>
            </a:prstTxWarp>
          </a:bodyPr>
          <a:lstStyle>
            <a:lvl1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1pPr>
            <a:lvl2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2pPr>
            <a:lvl3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3pPr>
            <a:lvl4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4pPr>
            <a:lvl5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3"/>
          <p:cNvSpPr>
            <a:spLocks noGrp="1" noChangeArrowheads="1"/>
            <a:extLst>
              <a:ext uri="smNativeData">
                <pr:smNativeData xmlns:pr="smNativeData" xmlns="smNativeData" val="SMDATA_15_2mHZ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14E708C1-8FF9-B2FE-B75F-79AB4611412C}" type="slidenum">
              <a:t/>
            </a:fld>
          </a:p>
        </p:txBody>
      </p:sp>
    </p:spTree>
  </p:cSld>
  <p:clrMapOvr>
    <a:masterClrMapping/>
  </p:clrMapOvr>
  <p:hf hdr="0" ftr="0" dt="0"/>
</p:sldLayout>
</file>

<file path=ppt/slideLayouts/slideLayout1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Bullets - Left">
    <p:spTree>
      <p:nvGrpSpPr>
        <p:cNvPr id="1" name=""/>
        <p:cNvGrpSpPr/>
        <p:nvPr/>
      </p:nvGrpSpPr>
      <p:grpSpPr>
        <a:xfrm>
          <a:off x="0" y="0"/>
          <a:ext cx="0" cy="0"/>
          <a:chOff x="0" y="0"/>
          <a:chExt cx="0" cy="0"/>
        </a:xfrm>
      </p:grpSpPr>
      <p:sp>
        <p:nvSpPr>
          <p:cNvPr id="2" name="Shape 89"/>
          <p:cNvSpPr>
            <a:spLocks noGrp="1" noChangeArrowheads="1"/>
            <a:extLst>
              <a:ext uri="smNativeData">
                <pr:smNativeData xmlns:pr="smNativeData" xmlns="smNativeData" val="SMDATA_15_2mHZ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BAAAAAmAAAACAAAADyAAAAAAAAA"/>
              </a:ext>
            </a:extLst>
          </p:cNvSpPr>
          <p:nvPr>
            <p:ph type="title"/>
          </p:nvPr>
        </p:nvSpPr>
        <p:spPr/>
        <p:txBody>
          <a:bodyPr vert="horz" wrap="square" lIns="0" tIns="0" rIns="0" bIns="0" numCol="1" spcCol="215900" anchor="ctr">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3" name="Shape 90"/>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gNAABQHgAAyCgAABAAAAAmAAAACAAAAAGAAAAAAAAA"/>
              </a:ext>
            </a:extLst>
          </p:cNvSpPr>
          <p:nvPr>
            <p:ph idx="1"/>
          </p:nvPr>
        </p:nvSpPr>
        <p:spPr>
          <a:xfrm>
            <a:off x="990600" y="2159000"/>
            <a:ext cx="3937000" cy="4470400"/>
          </a:xfrm>
        </p:spPr>
        <p:txBody>
          <a:bodyPr/>
          <a:lstStyle>
            <a:lvl1pPr marL="641985" indent="-387985" defTabSz="457200">
              <a:lnSpc>
                <a:spcPts val="2800"/>
              </a:lnSpc>
              <a:spcBef>
                <a:spcPts val="3100"/>
              </a:spcBef>
              <a:tabLst>
                <a:tab pos="838200" algn="l"/>
                <a:tab pos="1143000" algn="l"/>
              </a:tabLst>
              <a:defRPr sz="2400" cap="none"/>
            </a:lvl1pPr>
            <a:lvl2pPr marL="997585" indent="-387985" defTabSz="457200">
              <a:lnSpc>
                <a:spcPts val="2800"/>
              </a:lnSpc>
              <a:spcBef>
                <a:spcPts val="3100"/>
              </a:spcBef>
              <a:tabLst>
                <a:tab pos="838200" algn="l"/>
                <a:tab pos="1498600" algn="l"/>
              </a:tabLst>
              <a:defRPr sz="2400" cap="none"/>
            </a:lvl2pPr>
            <a:lvl3pPr marL="1340485" indent="-387985" defTabSz="457200">
              <a:lnSpc>
                <a:spcPts val="2800"/>
              </a:lnSpc>
              <a:spcBef>
                <a:spcPts val="3100"/>
              </a:spcBef>
              <a:tabLst>
                <a:tab pos="838200" algn="l"/>
                <a:tab pos="1841500" algn="l"/>
              </a:tabLst>
              <a:defRPr sz="2400" cap="none"/>
            </a:lvl3pPr>
            <a:lvl4pPr marL="1683385" indent="-387985" defTabSz="457200">
              <a:lnSpc>
                <a:spcPts val="2800"/>
              </a:lnSpc>
              <a:spcBef>
                <a:spcPts val="3100"/>
              </a:spcBef>
              <a:tabLst>
                <a:tab pos="838200" algn="l"/>
                <a:tab pos="2184400" algn="l"/>
              </a:tabLst>
              <a:defRPr sz="2400" cap="none"/>
            </a:lvl4pPr>
            <a:lvl5pPr marL="2038985" indent="-387985" defTabSz="457200">
              <a:lnSpc>
                <a:spcPts val="2800"/>
              </a:lnSpc>
              <a:spcBef>
                <a:spcPts val="3100"/>
              </a:spcBef>
              <a:tabLst>
                <a:tab pos="838200" algn="l"/>
                <a:tab pos="2540000" algn="l"/>
              </a:tabLst>
              <a:defRPr sz="2400" cap="none"/>
            </a:lvl5pPr>
          </a:lstStyle>
          <a:p>
            <a:pPr/>
            <a:r>
              <a:t>Body Level One</a:t>
            </a:r>
          </a:p>
          <a:p>
            <a:pPr lvl="1"/>
            <a:r>
              <a:t>Body Level Two</a:t>
            </a:r>
          </a:p>
          <a:p>
            <a:pPr lvl="2"/>
            <a:r>
              <a:t>Body Level Three</a:t>
            </a:r>
          </a:p>
          <a:p>
            <a:pPr lvl="3"/>
            <a:r>
              <a:t>Body Level Four</a:t>
            </a:r>
          </a:p>
          <a:p>
            <a:pPr lvl="4"/>
            <a:r>
              <a:t>Body Level Five</a:t>
            </a:r>
          </a:p>
        </p:txBody>
      </p:sp>
      <p:sp>
        <p:nvSpPr>
          <p:cNvPr id="4" name="Shape 91"/>
          <p:cNvSpPr>
            <a:spLocks noGrp="1" noChangeArrowheads="1"/>
            <a:extLst>
              <a:ext uri="smNativeData">
                <pr:smNativeData xmlns:pr="smNativeData" xmlns="smNativeData" val="SMDATA_15_2mHZ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69C67C31-7F84-938A-CA7E-89DF32303CDC}" type="slidenum">
              <a:t>{N°}</a:t>
            </a:fld>
          </a:p>
        </p:txBody>
      </p:sp>
    </p:spTree>
  </p:cSld>
  <p:clrMapOvr>
    <a:masterClrMapping/>
  </p:clrMapOvr>
  <p:hf hdr="0" ftr="0" dt="0"/>
</p:sldLayout>
</file>

<file path=ppt/slideLayouts/slideLayout1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Bullets - Right">
    <p:spTree>
      <p:nvGrpSpPr>
        <p:cNvPr id="1" name=""/>
        <p:cNvGrpSpPr/>
        <p:nvPr/>
      </p:nvGrpSpPr>
      <p:grpSpPr>
        <a:xfrm>
          <a:off x="0" y="0"/>
          <a:ext cx="0" cy="0"/>
          <a:chOff x="0" y="0"/>
          <a:chExt cx="0" cy="0"/>
        </a:xfrm>
      </p:grpSpPr>
      <p:sp>
        <p:nvSpPr>
          <p:cNvPr id="2" name="Shape 98"/>
          <p:cNvSpPr>
            <a:spLocks noGrp="1" noChangeArrowheads="1"/>
            <a:extLst>
              <a:ext uri="smNativeData">
                <pr:smNativeData xmlns:pr="smNativeData" xmlns="smNativeData" val="SMDATA_15_2mHZ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MAYAAFMBAACAOAAACw0AABAAAAAmAAAACAAAADyAAAAAAAAA"/>
              </a:ext>
            </a:extLst>
          </p:cNvSpPr>
          <p:nvPr>
            <p:ph type="title"/>
          </p:nvPr>
        </p:nvSpPr>
        <p:spPr/>
        <p:txBody>
          <a:bodyPr vert="horz" wrap="square" lIns="0" tIns="0" rIns="0" bIns="0" numCol="1" spcCol="215900" anchor="ctr">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3" name="Shape 99"/>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RCUAAEgNAABoOAAAyCgAABAAAAAmAAAACAAAAAGAAAAAAAAA"/>
              </a:ext>
            </a:extLst>
          </p:cNvSpPr>
          <p:nvPr>
            <p:ph idx="1"/>
          </p:nvPr>
        </p:nvSpPr>
        <p:spPr>
          <a:xfrm>
            <a:off x="6057900" y="2159000"/>
            <a:ext cx="3111500" cy="4470400"/>
          </a:xfrm>
        </p:spPr>
        <p:txBody>
          <a:bodyPr/>
          <a:lstStyle>
            <a:lvl1pPr marL="641985" indent="-387985" defTabSz="457200">
              <a:lnSpc>
                <a:spcPts val="2800"/>
              </a:lnSpc>
              <a:spcBef>
                <a:spcPts val="3100"/>
              </a:spcBef>
              <a:tabLst>
                <a:tab pos="838200" algn="l"/>
                <a:tab pos="1143000" algn="l"/>
              </a:tabLst>
              <a:defRPr sz="2400" cap="none"/>
            </a:lvl1pPr>
            <a:lvl2pPr marL="997585" indent="-387985" defTabSz="457200">
              <a:lnSpc>
                <a:spcPts val="2800"/>
              </a:lnSpc>
              <a:spcBef>
                <a:spcPts val="3100"/>
              </a:spcBef>
              <a:tabLst>
                <a:tab pos="838200" algn="l"/>
                <a:tab pos="1498600" algn="l"/>
              </a:tabLst>
              <a:defRPr sz="2400" cap="none"/>
            </a:lvl2pPr>
            <a:lvl3pPr marL="1340485" indent="-387985" defTabSz="457200">
              <a:lnSpc>
                <a:spcPts val="2800"/>
              </a:lnSpc>
              <a:spcBef>
                <a:spcPts val="3100"/>
              </a:spcBef>
              <a:tabLst>
                <a:tab pos="838200" algn="l"/>
                <a:tab pos="1841500" algn="l"/>
              </a:tabLst>
              <a:defRPr sz="2400" cap="none"/>
            </a:lvl3pPr>
            <a:lvl4pPr marL="1683385" indent="-387985" defTabSz="457200">
              <a:lnSpc>
                <a:spcPts val="2800"/>
              </a:lnSpc>
              <a:spcBef>
                <a:spcPts val="3100"/>
              </a:spcBef>
              <a:tabLst>
                <a:tab pos="838200" algn="l"/>
                <a:tab pos="2184400" algn="l"/>
              </a:tabLst>
              <a:defRPr sz="2400" cap="none"/>
            </a:lvl4pPr>
            <a:lvl5pPr marL="2038985" indent="-387985" defTabSz="457200">
              <a:lnSpc>
                <a:spcPts val="2800"/>
              </a:lnSpc>
              <a:spcBef>
                <a:spcPts val="3100"/>
              </a:spcBef>
              <a:tabLst>
                <a:tab pos="838200" algn="l"/>
                <a:tab pos="2540000" algn="l"/>
              </a:tabLst>
              <a:defRPr sz="2400" cap="none"/>
            </a:lvl5pPr>
          </a:lstStyle>
          <a:p>
            <a:pPr/>
            <a:r>
              <a:t>Body Level One</a:t>
            </a:r>
          </a:p>
          <a:p>
            <a:pPr lvl="1"/>
            <a:r>
              <a:t>Body Level Two</a:t>
            </a:r>
          </a:p>
          <a:p>
            <a:pPr lvl="2"/>
            <a:r>
              <a:t>Body Level Three</a:t>
            </a:r>
          </a:p>
          <a:p>
            <a:pPr lvl="3"/>
            <a:r>
              <a:t>Body Level Four</a:t>
            </a:r>
          </a:p>
          <a:p>
            <a:pPr lvl="4"/>
            <a:r>
              <a:t>Body Level Five</a:t>
            </a:r>
          </a:p>
        </p:txBody>
      </p:sp>
      <p:sp>
        <p:nvSpPr>
          <p:cNvPr id="4" name="Shape 100"/>
          <p:cNvSpPr>
            <a:spLocks noGrp="1" noChangeArrowheads="1"/>
            <a:extLst>
              <a:ext uri="smNativeData">
                <pr:smNativeData xmlns:pr="smNativeData" xmlns="smNativeData" val="SMDATA_15_2mHZ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4C58E3D7-99A1-0D15-EFE0-6F40ADAE193A}" type="slidenum">
              <a:t/>
            </a:fld>
          </a:p>
        </p:txBody>
      </p:sp>
    </p:spTree>
  </p:cSld>
  <p:clrMapOvr>
    <a:masterClrMapping/>
  </p:clrMapOvr>
  <p:hf hdr="0" ftr="0" dt="0"/>
</p:sldLayout>
</file>

<file path=ppt/slideLayouts/slideLayout1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Bullets copy">
    <p:spTree>
      <p:nvGrpSpPr>
        <p:cNvPr id="1" name=""/>
        <p:cNvGrpSpPr/>
        <p:nvPr/>
      </p:nvGrpSpPr>
      <p:grpSpPr>
        <a:xfrm>
          <a:off x="0" y="0"/>
          <a:ext cx="0" cy="0"/>
          <a:chOff x="0" y="0"/>
          <a:chExt cx="0" cy="0"/>
        </a:xfrm>
      </p:grpSpPr>
      <p:sp>
        <p:nvSpPr>
          <p:cNvPr id="2" name="Shape 10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dAQAAHAmAACgDwAAjCgAABAgAAAmAAAACAAAAP//////////"/>
              </a:ext>
            </a:extLst>
          </p:cNvSpPr>
          <p:nvPr/>
        </p:nvSpPr>
        <p:spPr>
          <a:xfrm>
            <a:off x="723900" y="6248400"/>
            <a:ext cx="1816100" cy="342900"/>
          </a:xfrm>
          <a:prstGeom prst="rect">
            <a:avLst/>
          </a:prstGeom>
          <a:noFill/>
          <a:ln>
            <a:noFill/>
          </a:ln>
          <a:effectLst/>
        </p:spPr>
        <p:txBody>
          <a:bodyPr vert="horz" wrap="square" lIns="50800" tIns="50800" rIns="50800" bIns="50800" numCol="1" spcCol="215900" anchor="t"/>
          <a:lstStyle>
            <a:lvl1pPr algn="l" defTabSz="457200">
              <a:lnSpc>
                <a:spcPts val="1500"/>
              </a:lnSpc>
              <a:tabLst>
                <a:tab pos="838200" algn="l"/>
                <a:tab pos="914400" algn="l"/>
                <a:tab pos="1828800" algn="l"/>
              </a:tabLst>
              <a:defRPr sz="1400" cap="none">
                <a:latin typeface="Times" pitchFamily="0" charset="0"/>
                <a:ea typeface="Gill Sans" pitchFamily="0" charset="0"/>
                <a:cs typeface="Gill Sans" pitchFamily="0" charset="0"/>
              </a:defRPr>
            </a:lvl1pPr>
          </a:lstStyle>
          <a:p>
            <a:pPr/>
            <a:r>
              <a:t> </a:t>
            </a:r>
          </a:p>
        </p:txBody>
      </p:sp>
      <p:sp>
        <p:nvSpPr>
          <p:cNvPr id="3" name="Shape 10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Y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BMAAJwnAAC0JAAABCkAABAgAAAmAAAACAAAAP//////////"/>
              </a:ext>
            </a:extLst>
          </p:cNvSpPr>
          <p:nvPr/>
        </p:nvSpPr>
        <p:spPr>
          <a:xfrm>
            <a:off x="3159760" y="6438900"/>
            <a:ext cx="2806700" cy="228600"/>
          </a:xfrm>
          <a:prstGeom prst="rect">
            <a:avLst/>
          </a:prstGeom>
          <a:noFill/>
          <a:ln>
            <a:noFill/>
          </a:ln>
          <a:effectLst/>
        </p:spPr>
        <p:txBody>
          <a:bodyPr vert="horz" wrap="square" lIns="50800" tIns="50800" rIns="50800" bIns="50800" numCol="1" spcCol="215900" anchor="t"/>
          <a:lstStyle>
            <a:lvl1pPr defTabSz="457200">
              <a:lnSpc>
                <a:spcPts val="1000"/>
              </a:lnSpc>
              <a:tabLst>
                <a:tab pos="838200" algn="l"/>
                <a:tab pos="914400" algn="l"/>
                <a:tab pos="1828800" algn="l"/>
                <a:tab pos="2743200" algn="l"/>
                <a:tab pos="2819400" algn="l"/>
              </a:tabLst>
              <a:defRPr sz="800" cap="none">
                <a:latin typeface="Helvetica" pitchFamily="0" charset="0"/>
                <a:ea typeface="Gill Sans" pitchFamily="0" charset="0"/>
                <a:cs typeface="Gill Sans" pitchFamily="0" charset="0"/>
              </a:defRPr>
            </a:lvl1pPr>
          </a:lstStyle>
          <a:p>
            <a:pPr/>
            <a:r>
              <a:t>©Brian R. Moore 2003</a:t>
            </a:r>
          </a:p>
        </p:txBody>
      </p:sp>
      <p:sp>
        <p:nvSpPr>
          <p:cNvPr id="4" name="Shape 109"/>
          <p:cNvSpPr>
            <a:spLocks noGrp="1" noChangeArrowheads="1"/>
            <a:extLst>
              <a:ext uri="smNativeData">
                <pr:smNativeData xmlns:pr="smNativeData" xmlns="smNativeData" val="SMDATA_15_2mHZ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rAMAAAAAAACWNAAAiA4AABAAAAAmAAAACAAAAD2AAAAAAAAA"/>
              </a:ext>
            </a:extLst>
          </p:cNvSpPr>
          <p:nvPr>
            <p:ph type="title"/>
          </p:nvPr>
        </p:nvSpPr>
        <p:spPr>
          <a:xfrm>
            <a:off x="596900" y="0"/>
            <a:ext cx="7951470" cy="2362200"/>
          </a:xfrm>
        </p:spPr>
        <p:txBody>
          <a:bodyPr vert="horz" wrap="square" lIns="0" tIns="0" rIns="0" bIns="0" numCol="1" spcCol="215900" anchor="ctr">
            <a:prstTxWarp prst="textNoShape">
              <a:avLst/>
            </a:prstTxWarp>
          </a:bodyPr>
          <a:lstStyle>
            <a:lvl1pPr defTabSz="457200">
              <a:lnSpc>
                <a:spcPts val="5200"/>
              </a:lnSpc>
              <a:spcBef>
                <a:spcPts val="200"/>
              </a:spcBef>
              <a:tabLst>
                <a:tab pos="838200" algn="l"/>
                <a:tab pos="914400" algn="l"/>
                <a:tab pos="1828800" algn="l"/>
                <a:tab pos="2743200" algn="l"/>
                <a:tab pos="3657600" algn="l"/>
                <a:tab pos="4572000" algn="l"/>
                <a:tab pos="5486400" algn="l"/>
                <a:tab pos="6400800" algn="l"/>
                <a:tab pos="7315200" algn="l"/>
              </a:tabLst>
              <a:defRPr sz="4400" cap="none">
                <a:latin typeface="Times" pitchFamily="0" charset="0"/>
                <a:ea typeface="Verdana" pitchFamily="1" charset="0"/>
                <a:cs typeface="Verdana" pitchFamily="1" charset="0"/>
              </a:defRPr>
            </a:lvl1pPr>
          </a:lstStyle>
          <a:p>
            <a:pPr/>
            <a:r>
              <a:t>Title Text</a:t>
            </a:r>
          </a:p>
        </p:txBody>
      </p:sp>
      <p:sp>
        <p:nvSpPr>
          <p:cNvPr id="5" name="Shape 110"/>
          <p:cNvSpPr>
            <a:spLocks noGrp="1" noChangeArrowheads="1"/>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YAQAAGwMAADEMwAAOCoAABAAAAAmAAAACAAAAIGAAAAAAAAA"/>
              </a:ext>
            </a:extLst>
          </p:cNvSpPr>
          <p:nvPr>
            <p:ph idx="1"/>
          </p:nvPr>
        </p:nvSpPr>
        <p:spPr>
          <a:xfrm>
            <a:off x="711200" y="2019300"/>
            <a:ext cx="7703820" cy="4843780"/>
          </a:xfrm>
        </p:spPr>
        <p:txBody>
          <a:bodyPr vert="horz" wrap="square" lIns="50800" tIns="50800" rIns="50800" bIns="50800" numCol="1" spcCol="215900" anchor="t">
            <a:prstTxWarp prst="textNoShape">
              <a:avLst/>
            </a:prstTxWarp>
          </a:bodyPr>
          <a:lstStyle>
            <a:lvl1pPr marL="355600" indent="-355600" defTabSz="457200">
              <a:lnSpc>
                <a:spcPts val="3800"/>
              </a:lnSpc>
              <a:spcBef>
                <a:spcPts val="800"/>
              </a:spcBef>
              <a:buSzTx/>
              <a:tabLst>
                <a:tab pos="304800" algn="l"/>
                <a:tab pos="838200" algn="l"/>
                <a:tab pos="876300" algn="l"/>
                <a:tab pos="1790700" algn="l"/>
                <a:tab pos="2705100" algn="l"/>
                <a:tab pos="3619500" algn="l"/>
                <a:tab pos="4533900" algn="l"/>
                <a:tab pos="5448300" algn="l"/>
                <a:tab pos="6362700" algn="l"/>
                <a:tab pos="7277100" algn="l"/>
              </a:tabLst>
              <a:defRPr cap="none">
                <a:latin typeface="Times" pitchFamily="0" charset="0"/>
                <a:ea typeface="Verdana" pitchFamily="1" charset="0"/>
                <a:cs typeface="Verdana" pitchFamily="1" charset="0"/>
              </a:defRPr>
            </a:lvl1pPr>
            <a:lvl2pPr marL="774700" indent="-317500" defTabSz="457200">
              <a:lnSpc>
                <a:spcPts val="3300"/>
              </a:lnSpc>
              <a:spcBef>
                <a:spcPts val="600"/>
              </a:spcBef>
              <a:buSzTx/>
              <a:buChar char="–"/>
              <a:tabLst>
                <a:tab pos="838200" algn="l"/>
                <a:tab pos="1193800" algn="l"/>
                <a:tab pos="1371600" algn="l"/>
                <a:tab pos="2286000" algn="l"/>
                <a:tab pos="3200400" algn="l"/>
                <a:tab pos="4114800" algn="l"/>
                <a:tab pos="5029200" algn="l"/>
                <a:tab pos="5943600" algn="l"/>
                <a:tab pos="6858000" algn="l"/>
                <a:tab pos="7772400" algn="l"/>
              </a:tabLst>
              <a:defRPr sz="2800" cap="none">
                <a:latin typeface="Times" pitchFamily="0" charset="0"/>
                <a:ea typeface="Verdana" pitchFamily="1" charset="0"/>
                <a:cs typeface="Verdana" pitchFamily="1" charset="0"/>
              </a:defRPr>
            </a:lvl2pPr>
            <a:lvl3pPr marL="1160780" indent="-246380" defTabSz="457200">
              <a:lnSpc>
                <a:spcPts val="2800"/>
              </a:lnSpc>
              <a:spcBef>
                <a:spcPts val="500"/>
              </a:spcBef>
              <a:buSzTx/>
              <a:tabLst>
                <a:tab pos="838200" algn="l"/>
                <a:tab pos="1752600" algn="l"/>
                <a:tab pos="1981200" algn="l"/>
                <a:tab pos="2667000" algn="l"/>
                <a:tab pos="3581400" algn="l"/>
                <a:tab pos="4495800" algn="l"/>
                <a:tab pos="5410200" algn="l"/>
                <a:tab pos="6324600" algn="l"/>
                <a:tab pos="7239000" algn="l"/>
                <a:tab pos="8153400" algn="l"/>
              </a:tabLst>
              <a:defRPr sz="2400" cap="none">
                <a:latin typeface="Times" pitchFamily="0" charset="0"/>
                <a:ea typeface="Verdana" pitchFamily="1" charset="0"/>
                <a:cs typeface="Verdana" pitchFamily="1" charset="0"/>
              </a:defRPr>
            </a:lvl3pPr>
            <a:lvl4pPr marL="1638300" indent="-266700" defTabSz="457200">
              <a:lnSpc>
                <a:spcPts val="2400"/>
              </a:lnSpc>
              <a:spcBef>
                <a:spcPts val="400"/>
              </a:spcBef>
              <a:buSzTx/>
              <a:buChar char="–"/>
              <a:tabLst>
                <a:tab pos="838200" algn="l"/>
                <a:tab pos="2235200" algn="l"/>
                <a:tab pos="2921000" algn="l"/>
                <a:tab pos="3149600" algn="l"/>
                <a:tab pos="4064000" algn="l"/>
                <a:tab pos="4978400" algn="l"/>
                <a:tab pos="5892800" algn="l"/>
                <a:tab pos="6807200" algn="l"/>
                <a:tab pos="7721600" algn="l"/>
                <a:tab pos="8636000" algn="l"/>
              </a:tabLst>
              <a:defRPr sz="2000" cap="none">
                <a:latin typeface="Times" pitchFamily="0" charset="0"/>
                <a:ea typeface="Verdana" pitchFamily="1" charset="0"/>
                <a:cs typeface="Verdana" pitchFamily="1" charset="0"/>
              </a:defRPr>
            </a:lvl4pPr>
            <a:lvl5pPr marL="2095500" indent="-266700" defTabSz="457200">
              <a:lnSpc>
                <a:spcPts val="2400"/>
              </a:lnSpc>
              <a:spcBef>
                <a:spcPts val="0"/>
              </a:spcBef>
              <a:buSzTx/>
              <a:buChar char="»"/>
              <a:tabLst>
                <a:tab pos="838200" algn="l"/>
                <a:tab pos="2692400" algn="l"/>
                <a:tab pos="3606800" algn="l"/>
                <a:tab pos="3835400" algn="l"/>
                <a:tab pos="4521200" algn="l"/>
                <a:tab pos="5435600" algn="l"/>
                <a:tab pos="6350000" algn="l"/>
                <a:tab pos="7264400" algn="l"/>
                <a:tab pos="8178800" algn="l"/>
                <a:tab pos="9093200" algn="l"/>
              </a:tabLst>
              <a:defRPr sz="2000" cap="none">
                <a:latin typeface="Times"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6" name="Shape 111"/>
          <p:cNvSpPr>
            <a:spLocks noGrp="1" noChangeArrowheads="1"/>
            <a:extLst>
              <a:ext uri="smNativeData">
                <pr:smNativeData xmlns:pr="smNativeData" xmlns="smNativeData" val="SMDATA_15_2mHZYhMAAAAlAAAAZAAAAE0AAAAAPAAAADwAAAA8AAAAP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IDIAAEQoAADEMwAAJCoAABAgAAAmAAAACAAAAD2AAAAAAAAA"/>
              </a:ext>
            </a:extLst>
          </p:cNvSpPr>
          <p:nvPr>
            <p:ph type="sldNum" sz="quarter" idx="2"/>
          </p:nvPr>
        </p:nvSpPr>
        <p:spPr>
          <a:xfrm>
            <a:off x="8148320" y="6545580"/>
            <a:ext cx="266700" cy="304800"/>
          </a:xfrm>
        </p:spPr>
        <p:txBody>
          <a:bodyPr vert="horz" wrap="none" lIns="38100" tIns="38100" rIns="38100" bIns="38100" numCol="1" spcCol="215900" anchor="t">
            <a:prstTxWarp prst="textNoShape">
              <a:avLst/>
            </a:prstTxWarp>
          </a:bodyPr>
          <a:lstStyle>
            <a:lvl1pPr algn="r" defTabSz="457200">
              <a:lnSpc>
                <a:spcPts val="1500"/>
              </a:lnSpc>
              <a:tabLst>
                <a:tab pos="838200" algn="l"/>
                <a:tab pos="914400" algn="l"/>
                <a:tab pos="1828800" algn="l"/>
              </a:tabLst>
              <a:defRPr cap="none">
                <a:latin typeface="Times" pitchFamily="0" charset="0"/>
                <a:ea typeface="蘋果儷中黑" pitchFamily="0" charset="0"/>
                <a:cs typeface="蘋果儷中黑" pitchFamily="0" charset="0"/>
              </a:defRPr>
            </a:lvl1pPr>
          </a:lstStyle>
          <a:p>
            <a:pPr/>
            <a:fld id="{4385495F-11AE-D0BF-E03D-E7EA077316B2}" type="slidenum">
              <a:t/>
            </a:fld>
          </a:p>
        </p:txBody>
      </p:sp>
    </p:spTree>
  </p:cSld>
  <p:clrMapOvr>
    <a:masterClrMapping/>
  </p:clrMapOvr>
  <p:hf hdr="0" ftr="0" dt="0"/>
</p:sldLayout>
</file>

<file path=ppt/slideLayouts/slideLayout1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Bullets copy 1">
    <p:spTree>
      <p:nvGrpSpPr>
        <p:cNvPr id="1" name=""/>
        <p:cNvGrpSpPr/>
        <p:nvPr/>
      </p:nvGrpSpPr>
      <p:grpSpPr>
        <a:xfrm>
          <a:off x="0" y="0"/>
          <a:ext cx="0" cy="0"/>
          <a:chOff x="0" y="0"/>
          <a:chExt cx="0" cy="0"/>
        </a:xfrm>
      </p:grpSpPr>
      <p:sp>
        <p:nvSpPr>
          <p:cNvPr id="2" name="Shape 11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dAQAAHAmAACgDwAAjCgAABAgAAAmAAAACAAAAP//////////"/>
              </a:ext>
            </a:extLst>
          </p:cNvSpPr>
          <p:nvPr/>
        </p:nvSpPr>
        <p:spPr>
          <a:xfrm>
            <a:off x="723900" y="6248400"/>
            <a:ext cx="1816100" cy="342900"/>
          </a:xfrm>
          <a:prstGeom prst="rect">
            <a:avLst/>
          </a:prstGeom>
          <a:noFill/>
          <a:ln>
            <a:noFill/>
          </a:ln>
          <a:effectLst/>
        </p:spPr>
        <p:txBody>
          <a:bodyPr vert="horz" wrap="square" lIns="50800" tIns="50800" rIns="50800" bIns="50800" numCol="1" spcCol="215900" anchor="t"/>
          <a:lstStyle>
            <a:lvl1pPr algn="l" defTabSz="457200">
              <a:lnSpc>
                <a:spcPts val="1500"/>
              </a:lnSpc>
              <a:tabLst>
                <a:tab pos="838200" algn="l"/>
                <a:tab pos="914400" algn="l"/>
                <a:tab pos="1828800" algn="l"/>
              </a:tabLst>
              <a:defRPr sz="1400" cap="none">
                <a:latin typeface="Times" pitchFamily="0" charset="0"/>
                <a:ea typeface="Gill Sans" pitchFamily="0" charset="0"/>
                <a:cs typeface="Gill Sans" pitchFamily="0" charset="0"/>
              </a:defRPr>
            </a:lvl1pPr>
          </a:lstStyle>
          <a:p>
            <a:pPr/>
            <a:r>
              <a:t> </a:t>
            </a:r>
          </a:p>
        </p:txBody>
      </p:sp>
      <p:sp>
        <p:nvSpPr>
          <p:cNvPr id="3" name="Shape 1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BMAAHAmAAC0JAAAjCgAABAgAAAmAAAACAAAAP//////////"/>
              </a:ext>
            </a:extLst>
          </p:cNvSpPr>
          <p:nvPr/>
        </p:nvSpPr>
        <p:spPr>
          <a:xfrm>
            <a:off x="3159760" y="6248400"/>
            <a:ext cx="2806700" cy="342900"/>
          </a:xfrm>
          <a:prstGeom prst="rect">
            <a:avLst/>
          </a:prstGeom>
          <a:noFill/>
          <a:ln>
            <a:noFill/>
          </a:ln>
          <a:effectLst/>
        </p:spPr>
        <p:txBody>
          <a:bodyPr vert="horz" wrap="square" lIns="50800" tIns="50800" rIns="50800" bIns="50800" numCol="1" spcCol="215900" anchor="t"/>
          <a:lstStyle>
            <a:lvl1pPr defTabSz="457200">
              <a:lnSpc>
                <a:spcPts val="1500"/>
              </a:lnSpc>
              <a:tabLst>
                <a:tab pos="838200" algn="l"/>
                <a:tab pos="914400" algn="l"/>
                <a:tab pos="1828800" algn="l"/>
                <a:tab pos="2743200" algn="l"/>
                <a:tab pos="2819400" algn="l"/>
              </a:tabLst>
              <a:defRPr sz="1400" cap="none">
                <a:latin typeface="Times" pitchFamily="0" charset="0"/>
                <a:ea typeface="Gill Sans" pitchFamily="0" charset="0"/>
                <a:cs typeface="Gill Sans" pitchFamily="0" charset="0"/>
              </a:defRPr>
            </a:lvl1pPr>
          </a:lstStyle>
          <a:p>
            <a:pPr/>
            <a:r>
              <a:t> </a:t>
            </a:r>
          </a:p>
        </p:txBody>
      </p:sp>
      <p:sp>
        <p:nvSpPr>
          <p:cNvPr id="4" name="Shape 120"/>
          <p:cNvSpPr>
            <a:spLocks noGrp="1" noChangeArrowheads="1"/>
            <a:extLst>
              <a:ext uri="smNativeData">
                <pr:smNativeData xmlns:pr="smNativeData" xmlns="smNativeData" val="SMDATA_15_2mHZ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rAMAAAAAAACWNAAAiA4AABAAAAAmAAAACAAAAD2AAAAAAAAA"/>
              </a:ext>
            </a:extLst>
          </p:cNvSpPr>
          <p:nvPr>
            <p:ph type="title"/>
          </p:nvPr>
        </p:nvSpPr>
        <p:spPr>
          <a:xfrm>
            <a:off x="596900" y="0"/>
            <a:ext cx="7951470" cy="2362200"/>
          </a:xfrm>
        </p:spPr>
        <p:txBody>
          <a:bodyPr vert="horz" wrap="square" lIns="0" tIns="0" rIns="0" bIns="0" numCol="1" spcCol="215900" anchor="ctr">
            <a:prstTxWarp prst="textNoShape">
              <a:avLst/>
            </a:prstTxWarp>
          </a:bodyPr>
          <a:lstStyle>
            <a:lvl1pPr defTabSz="457200">
              <a:lnSpc>
                <a:spcPts val="5200"/>
              </a:lnSpc>
              <a:spcBef>
                <a:spcPts val="200"/>
              </a:spcBef>
              <a:tabLst>
                <a:tab pos="838200" algn="l"/>
                <a:tab pos="914400" algn="l"/>
                <a:tab pos="1828800" algn="l"/>
                <a:tab pos="2743200" algn="l"/>
                <a:tab pos="3657600" algn="l"/>
                <a:tab pos="4572000" algn="l"/>
                <a:tab pos="5486400" algn="l"/>
                <a:tab pos="6400800" algn="l"/>
                <a:tab pos="7315200" algn="l"/>
              </a:tabLst>
              <a:defRPr sz="4400" cap="none">
                <a:latin typeface="Times" pitchFamily="0" charset="0"/>
                <a:ea typeface="Verdana" pitchFamily="1" charset="0"/>
                <a:cs typeface="Verdana" pitchFamily="1" charset="0"/>
              </a:defRPr>
            </a:lvl1pPr>
          </a:lstStyle>
          <a:p>
            <a:pPr/>
            <a:r>
              <a:t>Title Text</a:t>
            </a:r>
          </a:p>
        </p:txBody>
      </p:sp>
      <p:sp>
        <p:nvSpPr>
          <p:cNvPr id="5" name="Shape 121"/>
          <p:cNvSpPr>
            <a:spLocks noGrp="1" noChangeArrowheads="1"/>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YAQAAGwMAADEMwAAOCoAABAAAAAmAAAACAAAAIGAAAAAAAAA"/>
              </a:ext>
            </a:extLst>
          </p:cNvSpPr>
          <p:nvPr>
            <p:ph idx="1"/>
          </p:nvPr>
        </p:nvSpPr>
        <p:spPr>
          <a:xfrm>
            <a:off x="711200" y="2019300"/>
            <a:ext cx="7703820" cy="4843780"/>
          </a:xfrm>
        </p:spPr>
        <p:txBody>
          <a:bodyPr vert="horz" wrap="square" lIns="50800" tIns="50800" rIns="50800" bIns="50800" numCol="1" spcCol="215900" anchor="t">
            <a:prstTxWarp prst="textNoShape">
              <a:avLst/>
            </a:prstTxWarp>
          </a:bodyPr>
          <a:lstStyle>
            <a:lvl1pPr marL="355600" indent="-355600" defTabSz="457200">
              <a:lnSpc>
                <a:spcPts val="3800"/>
              </a:lnSpc>
              <a:spcBef>
                <a:spcPts val="800"/>
              </a:spcBef>
              <a:buSzTx/>
              <a:tabLst>
                <a:tab pos="304800" algn="l"/>
                <a:tab pos="838200" algn="l"/>
                <a:tab pos="876300" algn="l"/>
                <a:tab pos="1790700" algn="l"/>
                <a:tab pos="2705100" algn="l"/>
                <a:tab pos="3619500" algn="l"/>
                <a:tab pos="4533900" algn="l"/>
                <a:tab pos="5448300" algn="l"/>
                <a:tab pos="6362700" algn="l"/>
                <a:tab pos="7277100" algn="l"/>
              </a:tabLst>
              <a:defRPr cap="none">
                <a:latin typeface="Times" pitchFamily="0" charset="0"/>
                <a:ea typeface="Verdana" pitchFamily="1" charset="0"/>
                <a:cs typeface="Verdana" pitchFamily="1" charset="0"/>
              </a:defRPr>
            </a:lvl1pPr>
            <a:lvl2pPr marL="774700" indent="-317500" defTabSz="457200">
              <a:lnSpc>
                <a:spcPts val="3300"/>
              </a:lnSpc>
              <a:spcBef>
                <a:spcPts val="600"/>
              </a:spcBef>
              <a:buSzTx/>
              <a:buChar char="–"/>
              <a:tabLst>
                <a:tab pos="838200" algn="l"/>
                <a:tab pos="1193800" algn="l"/>
                <a:tab pos="1371600" algn="l"/>
                <a:tab pos="2286000" algn="l"/>
                <a:tab pos="3200400" algn="l"/>
                <a:tab pos="4114800" algn="l"/>
                <a:tab pos="5029200" algn="l"/>
                <a:tab pos="5943600" algn="l"/>
                <a:tab pos="6858000" algn="l"/>
                <a:tab pos="7772400" algn="l"/>
              </a:tabLst>
              <a:defRPr sz="2800" cap="none">
                <a:latin typeface="Times" pitchFamily="0" charset="0"/>
                <a:ea typeface="Verdana" pitchFamily="1" charset="0"/>
                <a:cs typeface="Verdana" pitchFamily="1" charset="0"/>
              </a:defRPr>
            </a:lvl2pPr>
            <a:lvl3pPr marL="1160780" indent="-246380" defTabSz="457200">
              <a:lnSpc>
                <a:spcPts val="2800"/>
              </a:lnSpc>
              <a:spcBef>
                <a:spcPts val="500"/>
              </a:spcBef>
              <a:buSzTx/>
              <a:tabLst>
                <a:tab pos="838200" algn="l"/>
                <a:tab pos="1752600" algn="l"/>
                <a:tab pos="1981200" algn="l"/>
                <a:tab pos="2667000" algn="l"/>
                <a:tab pos="3581400" algn="l"/>
                <a:tab pos="4495800" algn="l"/>
                <a:tab pos="5410200" algn="l"/>
                <a:tab pos="6324600" algn="l"/>
                <a:tab pos="7239000" algn="l"/>
                <a:tab pos="8153400" algn="l"/>
              </a:tabLst>
              <a:defRPr sz="2400" cap="none">
                <a:latin typeface="Times" pitchFamily="0" charset="0"/>
                <a:ea typeface="Verdana" pitchFamily="1" charset="0"/>
                <a:cs typeface="Verdana" pitchFamily="1" charset="0"/>
              </a:defRPr>
            </a:lvl3pPr>
            <a:lvl4pPr marL="1638300" indent="-266700" defTabSz="457200">
              <a:lnSpc>
                <a:spcPts val="2400"/>
              </a:lnSpc>
              <a:spcBef>
                <a:spcPts val="400"/>
              </a:spcBef>
              <a:buSzTx/>
              <a:buChar char="–"/>
              <a:tabLst>
                <a:tab pos="838200" algn="l"/>
                <a:tab pos="2235200" algn="l"/>
                <a:tab pos="2921000" algn="l"/>
                <a:tab pos="3149600" algn="l"/>
                <a:tab pos="4064000" algn="l"/>
                <a:tab pos="4978400" algn="l"/>
                <a:tab pos="5892800" algn="l"/>
                <a:tab pos="6807200" algn="l"/>
                <a:tab pos="7721600" algn="l"/>
                <a:tab pos="8636000" algn="l"/>
              </a:tabLst>
              <a:defRPr sz="2000" cap="none">
                <a:latin typeface="Times" pitchFamily="0" charset="0"/>
                <a:ea typeface="Verdana" pitchFamily="1" charset="0"/>
                <a:cs typeface="Verdana" pitchFamily="1" charset="0"/>
              </a:defRPr>
            </a:lvl4pPr>
            <a:lvl5pPr marL="2095500" indent="-266700" defTabSz="457200">
              <a:lnSpc>
                <a:spcPts val="2400"/>
              </a:lnSpc>
              <a:spcBef>
                <a:spcPts val="0"/>
              </a:spcBef>
              <a:buSzTx/>
              <a:buChar char="»"/>
              <a:tabLst>
                <a:tab pos="838200" algn="l"/>
                <a:tab pos="2692400" algn="l"/>
                <a:tab pos="3606800" algn="l"/>
                <a:tab pos="3835400" algn="l"/>
                <a:tab pos="4521200" algn="l"/>
                <a:tab pos="5435600" algn="l"/>
                <a:tab pos="6350000" algn="l"/>
                <a:tab pos="7264400" algn="l"/>
                <a:tab pos="8178800" algn="l"/>
                <a:tab pos="9093200" algn="l"/>
              </a:tabLst>
              <a:defRPr sz="2000" cap="none">
                <a:latin typeface="Times"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6" name="Shape 122"/>
          <p:cNvSpPr>
            <a:spLocks noGrp="1" noChangeArrowheads="1"/>
            <a:extLst>
              <a:ext uri="smNativeData">
                <pr:smNativeData xmlns:pr="smNativeData" xmlns="smNativeData" val="SMDATA_15_2mHZYhMAAAAlAAAAZAAAAE0AAAAAPAAAADwAAAA8AAAAP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IDIAAEQoAADEMwAAJCoAABAgAAAmAAAACAAAAD2AAAAAAAAA"/>
              </a:ext>
            </a:extLst>
          </p:cNvSpPr>
          <p:nvPr>
            <p:ph type="sldNum" sz="quarter" idx="2"/>
          </p:nvPr>
        </p:nvSpPr>
        <p:spPr>
          <a:xfrm>
            <a:off x="8148320" y="6545580"/>
            <a:ext cx="266700" cy="304800"/>
          </a:xfrm>
        </p:spPr>
        <p:txBody>
          <a:bodyPr vert="horz" wrap="none" lIns="38100" tIns="38100" rIns="38100" bIns="38100" numCol="1" spcCol="215900" anchor="t">
            <a:prstTxWarp prst="textNoShape">
              <a:avLst/>
            </a:prstTxWarp>
          </a:bodyPr>
          <a:lstStyle>
            <a:lvl1pPr algn="r" defTabSz="457200">
              <a:lnSpc>
                <a:spcPts val="1500"/>
              </a:lnSpc>
              <a:tabLst>
                <a:tab pos="838200" algn="l"/>
                <a:tab pos="914400" algn="l"/>
                <a:tab pos="1828800" algn="l"/>
              </a:tabLst>
              <a:defRPr cap="none">
                <a:latin typeface="Times" pitchFamily="0" charset="0"/>
                <a:ea typeface="蘋果儷中黑" pitchFamily="0" charset="0"/>
                <a:cs typeface="蘋果儷中黑" pitchFamily="0" charset="0"/>
              </a:defRPr>
            </a:lvl1pPr>
          </a:lstStyle>
          <a:p>
            <a:pPr/>
            <a:fld id="{00E763C0-8EED-B295-A35F-78C02D11552D}" type="slidenum">
              <a:t/>
            </a:fld>
          </a:p>
        </p:txBody>
      </p:sp>
    </p:spTree>
  </p:cSld>
  <p:clrMapOvr>
    <a:masterClrMapping/>
  </p:clrMapOvr>
  <p:hf hdr="0" ftr="0" dt="0"/>
</p:sldLayout>
</file>

<file path=ppt/slideLayouts/slideLayout1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Subtitle copy">
    <p:spTree>
      <p:nvGrpSpPr>
        <p:cNvPr id="1" name=""/>
        <p:cNvGrpSpPr/>
        <p:nvPr/>
      </p:nvGrpSpPr>
      <p:grpSpPr>
        <a:xfrm>
          <a:off x="0" y="0"/>
          <a:ext cx="0" cy="0"/>
          <a:chOff x="0" y="0"/>
          <a:chExt cx="0" cy="0"/>
        </a:xfrm>
      </p:grpSpPr>
      <p:sp>
        <p:nvSpPr>
          <p:cNvPr id="2" name="Shape 129"/>
          <p:cNvSpPr>
            <a:spLocks noGrp="1" noChangeArrowheads="1"/>
            <a:extLst>
              <a:ext uri="smNativeData">
                <pr:smNativeData xmlns:pr="smNativeData" xmlns="smNativeData" val="SMDATA_15_2mHZYhMAAAAlAAAAZAAAAA0AAAAAAAAAAAAAAAAAAAAAA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7AQAABgBAAA8NwAACAcAABAAAAAmAAAACAAAAL2AAAAAAAAA"/>
              </a:ext>
            </a:extLst>
          </p:cNvSpPr>
          <p:nvPr>
            <p:ph type="title"/>
          </p:nvPr>
        </p:nvSpPr>
        <p:spPr>
          <a:xfrm>
            <a:off x="800100" y="177800"/>
            <a:ext cx="8178800" cy="965200"/>
          </a:xfrm>
        </p:spPr>
        <p:txBody>
          <a:bodyPr vert="horz" wrap="square" lIns="0" tIns="0" rIns="0" bIns="0" numCol="1" spcCol="215900" anchor="b">
            <a:prstTxWarp prst="textNoShape">
              <a:avLst/>
            </a:prstTxWarp>
          </a:bodyPr>
          <a:lstStyle>
            <a:lvl1pPr indent="-12700" defTabSz="457200">
              <a:lnSpc>
                <a:spcPts val="7600"/>
              </a:lnSpc>
              <a:spcBef>
                <a:spcPts val="200"/>
              </a:spcBef>
              <a:tabLst>
                <a:tab pos="838200" algn="l"/>
                <a:tab pos="977900" algn="l"/>
              </a:tabLst>
              <a:defRPr cap="none">
                <a:solidFill>
                  <a:srgbClr val="021EAA"/>
                </a:solidFill>
                <a:latin typeface="蘋果儷中黑" pitchFamily="0" charset="0"/>
                <a:ea typeface="Verdana" pitchFamily="1" charset="0"/>
                <a:cs typeface="Verdana" pitchFamily="1" charset="0"/>
              </a:defRPr>
            </a:lvl1pPr>
          </a:lstStyle>
          <a:p>
            <a:pPr/>
            <a:r>
              <a:t>Title Text</a:t>
            </a:r>
          </a:p>
        </p:txBody>
      </p:sp>
      <p:sp>
        <p:nvSpPr>
          <p:cNvPr id="3" name="Shape 130"/>
          <p:cNvSpPr>
            <a:spLocks noGrp="1" noChangeArrowheads="1"/>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FwmAABoOAAAPC0AABAAAAAmAAAACAAAAIGAAAAAAAAA"/>
              </a:ext>
            </a:extLst>
          </p:cNvSpPr>
          <p:nvPr>
            <p:ph idx="1"/>
          </p:nvPr>
        </p:nvSpPr>
        <p:spPr>
          <a:xfrm>
            <a:off x="990600" y="6235700"/>
            <a:ext cx="8178800" cy="1117600"/>
          </a:xfrm>
        </p:spPr>
        <p:txBody>
          <a:bodyPr vert="horz" wrap="square" lIns="50800" tIns="50800" rIns="50800" bIns="50800" numCol="1" spcCol="215900" anchor="t">
            <a:prstTxWarp prst="textNoShape">
              <a:avLst/>
            </a:prstTxWarp>
          </a:bodyPr>
          <a:lstStyle>
            <a:lvl1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1pPr>
            <a:lvl2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2pPr>
            <a:lvl3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3pPr>
            <a:lvl4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4pPr>
            <a:lvl5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31"/>
          <p:cNvSpPr>
            <a:spLocks noGrp="1" noChangeArrowheads="1"/>
            <a:extLst>
              <a:ext uri="smNativeData">
                <pr:smNativeData xmlns:pr="smNativeData" xmlns="smNativeData" val="SMDATA_15_2mHZ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6D711458-1680-24E2-CEC9-E0B75A8738B5}" type="slidenum">
              <a:t/>
            </a:fld>
          </a:p>
        </p:txBody>
      </p:sp>
    </p:spTree>
  </p:cSld>
  <p:clrMapOvr>
    <a:masterClrMapping/>
  </p:clrMapOvr>
  <p:hf hdr="0" ftr="0" dt="0"/>
</p:sldLayout>
</file>

<file path=ppt/slideLayouts/slideLayout1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Bullets copy 2">
    <p:spTree>
      <p:nvGrpSpPr>
        <p:cNvPr id="1" name=""/>
        <p:cNvGrpSpPr/>
        <p:nvPr/>
      </p:nvGrpSpPr>
      <p:grpSpPr>
        <a:xfrm>
          <a:off x="0" y="0"/>
          <a:ext cx="0" cy="0"/>
          <a:chOff x="0" y="0"/>
          <a:chExt cx="0" cy="0"/>
        </a:xfrm>
      </p:grpSpPr>
      <p:sp>
        <p:nvSpPr>
          <p:cNvPr id="2" name="Shape 13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Myls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dAQAAHAmAACgDwAAjCgAABAgAAAmAAAACAAAAP//////////"/>
              </a:ext>
            </a:extLst>
          </p:cNvSpPr>
          <p:nvPr/>
        </p:nvSpPr>
        <p:spPr>
          <a:xfrm>
            <a:off x="723900" y="6248400"/>
            <a:ext cx="1816100" cy="342900"/>
          </a:xfrm>
          <a:prstGeom prst="rect">
            <a:avLst/>
          </a:prstGeom>
          <a:noFill/>
          <a:ln>
            <a:noFill/>
          </a:ln>
          <a:effectLst/>
        </p:spPr>
        <p:txBody>
          <a:bodyPr vert="horz" wrap="square" lIns="50800" tIns="50800" rIns="50800" bIns="50800" numCol="1" spcCol="215900" anchor="t"/>
          <a:lstStyle>
            <a:lvl1pPr algn="l" defTabSz="457200">
              <a:lnSpc>
                <a:spcPts val="1500"/>
              </a:lnSpc>
              <a:tabLst>
                <a:tab pos="838200" algn="l"/>
                <a:tab pos="914400" algn="l"/>
                <a:tab pos="1828800" algn="l"/>
              </a:tabLst>
              <a:defRPr sz="1400" cap="none">
                <a:latin typeface="Times" pitchFamily="0" charset="0"/>
                <a:ea typeface="Gill Sans" pitchFamily="0" charset="0"/>
                <a:cs typeface="Gill Sans" pitchFamily="0" charset="0"/>
              </a:defRPr>
            </a:lvl1pPr>
          </a:lstStyle>
          <a:p>
            <a:pPr/>
            <a:r>
              <a:t> </a:t>
            </a:r>
          </a:p>
        </p:txBody>
      </p:sp>
      <p:sp>
        <p:nvSpPr>
          <p:cNvPr id="3" name="Shape 139"/>
          <p:cNvSpPr>
            <a:spLocks noGrp="1" noChangeArrowheads="1"/>
            <a:extLst>
              <a:ext uri="smNativeData">
                <pr:smNativeData xmlns:pr="smNativeData" xmlns="smNativeData" val="SMDATA_15_2mHZ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rAMAAAAAAACWNAAAiA4AABAAAAAmAAAACAAAAD2AAAAAAAAA"/>
              </a:ext>
            </a:extLst>
          </p:cNvSpPr>
          <p:nvPr>
            <p:ph type="title"/>
          </p:nvPr>
        </p:nvSpPr>
        <p:spPr>
          <a:xfrm>
            <a:off x="596900" y="0"/>
            <a:ext cx="7951470" cy="2362200"/>
          </a:xfrm>
        </p:spPr>
        <p:txBody>
          <a:bodyPr vert="horz" wrap="square" lIns="0" tIns="0" rIns="0" bIns="0" numCol="1" spcCol="215900" anchor="ctr">
            <a:prstTxWarp prst="textNoShape">
              <a:avLst/>
            </a:prstTxWarp>
          </a:bodyPr>
          <a:lstStyle>
            <a:lvl1pPr defTabSz="457200">
              <a:lnSpc>
                <a:spcPts val="5200"/>
              </a:lnSpc>
              <a:spcBef>
                <a:spcPts val="200"/>
              </a:spcBef>
              <a:tabLst>
                <a:tab pos="838200" algn="l"/>
                <a:tab pos="914400" algn="l"/>
                <a:tab pos="1828800" algn="l"/>
                <a:tab pos="2743200" algn="l"/>
                <a:tab pos="3657600" algn="l"/>
                <a:tab pos="4572000" algn="l"/>
                <a:tab pos="5486400" algn="l"/>
                <a:tab pos="6400800" algn="l"/>
                <a:tab pos="7315200" algn="l"/>
              </a:tabLst>
              <a:defRPr sz="4400" cap="none">
                <a:latin typeface="Times" pitchFamily="0" charset="0"/>
                <a:ea typeface="Verdana" pitchFamily="1" charset="0"/>
                <a:cs typeface="Verdana" pitchFamily="1" charset="0"/>
              </a:defRPr>
            </a:lvl1pPr>
          </a:lstStyle>
          <a:p>
            <a:pPr/>
            <a:r>
              <a:t>Title Text</a:t>
            </a:r>
          </a:p>
        </p:txBody>
      </p:sp>
      <p:sp>
        <p:nvSpPr>
          <p:cNvPr id="4" name="Shape 140"/>
          <p:cNvSpPr>
            <a:spLocks noGrp="1" noChangeArrowheads="1"/>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rAMAAMwLAAAQMwAAmCkAABAAAAAmAAAACAAAAIGAAAAAAAAA"/>
              </a:ext>
            </a:extLst>
          </p:cNvSpPr>
          <p:nvPr>
            <p:ph idx="1"/>
          </p:nvPr>
        </p:nvSpPr>
        <p:spPr>
          <a:xfrm>
            <a:off x="596900" y="1917700"/>
            <a:ext cx="7703820" cy="4843780"/>
          </a:xfrm>
        </p:spPr>
        <p:txBody>
          <a:bodyPr vert="horz" wrap="square" lIns="50800" tIns="50800" rIns="50800" bIns="50800" numCol="1" spcCol="215900" anchor="t">
            <a:prstTxWarp prst="textNoShape">
              <a:avLst/>
            </a:prstTxWarp>
          </a:bodyPr>
          <a:lstStyle>
            <a:lvl1pPr marL="355600" indent="-355600" defTabSz="457200">
              <a:lnSpc>
                <a:spcPts val="3800"/>
              </a:lnSpc>
              <a:spcBef>
                <a:spcPts val="800"/>
              </a:spcBef>
              <a:buSzTx/>
              <a:tabLst>
                <a:tab pos="304800" algn="l"/>
                <a:tab pos="838200" algn="l"/>
                <a:tab pos="876300" algn="l"/>
                <a:tab pos="1790700" algn="l"/>
                <a:tab pos="2705100" algn="l"/>
                <a:tab pos="3619500" algn="l"/>
                <a:tab pos="4533900" algn="l"/>
                <a:tab pos="5448300" algn="l"/>
                <a:tab pos="6362700" algn="l"/>
                <a:tab pos="7277100" algn="l"/>
              </a:tabLst>
              <a:defRPr cap="none">
                <a:latin typeface="Times" pitchFamily="0" charset="0"/>
                <a:ea typeface="Verdana" pitchFamily="1" charset="0"/>
                <a:cs typeface="Verdana" pitchFamily="1" charset="0"/>
              </a:defRPr>
            </a:lvl1pPr>
            <a:lvl2pPr marL="774700" indent="-317500" defTabSz="457200">
              <a:lnSpc>
                <a:spcPts val="3300"/>
              </a:lnSpc>
              <a:spcBef>
                <a:spcPts val="600"/>
              </a:spcBef>
              <a:buSzTx/>
              <a:buChar char="–"/>
              <a:tabLst>
                <a:tab pos="838200" algn="l"/>
                <a:tab pos="1193800" algn="l"/>
                <a:tab pos="1371600" algn="l"/>
                <a:tab pos="2286000" algn="l"/>
                <a:tab pos="3200400" algn="l"/>
                <a:tab pos="4114800" algn="l"/>
                <a:tab pos="5029200" algn="l"/>
                <a:tab pos="5943600" algn="l"/>
                <a:tab pos="6858000" algn="l"/>
                <a:tab pos="7772400" algn="l"/>
              </a:tabLst>
              <a:defRPr sz="2800" cap="none">
                <a:latin typeface="Times" pitchFamily="0" charset="0"/>
                <a:ea typeface="Verdana" pitchFamily="1" charset="0"/>
                <a:cs typeface="Verdana" pitchFamily="1" charset="0"/>
              </a:defRPr>
            </a:lvl2pPr>
            <a:lvl3pPr marL="1160780" indent="-246380" defTabSz="457200">
              <a:lnSpc>
                <a:spcPts val="2800"/>
              </a:lnSpc>
              <a:spcBef>
                <a:spcPts val="500"/>
              </a:spcBef>
              <a:buSzTx/>
              <a:tabLst>
                <a:tab pos="838200" algn="l"/>
                <a:tab pos="1752600" algn="l"/>
                <a:tab pos="1981200" algn="l"/>
                <a:tab pos="2667000" algn="l"/>
                <a:tab pos="3581400" algn="l"/>
                <a:tab pos="4495800" algn="l"/>
                <a:tab pos="5410200" algn="l"/>
                <a:tab pos="6324600" algn="l"/>
                <a:tab pos="7239000" algn="l"/>
                <a:tab pos="8153400" algn="l"/>
              </a:tabLst>
              <a:defRPr sz="2400" cap="none">
                <a:latin typeface="Times" pitchFamily="0" charset="0"/>
                <a:ea typeface="Verdana" pitchFamily="1" charset="0"/>
                <a:cs typeface="Verdana" pitchFamily="1" charset="0"/>
              </a:defRPr>
            </a:lvl3pPr>
            <a:lvl4pPr marL="1638300" indent="-266700" defTabSz="457200">
              <a:lnSpc>
                <a:spcPts val="2400"/>
              </a:lnSpc>
              <a:spcBef>
                <a:spcPts val="400"/>
              </a:spcBef>
              <a:buSzTx/>
              <a:buChar char="–"/>
              <a:tabLst>
                <a:tab pos="838200" algn="l"/>
                <a:tab pos="2235200" algn="l"/>
                <a:tab pos="2921000" algn="l"/>
                <a:tab pos="3149600" algn="l"/>
                <a:tab pos="4064000" algn="l"/>
                <a:tab pos="4978400" algn="l"/>
                <a:tab pos="5892800" algn="l"/>
                <a:tab pos="6807200" algn="l"/>
                <a:tab pos="7721600" algn="l"/>
                <a:tab pos="8636000" algn="l"/>
              </a:tabLst>
              <a:defRPr sz="2000" cap="none">
                <a:latin typeface="Times" pitchFamily="0" charset="0"/>
                <a:ea typeface="Verdana" pitchFamily="1" charset="0"/>
                <a:cs typeface="Verdana" pitchFamily="1" charset="0"/>
              </a:defRPr>
            </a:lvl4pPr>
            <a:lvl5pPr marL="2095500" indent="-266700" defTabSz="457200">
              <a:lnSpc>
                <a:spcPts val="2400"/>
              </a:lnSpc>
              <a:spcBef>
                <a:spcPts val="0"/>
              </a:spcBef>
              <a:buSzTx/>
              <a:buChar char="»"/>
              <a:tabLst>
                <a:tab pos="838200" algn="l"/>
                <a:tab pos="2692400" algn="l"/>
                <a:tab pos="3606800" algn="l"/>
                <a:tab pos="3835400" algn="l"/>
                <a:tab pos="4521200" algn="l"/>
                <a:tab pos="5435600" algn="l"/>
                <a:tab pos="6350000" algn="l"/>
                <a:tab pos="7264400" algn="l"/>
                <a:tab pos="8178800" algn="l"/>
                <a:tab pos="9093200" algn="l"/>
              </a:tabLst>
              <a:defRPr sz="2000" cap="none">
                <a:latin typeface="Times"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5" name="Shape 141"/>
          <p:cNvSpPr>
            <a:spLocks noGrp="1" noChangeArrowheads="1"/>
            <a:extLst>
              <a:ext uri="smNativeData">
                <pr:smNativeData xmlns:pr="smNativeData" xmlns="smNativeData" val="SMDATA_15_2mHZYhMAAAAlAAAAZAAAAE0AAAAAPAAAADwAAAA8AAAAP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IDIAAEQoAADEMwAAJCoAABAgAAAmAAAACAAAAD2AAAAAAAAA"/>
              </a:ext>
            </a:extLst>
          </p:cNvSpPr>
          <p:nvPr>
            <p:ph type="sldNum" sz="quarter" idx="2"/>
          </p:nvPr>
        </p:nvSpPr>
        <p:spPr>
          <a:xfrm>
            <a:off x="8148320" y="6545580"/>
            <a:ext cx="266700" cy="304800"/>
          </a:xfrm>
        </p:spPr>
        <p:txBody>
          <a:bodyPr vert="horz" wrap="none" lIns="38100" tIns="38100" rIns="38100" bIns="38100" numCol="1" spcCol="215900" anchor="t">
            <a:prstTxWarp prst="textNoShape">
              <a:avLst/>
            </a:prstTxWarp>
          </a:bodyPr>
          <a:lstStyle>
            <a:lvl1pPr algn="r" defTabSz="457200">
              <a:lnSpc>
                <a:spcPts val="1500"/>
              </a:lnSpc>
              <a:tabLst>
                <a:tab pos="838200" algn="l"/>
                <a:tab pos="914400" algn="l"/>
                <a:tab pos="1828800" algn="l"/>
              </a:tabLst>
              <a:defRPr cap="none">
                <a:latin typeface="Times" pitchFamily="0" charset="0"/>
                <a:ea typeface="蘋果儷中黑" pitchFamily="0" charset="0"/>
                <a:cs typeface="蘋果儷中黑" pitchFamily="0" charset="0"/>
              </a:defRPr>
            </a:lvl1pPr>
          </a:lstStyle>
          <a:p>
            <a:pPr/>
            <a:fld id="{643FC9D5-9B89-6A3F-C787-6D6A87C93138}" type="slidenum">
              <a:t/>
            </a:fld>
          </a:p>
        </p:txBody>
      </p:sp>
    </p:spTree>
  </p:cSld>
  <p:clrMapOvr>
    <a:masterClrMapping/>
  </p:clrMapOvr>
  <p:hf hdr="0" ftr="0" dt="0"/>
</p:sldLayout>
</file>

<file path=ppt/slideLayouts/slideLayout1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Subtitle">
    <p:spTree>
      <p:nvGrpSpPr>
        <p:cNvPr id="1" name=""/>
        <p:cNvGrpSpPr/>
        <p:nvPr/>
      </p:nvGrpSpPr>
      <p:grpSpPr>
        <a:xfrm>
          <a:off x="0" y="0"/>
          <a:ext cx="0" cy="0"/>
          <a:chOff x="0" y="0"/>
          <a:chExt cx="0" cy="0"/>
        </a:xfrm>
      </p:grpSpPr>
      <p:sp>
        <p:nvSpPr>
          <p:cNvPr id="2" name="Shape 148"/>
          <p:cNvSpPr>
            <a:spLocks noGrp="1" noChangeArrowheads="1"/>
            <a:extLst>
              <a:ext uri="smNativeData">
                <pr:smNativeData xmlns:pr="smNativeData" xmlns="smNativeData" val="SMDATA_15_2mHZYhMAAAAlAAAAZAAAAA0AAAAAAAAAAAAAAAAAAAAAA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7AQAABgBAAA8NwAACAcAABAAAAAmAAAACAAAAL2AAAAAAAAA"/>
              </a:ext>
            </a:extLst>
          </p:cNvSpPr>
          <p:nvPr>
            <p:ph type="title"/>
          </p:nvPr>
        </p:nvSpPr>
        <p:spPr>
          <a:xfrm>
            <a:off x="800100" y="177800"/>
            <a:ext cx="8178800" cy="965200"/>
          </a:xfrm>
        </p:spPr>
        <p:txBody>
          <a:bodyPr vert="horz" wrap="square" lIns="0" tIns="0" rIns="0" bIns="0" numCol="1" spcCol="215900" anchor="b">
            <a:prstTxWarp prst="textNoShape">
              <a:avLst/>
            </a:prstTxWarp>
          </a:bodyPr>
          <a:lstStyle>
            <a:lvl1pPr indent="-12700" defTabSz="457200">
              <a:lnSpc>
                <a:spcPts val="7600"/>
              </a:lnSpc>
              <a:spcBef>
                <a:spcPts val="200"/>
              </a:spcBef>
              <a:tabLst>
                <a:tab pos="838200" algn="l"/>
                <a:tab pos="977900" algn="l"/>
              </a:tabLst>
              <a:defRPr cap="none">
                <a:solidFill>
                  <a:srgbClr val="021EAA"/>
                </a:solidFill>
                <a:latin typeface="蘋果儷中黑" pitchFamily="0" charset="0"/>
                <a:ea typeface="Verdana" pitchFamily="1" charset="0"/>
                <a:cs typeface="Verdana" pitchFamily="1" charset="0"/>
              </a:defRPr>
            </a:lvl1pPr>
          </a:lstStyle>
          <a:p>
            <a:pPr/>
            <a:r>
              <a:t>Title Text</a:t>
            </a:r>
          </a:p>
        </p:txBody>
      </p:sp>
      <p:sp>
        <p:nvSpPr>
          <p:cNvPr id="3" name="Shape 149"/>
          <p:cNvSpPr>
            <a:spLocks noGrp="1" noChangeArrowheads="1"/>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FwmAABoOAAAPC0AABAAAAAmAAAACAAAAIGAAAAAAAAA"/>
              </a:ext>
            </a:extLst>
          </p:cNvSpPr>
          <p:nvPr>
            <p:ph idx="1"/>
          </p:nvPr>
        </p:nvSpPr>
        <p:spPr>
          <a:xfrm>
            <a:off x="990600" y="6235700"/>
            <a:ext cx="8178800" cy="1117600"/>
          </a:xfrm>
        </p:spPr>
        <p:txBody>
          <a:bodyPr vert="horz" wrap="square" lIns="50800" tIns="50800" rIns="50800" bIns="50800" numCol="1" spcCol="215900" anchor="t">
            <a:prstTxWarp prst="textNoShape">
              <a:avLst/>
            </a:prstTxWarp>
          </a:bodyPr>
          <a:lstStyle>
            <a:lvl1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1pPr>
            <a:lvl2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2pPr>
            <a:lvl3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3pPr>
            <a:lvl4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4pPr>
            <a:lvl5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50"/>
          <p:cNvSpPr>
            <a:spLocks noGrp="1" noChangeArrowheads="1"/>
            <a:extLst>
              <a:ext uri="smNativeData">
                <pr:smNativeData xmlns:pr="smNativeData" xmlns="smNativeData" val="SMDATA_15_2mHZ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2625A901-4FCB-705F-859D-B90AE7D373EC}" type="slidenum">
              <a:t/>
            </a:fld>
          </a:p>
        </p:txBody>
      </p:sp>
    </p:spTree>
  </p:cSld>
  <p:clrMapOvr>
    <a:masterClrMapping/>
  </p:clrMapOvr>
  <p:hf hdr="0" ftr="0" dt="0"/>
</p:sldLayout>
</file>

<file path=ppt/slideLayouts/slideLayout1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Subtitle">
    <p:spTree>
      <p:nvGrpSpPr>
        <p:cNvPr id="1" name=""/>
        <p:cNvGrpSpPr/>
        <p:nvPr/>
      </p:nvGrpSpPr>
      <p:grpSpPr>
        <a:xfrm>
          <a:off x="0" y="0"/>
          <a:ext cx="0" cy="0"/>
          <a:chOff x="0" y="0"/>
          <a:chExt cx="0" cy="0"/>
        </a:xfrm>
      </p:grpSpPr>
      <p:sp>
        <p:nvSpPr>
          <p:cNvPr id="2" name="Shape 157"/>
          <p:cNvSpPr>
            <a:spLocks noGrp="1" noChangeArrowheads="1"/>
            <a:extLst>
              <a:ext uri="smNativeData">
                <pr:smNativeData xmlns:pr="smNativeData" xmlns="smNativeData" val="SMDATA_15_2mHZYhMAAAAlAAAAZAAAAA0AAAAAAAAAAAAAAAAAAAAAA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7AQAABgBAAA8NwAACAcAABAAAAAmAAAACAAAAL2AAAAAAAAA"/>
              </a:ext>
            </a:extLst>
          </p:cNvSpPr>
          <p:nvPr>
            <p:ph type="title"/>
          </p:nvPr>
        </p:nvSpPr>
        <p:spPr>
          <a:xfrm>
            <a:off x="800100" y="177800"/>
            <a:ext cx="8178800" cy="965200"/>
          </a:xfrm>
        </p:spPr>
        <p:txBody>
          <a:bodyPr vert="horz" wrap="square" lIns="0" tIns="0" rIns="0" bIns="0" numCol="1" spcCol="215900" anchor="b">
            <a:prstTxWarp prst="textNoShape">
              <a:avLst/>
            </a:prstTxWarp>
          </a:bodyPr>
          <a:lstStyle>
            <a:lvl1pPr indent="-12700" defTabSz="457200">
              <a:lnSpc>
                <a:spcPts val="7600"/>
              </a:lnSpc>
              <a:spcBef>
                <a:spcPts val="200"/>
              </a:spcBef>
              <a:tabLst>
                <a:tab pos="838200" algn="l"/>
                <a:tab pos="977900" algn="l"/>
              </a:tabLst>
              <a:defRPr cap="none">
                <a:solidFill>
                  <a:srgbClr val="021EAA"/>
                </a:solidFill>
                <a:latin typeface="蘋果儷中黑" pitchFamily="0" charset="0"/>
                <a:ea typeface="Verdana" pitchFamily="1" charset="0"/>
                <a:cs typeface="Verdana" pitchFamily="1" charset="0"/>
              </a:defRPr>
            </a:lvl1pPr>
          </a:lstStyle>
          <a:p>
            <a:pPr/>
            <a:r>
              <a:t>Title Text</a:t>
            </a:r>
          </a:p>
        </p:txBody>
      </p:sp>
      <p:sp>
        <p:nvSpPr>
          <p:cNvPr id="3" name="Shape 158"/>
          <p:cNvSpPr>
            <a:spLocks noGrp="1" noChangeArrowheads="1"/>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a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FwmAABoOAAAPC0AABAAAAAmAAAACAAAAIGAAAAAAAAA"/>
              </a:ext>
            </a:extLst>
          </p:cNvSpPr>
          <p:nvPr>
            <p:ph idx="1"/>
          </p:nvPr>
        </p:nvSpPr>
        <p:spPr>
          <a:xfrm>
            <a:off x="990600" y="6235700"/>
            <a:ext cx="8178800" cy="1117600"/>
          </a:xfrm>
        </p:spPr>
        <p:txBody>
          <a:bodyPr vert="horz" wrap="square" lIns="50800" tIns="50800" rIns="50800" bIns="50800" numCol="1" spcCol="215900" anchor="t">
            <a:prstTxWarp prst="textNoShape">
              <a:avLst/>
            </a:prstTxWarp>
          </a:bodyPr>
          <a:lstStyle>
            <a:lvl1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1pPr>
            <a:lvl2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2pPr>
            <a:lvl3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3pPr>
            <a:lvl4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4pPr>
            <a:lvl5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59"/>
          <p:cNvSpPr>
            <a:spLocks noGrp="1" noChangeArrowheads="1"/>
            <a:extLst>
              <a:ext uri="smNativeData">
                <pr:smNativeData xmlns:pr="smNativeData" xmlns="smNativeData" val="SMDATA_15_2mHZ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44566BF0-BEA9-039D-E7EE-48C825A0111D}" type="slidenum">
              <a:t/>
            </a:fld>
          </a:p>
        </p:txBody>
      </p:sp>
    </p:spTree>
  </p:cSld>
  <p:clrMapOvr>
    <a:masterClrMapping/>
  </p:clrMapOvr>
  <p:hf hdr="0" ftr="0" dt="0"/>
</p:sldLayout>
</file>

<file path=ppt/slideLayouts/slideLayout1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Subtitle">
    <p:spTree>
      <p:nvGrpSpPr>
        <p:cNvPr id="1" name=""/>
        <p:cNvGrpSpPr/>
        <p:nvPr/>
      </p:nvGrpSpPr>
      <p:grpSpPr>
        <a:xfrm>
          <a:off x="0" y="0"/>
          <a:ext cx="0" cy="0"/>
          <a:chOff x="0" y="0"/>
          <a:chExt cx="0" cy="0"/>
        </a:xfrm>
      </p:grpSpPr>
      <p:sp>
        <p:nvSpPr>
          <p:cNvPr id="2" name="Shape 166"/>
          <p:cNvSpPr>
            <a:spLocks noGrp="1" noChangeArrowheads="1"/>
            <a:extLst>
              <a:ext uri="smNativeData">
                <pr:smNativeData xmlns:pr="smNativeData" xmlns="smNativeData" val="SMDATA_15_2mHZYhMAAAAlAAAAZAAAAA0AAAAAAAAAAAAAAAAAAAAAA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7AQAABgBAAA8NwAACAcAABAAAAAmAAAACAAAAL2AAAAAAAAA"/>
              </a:ext>
            </a:extLst>
          </p:cNvSpPr>
          <p:nvPr>
            <p:ph type="title"/>
          </p:nvPr>
        </p:nvSpPr>
        <p:spPr>
          <a:xfrm>
            <a:off x="800100" y="177800"/>
            <a:ext cx="8178800" cy="965200"/>
          </a:xfrm>
        </p:spPr>
        <p:txBody>
          <a:bodyPr vert="horz" wrap="square" lIns="0" tIns="0" rIns="0" bIns="0" numCol="1" spcCol="215900" anchor="b">
            <a:prstTxWarp prst="textNoShape">
              <a:avLst/>
            </a:prstTxWarp>
          </a:bodyPr>
          <a:lstStyle>
            <a:lvl1pPr indent="-12700" defTabSz="457200">
              <a:lnSpc>
                <a:spcPts val="7600"/>
              </a:lnSpc>
              <a:spcBef>
                <a:spcPts val="200"/>
              </a:spcBef>
              <a:tabLst>
                <a:tab pos="838200" algn="l"/>
                <a:tab pos="977900" algn="l"/>
              </a:tabLst>
              <a:defRPr cap="none">
                <a:solidFill>
                  <a:srgbClr val="021EAA"/>
                </a:solidFill>
                <a:latin typeface="蘋果儷中黑" pitchFamily="0" charset="0"/>
                <a:ea typeface="Verdana" pitchFamily="1" charset="0"/>
                <a:cs typeface="Verdana" pitchFamily="1" charset="0"/>
              </a:defRPr>
            </a:lvl1pPr>
          </a:lstStyle>
          <a:p>
            <a:pPr/>
            <a:r>
              <a:t>Title Text</a:t>
            </a:r>
          </a:p>
        </p:txBody>
      </p:sp>
      <p:sp>
        <p:nvSpPr>
          <p:cNvPr id="3" name="Shape 167"/>
          <p:cNvSpPr>
            <a:spLocks noGrp="1" noChangeArrowheads="1"/>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FwmAABoOAAAPC0AABAAAAAmAAAACAAAAIGAAAAAAAAA"/>
              </a:ext>
            </a:extLst>
          </p:cNvSpPr>
          <p:nvPr>
            <p:ph idx="1"/>
          </p:nvPr>
        </p:nvSpPr>
        <p:spPr>
          <a:xfrm>
            <a:off x="990600" y="6235700"/>
            <a:ext cx="8178800" cy="1117600"/>
          </a:xfrm>
        </p:spPr>
        <p:txBody>
          <a:bodyPr vert="horz" wrap="square" lIns="50800" tIns="50800" rIns="50800" bIns="50800" numCol="1" spcCol="215900" anchor="t">
            <a:prstTxWarp prst="textNoShape">
              <a:avLst/>
            </a:prstTxWarp>
          </a:bodyPr>
          <a:lstStyle>
            <a:lvl1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1pPr>
            <a:lvl2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2pPr>
            <a:lvl3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3pPr>
            <a:lvl4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4pPr>
            <a:lvl5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68"/>
          <p:cNvSpPr>
            <a:spLocks noGrp="1" noChangeArrowheads="1"/>
            <a:extLst>
              <a:ext uri="smNativeData">
                <pr:smNativeData xmlns:pr="smNativeData" xmlns="smNativeData" val="SMDATA_15_2mHZ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1BF2A2FB-B5F6-A754-B84A-4301EC044E16}" type="slidenum">
              <a:t/>
            </a:fld>
          </a:p>
        </p:txBody>
      </p:sp>
    </p:spTree>
  </p:cSld>
  <p:clrMapOvr>
    <a:masterClrMapping/>
  </p:clrMapOvr>
  <p:hf hdr="0" ftr="0" dt="0"/>
</p:sldLayout>
</file>

<file path=ppt/slideLayouts/slideLayout1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Subtitle">
    <p:spTree>
      <p:nvGrpSpPr>
        <p:cNvPr id="1" name=""/>
        <p:cNvGrpSpPr/>
        <p:nvPr/>
      </p:nvGrpSpPr>
      <p:grpSpPr>
        <a:xfrm>
          <a:off x="0" y="0"/>
          <a:ext cx="0" cy="0"/>
          <a:chOff x="0" y="0"/>
          <a:chExt cx="0" cy="0"/>
        </a:xfrm>
      </p:grpSpPr>
      <p:sp>
        <p:nvSpPr>
          <p:cNvPr id="2" name="Shape 175"/>
          <p:cNvSpPr>
            <a:spLocks noGrp="1" noChangeArrowheads="1"/>
            <a:extLst>
              <a:ext uri="smNativeData">
                <pr:smNativeData xmlns:pr="smNativeData" xmlns="smNativeData" val="SMDATA_15_2mHZYhMAAAAlAAAAZAAAAA0AAAAAAAAAAAAAAAAAAAAAA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7AQAABgBAAA8NwAACAcAABAAAAAmAAAACAAAAL2AAAAAAAAA"/>
              </a:ext>
            </a:extLst>
          </p:cNvSpPr>
          <p:nvPr>
            <p:ph type="title"/>
          </p:nvPr>
        </p:nvSpPr>
        <p:spPr>
          <a:xfrm>
            <a:off x="800100" y="177800"/>
            <a:ext cx="8178800" cy="965200"/>
          </a:xfrm>
        </p:spPr>
        <p:txBody>
          <a:bodyPr vert="horz" wrap="square" lIns="0" tIns="0" rIns="0" bIns="0" numCol="1" spcCol="215900" anchor="b">
            <a:prstTxWarp prst="textNoShape">
              <a:avLst/>
            </a:prstTxWarp>
          </a:bodyPr>
          <a:lstStyle>
            <a:lvl1pPr indent="-12700" defTabSz="457200">
              <a:lnSpc>
                <a:spcPts val="7600"/>
              </a:lnSpc>
              <a:spcBef>
                <a:spcPts val="200"/>
              </a:spcBef>
              <a:tabLst>
                <a:tab pos="838200" algn="l"/>
                <a:tab pos="977900" algn="l"/>
              </a:tabLst>
              <a:defRPr cap="none">
                <a:solidFill>
                  <a:srgbClr val="021EAA"/>
                </a:solidFill>
                <a:latin typeface="蘋果儷中黑" pitchFamily="0" charset="0"/>
                <a:ea typeface="Verdana" pitchFamily="1" charset="0"/>
                <a:cs typeface="Verdana" pitchFamily="1" charset="0"/>
              </a:defRPr>
            </a:lvl1pPr>
          </a:lstStyle>
          <a:p>
            <a:pPr/>
            <a:r>
              <a:t>Title Text</a:t>
            </a:r>
          </a:p>
        </p:txBody>
      </p:sp>
      <p:sp>
        <p:nvSpPr>
          <p:cNvPr id="3" name="Shape 176"/>
          <p:cNvSpPr>
            <a:spLocks noGrp="1" noChangeArrowheads="1"/>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FwmAABoOAAAPC0AABAAAAAmAAAACAAAAIGAAAAAAAAA"/>
              </a:ext>
            </a:extLst>
          </p:cNvSpPr>
          <p:nvPr>
            <p:ph idx="1"/>
          </p:nvPr>
        </p:nvSpPr>
        <p:spPr>
          <a:xfrm>
            <a:off x="990600" y="6235700"/>
            <a:ext cx="8178800" cy="1117600"/>
          </a:xfrm>
        </p:spPr>
        <p:txBody>
          <a:bodyPr vert="horz" wrap="square" lIns="50800" tIns="50800" rIns="50800" bIns="50800" numCol="1" spcCol="215900" anchor="t">
            <a:prstTxWarp prst="textNoShape">
              <a:avLst/>
            </a:prstTxWarp>
          </a:bodyPr>
          <a:lstStyle>
            <a:lvl1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1pPr>
            <a:lvl2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2pPr>
            <a:lvl3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3pPr>
            <a:lvl4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4pPr>
            <a:lvl5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77"/>
          <p:cNvSpPr>
            <a:spLocks noGrp="1" noChangeArrowheads="1"/>
            <a:extLst>
              <a:ext uri="smNativeData">
                <pr:smNativeData xmlns:pr="smNativeData" xmlns="smNativeData" val="SMDATA_15_2mHZ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7C5EFE27-6991-0B08-DFE6-9F5DB0A829CA}" type="slidenum">
              <a:t/>
            </a:fld>
          </a:p>
        </p:txBody>
      </p:sp>
    </p:spTree>
  </p:cSld>
  <p:clrMapOvr>
    <a:masterClrMapping/>
  </p:clrMapOvr>
  <p:hf hdr="0" ftr="0" dt="0"/>
</p:sldLayout>
</file>

<file path=ppt/slideLayouts/slideLayout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Bullets">
    <p:spTree>
      <p:nvGrpSpPr>
        <p:cNvPr id="1" name=""/>
        <p:cNvGrpSpPr/>
        <p:nvPr/>
      </p:nvGrpSpPr>
      <p:grpSpPr>
        <a:xfrm>
          <a:off x="0" y="0"/>
          <a:ext cx="0" cy="0"/>
          <a:chOff x="0" y="0"/>
          <a:chExt cx="0" cy="0"/>
        </a:xfrm>
      </p:grpSpPr>
      <p:sp>
        <p:nvSpPr>
          <p:cNvPr id="2" name="Shape 20"/>
          <p:cNvSpPr>
            <a:spLocks noGrp="1" noChangeArrowheads="1"/>
            <a:extLst>
              <a:ext uri="smNativeData">
                <pr:smNativeData xmlns:pr="smNativeData" xmlns="smNativeData" val="SMDATA_15_2mHZ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JwAAADkAAAA5AAAAZAAAAGQAAAAAAAAAy8vLACcAAAA5AAAAOQAAAGQAAABkAAAAAAAAABcAAAAUAAAAAAAAAAAAAAD/fwAA/38AAAAAAAAJAAAABAAAAAAAAAAeAAAAaAAAAAAAAAAAAAAAAAAAAAAAAAAAAAAAECcAABAnAAAAAAAAAAAAAAAAAAAAAAAAAAAAAAAAAAAAAAAAAAAAAGQ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MvLywDAwP8Af39/AAAAAAAAAAAAAAAAAAAAAAAAAAAAIQAAABgAAAAUAAAAGAYAAEABAABoOAAA3AUAABAAAAAmAAAACAAAAD2AAAAA4MEB"/>
              </a:ext>
            </a:extLst>
          </p:cNvSpPr>
          <p:nvPr>
            <p:ph type="title"/>
          </p:nvPr>
        </p:nvSpPr>
        <p:spPr>
          <a:xfrm>
            <a:off x="990600" y="203200"/>
            <a:ext cx="8178800" cy="749300"/>
          </a:xfrm>
          <a:effectLst>
            <a:outerShdw blurRad="63500" dist="51187" dir="2700000">
              <a:srgbClr val="000000">
                <a:alpha val="61000"/>
              </a:srgbClr>
            </a:outerShdw>
          </a:effectLst>
        </p:spPr>
        <p:txBody>
          <a:bodyPr vert="horz" wrap="square" lIns="0" tIns="0" rIns="0" bIns="0" numCol="1" spcCol="215900" anchor="ctr">
            <a:prstTxWarp prst="textNoShape">
              <a:avLst/>
            </a:prstTxWarp>
          </a:bodyPr>
          <a:lstStyle>
            <a:lvl1pPr defTabSz="457200">
              <a:lnSpc>
                <a:spcPts val="5700"/>
              </a:lnSpc>
              <a:spcBef>
                <a:spcPts val="200"/>
              </a:spcBef>
              <a:tabLst>
                <a:tab pos="838200" algn="l"/>
                <a:tab pos="952500" algn="l"/>
              </a:tabLst>
              <a:defRPr sz="4800" cap="none">
                <a:solidFill>
                  <a:srgbClr val="021EAA"/>
                </a:solidFill>
                <a:latin typeface="蘋果儷中黑" pitchFamily="0" charset="0"/>
                <a:ea typeface="Verdana" pitchFamily="1" charset="0"/>
                <a:cs typeface="Verdana" pitchFamily="1" charset="0"/>
              </a:defRPr>
            </a:lvl1pPr>
          </a:lstStyle>
          <a:p>
            <a:pPr/>
            <a:r>
              <a:t>Title Text</a:t>
            </a:r>
          </a:p>
        </p:txBody>
      </p:sp>
      <p:sp>
        <p:nvSpPr>
          <p:cNvPr id="3" name="Shape 21"/>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BjE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gNAABoOAAAyCgAABAAAAAmAAAACAAAAAGAAAAAAAAA"/>
              </a:ext>
            </a:extLst>
          </p:cNvSpPr>
          <p:nvPr>
            <p:ph idx="1"/>
          </p:nvPr>
        </p:nvSpPr>
        <p:spPr>
          <a:xfrm>
            <a:off x="990600" y="2159000"/>
            <a:ext cx="8178800" cy="4470400"/>
          </a:xfrm>
        </p:spPr>
        <p:txBody>
          <a:bodyPr/>
          <a:lstStyle>
            <a:lvl1pPr marL="538480" indent="-284480" defTabSz="457200">
              <a:lnSpc>
                <a:spcPts val="3800"/>
              </a:lnSpc>
              <a:spcBef>
                <a:spcPts val="2000"/>
              </a:spcBef>
              <a:buSzPts val="2175"/>
              <a:buFont typeface="Wingdings" pitchFamily="2" charset="2"/>
              <a:buBlip>
                <a:blip r:embed="rId2"/>
              </a:buBlip>
              <a:tabLst>
                <a:tab pos="838200" algn="l"/>
                <a:tab pos="1041400" algn="l"/>
              </a:tabLst>
              <a:defRPr cap="none">
                <a:solidFill>
                  <a:srgbClr val="021EAA"/>
                </a:solidFill>
                <a:latin typeface="蘋果儷中黑" pitchFamily="0" charset="0"/>
                <a:ea typeface="Verdana" pitchFamily="1" charset="0"/>
                <a:cs typeface="Verdana" pitchFamily="1" charset="0"/>
              </a:defRPr>
            </a:lvl1pPr>
            <a:lvl2pPr marL="868045" indent="-258445" defTabSz="457200">
              <a:lnSpc>
                <a:spcPts val="3300"/>
              </a:lnSpc>
              <a:spcBef>
                <a:spcPts val="2000"/>
              </a:spcBef>
              <a:buSzPts val="1900"/>
              <a:buFont typeface="Wingdings" pitchFamily="2" charset="2"/>
              <a:buBlip>
                <a:blip r:embed="rId2"/>
              </a:buBlip>
              <a:tabLst>
                <a:tab pos="838200" algn="l"/>
                <a:tab pos="1371600" algn="l"/>
              </a:tabLst>
              <a:defRPr sz="2800" cap="none">
                <a:solidFill>
                  <a:srgbClr val="021EAA"/>
                </a:solidFill>
                <a:latin typeface="蘋果儷中黑" pitchFamily="0" charset="0"/>
                <a:ea typeface="Verdana" pitchFamily="1" charset="0"/>
                <a:cs typeface="Verdana" pitchFamily="1" charset="0"/>
              </a:defRPr>
            </a:lvl2pPr>
            <a:lvl3pPr marL="1184910" indent="-232410" defTabSz="457200">
              <a:lnSpc>
                <a:spcPts val="2800"/>
              </a:lnSpc>
              <a:spcBef>
                <a:spcPts val="2000"/>
              </a:spcBef>
              <a:buSzPts val="1630"/>
              <a:buFont typeface="Wingdings" pitchFamily="2" charset="2"/>
              <a:buBlip>
                <a:blip r:embed="rId2"/>
              </a:buBlip>
              <a:tabLst>
                <a:tab pos="838200" algn="l"/>
                <a:tab pos="1689100" algn="l"/>
              </a:tabLst>
              <a:defRPr sz="2400" cap="none">
                <a:solidFill>
                  <a:srgbClr val="021EAA"/>
                </a:solidFill>
                <a:latin typeface="蘋果儷中黑" pitchFamily="0" charset="0"/>
                <a:ea typeface="Verdana" pitchFamily="1" charset="0"/>
                <a:cs typeface="Verdana" pitchFamily="1" charset="0"/>
              </a:defRPr>
            </a:lvl3pPr>
            <a:lvl4pPr marL="1527810" indent="-232410" defTabSz="457200">
              <a:lnSpc>
                <a:spcPts val="2800"/>
              </a:lnSpc>
              <a:spcBef>
                <a:spcPts val="2000"/>
              </a:spcBef>
              <a:buSzPts val="1630"/>
              <a:buFont typeface="Wingdings" pitchFamily="2" charset="2"/>
              <a:buBlip>
                <a:blip r:embed="rId2"/>
              </a:buBlip>
              <a:tabLst>
                <a:tab pos="838200" algn="l"/>
                <a:tab pos="2032000" algn="l"/>
              </a:tabLst>
              <a:defRPr sz="2400" cap="none">
                <a:solidFill>
                  <a:srgbClr val="021EAA"/>
                </a:solidFill>
                <a:latin typeface="蘋果儷中黑" pitchFamily="0" charset="0"/>
                <a:ea typeface="Verdana" pitchFamily="1" charset="0"/>
                <a:cs typeface="Verdana" pitchFamily="1" charset="0"/>
              </a:defRPr>
            </a:lvl4pPr>
            <a:lvl5pPr marL="1883410" indent="-232410" defTabSz="457200">
              <a:lnSpc>
                <a:spcPts val="2800"/>
              </a:lnSpc>
              <a:spcBef>
                <a:spcPts val="2000"/>
              </a:spcBef>
              <a:buSzPts val="1630"/>
              <a:buFont typeface="Wingdings" pitchFamily="2" charset="2"/>
              <a:buBlip>
                <a:blip r:embed="rId2"/>
              </a:buBlip>
              <a:tabLst>
                <a:tab pos="838200" algn="l"/>
                <a:tab pos="2387600" algn="l"/>
              </a:tabLst>
              <a:defRPr sz="2400" cap="none">
                <a:solidFill>
                  <a:srgbClr val="021EAA"/>
                </a:solidFill>
                <a:latin typeface="蘋果儷中黑" pitchFamily="0" charset="0"/>
                <a:ea typeface="Verdana" pitchFamily="1" charset="0"/>
                <a:cs typeface="Verdana" pitchFamily="1" charset="0"/>
              </a:defRPr>
            </a:lvl5pPr>
          </a:lstStyle>
          <a:p>
            <a:pPr>
              <a:buFont typeface="Wingdings" pitchFamily="2" charset="2"/>
            </a:pPr>
            <a:r>
              <a:t>Body Level One</a:t>
            </a:r>
          </a:p>
          <a:p>
            <a:pPr lvl="1">
              <a:buFont typeface="Wingdings" pitchFamily="2" charset="2"/>
            </a:pPr>
            <a:r>
              <a:t>Body Level Two</a:t>
            </a:r>
          </a:p>
          <a:p>
            <a:pPr lvl="2">
              <a:buFont typeface="Wingdings" pitchFamily="2" charset="2"/>
            </a:pPr>
            <a:r>
              <a:t>Body Level Three</a:t>
            </a:r>
          </a:p>
          <a:p>
            <a:pPr lvl="3">
              <a:buFont typeface="Wingdings" pitchFamily="2" charset="2"/>
            </a:pPr>
            <a:r>
              <a:t>Body Level Four</a:t>
            </a:r>
          </a:p>
          <a:p>
            <a:pPr lvl="4">
              <a:buFont typeface="Wingdings" pitchFamily="2" charset="2"/>
            </a:pPr>
            <a:r>
              <a:t>Body Level Five</a:t>
            </a:r>
          </a:p>
        </p:txBody>
      </p:sp>
      <p:sp>
        <p:nvSpPr>
          <p:cNvPr id="4" name="Shape 22"/>
          <p:cNvSpPr>
            <a:spLocks noGrp="1" noChangeArrowheads="1"/>
            <a:extLst>
              <a:ext uri="smNativeData">
                <pr:smNativeData xmlns:pr="smNativeData" xmlns="smNativeData" val="SMDATA_15_2mHZ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fE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33DACE77-39DE-8F38-9062-CF6D802C669A}" type="slidenum">
              <a:t/>
            </a:fld>
          </a:p>
        </p:txBody>
      </p:sp>
    </p:spTree>
  </p:cSld>
  <p:clrMapOvr>
    <a:masterClrMapping/>
  </p:clrMapOvr>
  <p:hf hdr="0" ftr="0" dt="0"/>
</p:sldLayout>
</file>

<file path=ppt/slideLayouts/slideLayout2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Subtitle">
    <p:spTree>
      <p:nvGrpSpPr>
        <p:cNvPr id="1" name=""/>
        <p:cNvGrpSpPr/>
        <p:nvPr/>
      </p:nvGrpSpPr>
      <p:grpSpPr>
        <a:xfrm>
          <a:off x="0" y="0"/>
          <a:ext cx="0" cy="0"/>
          <a:chOff x="0" y="0"/>
          <a:chExt cx="0" cy="0"/>
        </a:xfrm>
      </p:grpSpPr>
      <p:sp>
        <p:nvSpPr>
          <p:cNvPr id="2" name="Shape 184"/>
          <p:cNvSpPr>
            <a:spLocks noGrp="1" noChangeArrowheads="1"/>
            <a:extLst>
              <a:ext uri="smNativeData">
                <pr:smNativeData xmlns:pr="smNativeData" xmlns="smNativeData" val="SMDATA_15_2mHZYhMAAAAlAAAAZAAAAA0AAAAAAAAAAAAAAAAAAAAAA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7AQAABgBAAA8NwAACAcAABAAAAAmAAAACAAAAL2AAAAAAAAA"/>
              </a:ext>
            </a:extLst>
          </p:cNvSpPr>
          <p:nvPr>
            <p:ph type="title"/>
          </p:nvPr>
        </p:nvSpPr>
        <p:spPr>
          <a:xfrm>
            <a:off x="800100" y="177800"/>
            <a:ext cx="8178800" cy="965200"/>
          </a:xfrm>
        </p:spPr>
        <p:txBody>
          <a:bodyPr vert="horz" wrap="square" lIns="0" tIns="0" rIns="0" bIns="0" numCol="1" spcCol="215900" anchor="b">
            <a:prstTxWarp prst="textNoShape">
              <a:avLst/>
            </a:prstTxWarp>
          </a:bodyPr>
          <a:lstStyle>
            <a:lvl1pPr indent="-12700" defTabSz="457200">
              <a:lnSpc>
                <a:spcPts val="7400"/>
              </a:lnSpc>
              <a:spcBef>
                <a:spcPts val="200"/>
              </a:spcBef>
              <a:tabLst>
                <a:tab pos="838200" algn="l"/>
                <a:tab pos="977900" algn="l"/>
              </a:tabLst>
              <a:defRPr sz="6200" cap="none">
                <a:solidFill>
                  <a:srgbClr val="021EAA"/>
                </a:solidFill>
                <a:latin typeface="蘋果儷中黑" pitchFamily="0" charset="0"/>
                <a:ea typeface="Verdana" pitchFamily="1" charset="0"/>
                <a:cs typeface="Verdana" pitchFamily="1" charset="0"/>
              </a:defRPr>
            </a:lvl1pPr>
          </a:lstStyle>
          <a:p>
            <a:pPr/>
            <a:r>
              <a:t>Title Text</a:t>
            </a:r>
          </a:p>
        </p:txBody>
      </p:sp>
      <p:sp>
        <p:nvSpPr>
          <p:cNvPr id="3" name="Shape 185"/>
          <p:cNvSpPr>
            <a:spLocks noGrp="1" noChangeArrowheads="1"/>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FwmAABoOAAAPC0AABAAAAAmAAAACAAAAIGAAAAAAAAA"/>
              </a:ext>
            </a:extLst>
          </p:cNvSpPr>
          <p:nvPr>
            <p:ph idx="1"/>
          </p:nvPr>
        </p:nvSpPr>
        <p:spPr>
          <a:xfrm>
            <a:off x="990600" y="6235700"/>
            <a:ext cx="8178800" cy="1117600"/>
          </a:xfrm>
        </p:spPr>
        <p:txBody>
          <a:bodyPr vert="horz" wrap="square" lIns="50800" tIns="50800" rIns="50800" bIns="50800" numCol="1" spcCol="215900" anchor="t">
            <a:prstTxWarp prst="textNoShape">
              <a:avLst/>
            </a:prstTxWarp>
          </a:bodyPr>
          <a:lstStyle>
            <a:lvl1pPr marL="0" indent="0" algn="ctr" defTabSz="457200">
              <a:lnSpc>
                <a:spcPts val="2600"/>
              </a:lnSpc>
              <a:spcBef>
                <a:spcPts val="200"/>
              </a:spcBef>
              <a:buNone/>
              <a:tabLst>
                <a:tab pos="838200" algn="l"/>
                <a:tab pos="977900" algn="l"/>
              </a:tabLst>
              <a:defRPr sz="2200" cap="none">
                <a:solidFill>
                  <a:srgbClr val="021EAA"/>
                </a:solidFill>
                <a:latin typeface="蘋果儷中黑" pitchFamily="0" charset="0"/>
                <a:ea typeface="Verdana" pitchFamily="1" charset="0"/>
                <a:cs typeface="Verdana" pitchFamily="1" charset="0"/>
              </a:defRPr>
            </a:lvl1pPr>
            <a:lvl2pPr marL="0" indent="0" algn="ctr" defTabSz="457200">
              <a:lnSpc>
                <a:spcPts val="2600"/>
              </a:lnSpc>
              <a:spcBef>
                <a:spcPts val="200"/>
              </a:spcBef>
              <a:buNone/>
              <a:tabLst>
                <a:tab pos="838200" algn="l"/>
                <a:tab pos="977900" algn="l"/>
              </a:tabLst>
              <a:defRPr sz="2200" cap="none">
                <a:solidFill>
                  <a:srgbClr val="021EAA"/>
                </a:solidFill>
                <a:latin typeface="蘋果儷中黑" pitchFamily="0" charset="0"/>
                <a:ea typeface="Verdana" pitchFamily="1" charset="0"/>
                <a:cs typeface="Verdana" pitchFamily="1" charset="0"/>
              </a:defRPr>
            </a:lvl2pPr>
            <a:lvl3pPr marL="0" indent="0" algn="ctr" defTabSz="457200">
              <a:lnSpc>
                <a:spcPts val="2600"/>
              </a:lnSpc>
              <a:spcBef>
                <a:spcPts val="200"/>
              </a:spcBef>
              <a:buNone/>
              <a:tabLst>
                <a:tab pos="838200" algn="l"/>
                <a:tab pos="977900" algn="l"/>
              </a:tabLst>
              <a:defRPr sz="2200" cap="none">
                <a:solidFill>
                  <a:srgbClr val="021EAA"/>
                </a:solidFill>
                <a:latin typeface="蘋果儷中黑" pitchFamily="0" charset="0"/>
                <a:ea typeface="Verdana" pitchFamily="1" charset="0"/>
                <a:cs typeface="Verdana" pitchFamily="1" charset="0"/>
              </a:defRPr>
            </a:lvl3pPr>
            <a:lvl4pPr marL="0" indent="0" algn="ctr" defTabSz="457200">
              <a:lnSpc>
                <a:spcPts val="2600"/>
              </a:lnSpc>
              <a:spcBef>
                <a:spcPts val="200"/>
              </a:spcBef>
              <a:buNone/>
              <a:tabLst>
                <a:tab pos="838200" algn="l"/>
                <a:tab pos="977900" algn="l"/>
              </a:tabLst>
              <a:defRPr sz="2200" cap="none">
                <a:solidFill>
                  <a:srgbClr val="021EAA"/>
                </a:solidFill>
                <a:latin typeface="蘋果儷中黑" pitchFamily="0" charset="0"/>
                <a:ea typeface="Verdana" pitchFamily="1" charset="0"/>
                <a:cs typeface="Verdana" pitchFamily="1" charset="0"/>
              </a:defRPr>
            </a:lvl4pPr>
            <a:lvl5pPr marL="0" indent="0" algn="ctr" defTabSz="457200">
              <a:lnSpc>
                <a:spcPts val="2600"/>
              </a:lnSpc>
              <a:spcBef>
                <a:spcPts val="200"/>
              </a:spcBef>
              <a:buNone/>
              <a:tabLst>
                <a:tab pos="838200" algn="l"/>
                <a:tab pos="977900" algn="l"/>
              </a:tabLst>
              <a:defRPr sz="2200" cap="none">
                <a:solidFill>
                  <a:srgbClr val="021EAA"/>
                </a:solidFill>
                <a:latin typeface="蘋果儷中黑"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86"/>
          <p:cNvSpPr>
            <a:spLocks noGrp="1" noChangeArrowheads="1"/>
            <a:extLst>
              <a:ext uri="smNativeData">
                <pr:smNativeData xmlns:pr="smNativeData" xmlns="smNativeData" val="SMDATA_15_2mHZ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h4AAMQsAAD+HwAAVC4AABAgAAAmAAAACAAAAL2AAAAAAAAA"/>
              </a:ext>
            </a:extLst>
          </p:cNvSpPr>
          <p:nvPr>
            <p:ph type="sldNum" sz="quarter" idx="2"/>
          </p:nvPr>
        </p:nvSpPr>
        <p:spPr>
          <a:xfrm>
            <a:off x="4959350" y="7277100"/>
            <a:ext cx="241300" cy="254000"/>
          </a:xfrm>
        </p:spPr>
        <p:txBody>
          <a:bodyPr vert="horz" wrap="none" lIns="38100" tIns="38100" rIns="38100" bIns="38100" numCol="1" spcCol="215900" anchor="ctr">
            <a:prstTxWarp prst="textNoShape">
              <a:avLst/>
            </a:prstTxWarp>
          </a:bodyPr>
          <a:lstStyle>
            <a:lvl1pPr defTabSz="457200">
              <a:lnSpc>
                <a:spcPts val="1400"/>
              </a:lnSpc>
              <a:tabLst>
                <a:tab pos="838200" algn="l"/>
              </a:tabLst>
              <a:defRPr sz="1200" cap="none"/>
            </a:lvl1pPr>
          </a:lstStyle>
          <a:p>
            <a:pPr/>
            <a:fld id="{7DA0E3C6-8890-F515-DE18-7E40AD56282B}" type="slidenum">
              <a:t/>
            </a:fld>
          </a:p>
        </p:txBody>
      </p:sp>
    </p:spTree>
  </p:cSld>
  <p:clrMapOvr>
    <a:masterClrMapping/>
  </p:clrMapOvr>
  <p:hf hdr="0" ftr="0" dt="0"/>
</p:sldLayout>
</file>

<file path=ppt/slideLayouts/slideLayout2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Bullets">
    <p:spTree>
      <p:nvGrpSpPr>
        <p:cNvPr id="1" name=""/>
        <p:cNvGrpSpPr/>
        <p:nvPr/>
      </p:nvGrpSpPr>
      <p:grpSpPr>
        <a:xfrm>
          <a:off x="0" y="0"/>
          <a:ext cx="0" cy="0"/>
          <a:chOff x="0" y="0"/>
          <a:chExt cx="0" cy="0"/>
        </a:xfrm>
      </p:grpSpPr>
      <p:sp>
        <p:nvSpPr>
          <p:cNvPr id="2" name="Shape 193"/>
          <p:cNvSpPr>
            <a:spLocks noGrp="1" noChangeArrowheads="1"/>
            <a:extLst>
              <a:ext uri="smNativeData">
                <pr:smNativeData xmlns:pr="smNativeData" xmlns="smNativeData" val="SMDATA_15_2mHZ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MAYAAFMBAACAOAAACw0AABAAAAAmAAAACAAAADyAAAAAAAAA"/>
              </a:ext>
            </a:extLst>
          </p:cNvSpPr>
          <p:nvPr>
            <p:ph type="title"/>
          </p:nvPr>
        </p:nvSpPr>
        <p:spPr/>
        <p:txBody>
          <a:bodyPr vert="horz" wrap="square" lIns="0" tIns="0" rIns="0" bIns="0" numCol="1" spcCol="215900" anchor="ctr">
            <a:prstTxWarp prst="textNoShape">
              <a:avLst/>
            </a:prstTxWarp>
          </a:bodyPr>
          <a:lstStyle>
            <a:lvl1pPr defTabSz="355600">
              <a:lnSpc>
                <a:spcPts val="7600"/>
              </a:lnSpc>
              <a:spcBef>
                <a:spcPts val="200"/>
              </a:spcBef>
              <a:tabLst>
                <a:tab pos="838200" algn="l"/>
                <a:tab pos="952500" algn="l"/>
              </a:tabLst>
            </a:lvl1pPr>
          </a:lstStyle>
          <a:p>
            <a:pPr/>
            <a:r>
              <a:t>Title Text</a:t>
            </a:r>
          </a:p>
        </p:txBody>
      </p:sp>
      <p:sp>
        <p:nvSpPr>
          <p:cNvPr id="3" name="Shape 194"/>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EgNAABoOAAAyCgAABAAAAAmAAAACAAAAAGAAAAAAAAA"/>
              </a:ext>
            </a:extLst>
          </p:cNvSpPr>
          <p:nvPr>
            <p:ph idx="1"/>
          </p:nvPr>
        </p:nvSpPr>
        <p:spPr>
          <a:xfrm>
            <a:off x="990600" y="2159000"/>
            <a:ext cx="8178800" cy="4470400"/>
          </a:xfrm>
        </p:spPr>
        <p:txBody>
          <a:bodyPr/>
          <a:lstStyle>
            <a:lvl1pPr marL="869950" indent="-552450" defTabSz="355600">
              <a:lnSpc>
                <a:spcPts val="3800"/>
              </a:lnSpc>
              <a:spcBef>
                <a:spcPts val="2000"/>
              </a:spcBef>
              <a:buSzPts val="5470"/>
              <a:tabLst>
                <a:tab pos="838200" algn="l"/>
                <a:tab pos="1181100" algn="l"/>
              </a:tabLst>
            </a:lvl1pPr>
            <a:lvl2pPr marL="1327150" indent="-552450" defTabSz="355600">
              <a:lnSpc>
                <a:spcPts val="3800"/>
              </a:lnSpc>
              <a:spcBef>
                <a:spcPts val="2000"/>
              </a:spcBef>
              <a:buSzPts val="5470"/>
              <a:tabLst>
                <a:tab pos="838200" algn="l"/>
                <a:tab pos="1536700" algn="l"/>
              </a:tabLst>
            </a:lvl2pPr>
            <a:lvl3pPr marL="1771650" indent="-552450" defTabSz="355600">
              <a:lnSpc>
                <a:spcPts val="3800"/>
              </a:lnSpc>
              <a:spcBef>
                <a:spcPts val="2000"/>
              </a:spcBef>
              <a:buSzPts val="5470"/>
              <a:tabLst>
                <a:tab pos="838200" algn="l"/>
                <a:tab pos="1879600" algn="l"/>
              </a:tabLst>
            </a:lvl3pPr>
            <a:lvl4pPr marL="2216150" indent="-552450" defTabSz="355600">
              <a:lnSpc>
                <a:spcPts val="3800"/>
              </a:lnSpc>
              <a:spcBef>
                <a:spcPts val="2000"/>
              </a:spcBef>
              <a:buSzPts val="5470"/>
              <a:tabLst>
                <a:tab pos="838200" algn="l"/>
                <a:tab pos="2235200" algn="l"/>
              </a:tabLst>
            </a:lvl4pPr>
            <a:lvl5pPr marL="2673350" indent="-552450" defTabSz="355600">
              <a:lnSpc>
                <a:spcPts val="3800"/>
              </a:lnSpc>
              <a:spcBef>
                <a:spcPts val="2000"/>
              </a:spcBef>
              <a:buSzPts val="5470"/>
              <a:tabLst>
                <a:tab pos="838200" algn="l"/>
                <a:tab pos="2590800" algn="l"/>
              </a:tabLst>
            </a:lvl5pPr>
          </a:lstStyle>
          <a:p>
            <a:pPr/>
            <a:r>
              <a:t>Body Level One</a:t>
            </a:r>
          </a:p>
          <a:p>
            <a:pPr lvl="1"/>
            <a:r>
              <a:t>Body Level Two</a:t>
            </a:r>
          </a:p>
          <a:p>
            <a:pPr lvl="2"/>
            <a:r>
              <a:t>Body Level Three</a:t>
            </a:r>
          </a:p>
          <a:p>
            <a:pPr lvl="3"/>
            <a:r>
              <a:t>Body Level Four</a:t>
            </a:r>
          </a:p>
          <a:p>
            <a:pPr lvl="4"/>
            <a:r>
              <a:t>Body Level Five</a:t>
            </a:r>
          </a:p>
        </p:txBody>
      </p:sp>
      <p:sp>
        <p:nvSpPr>
          <p:cNvPr id="4" name="Shape 195"/>
          <p:cNvSpPr>
            <a:spLocks noGrp="1" noChangeArrowheads="1"/>
            <a:extLst>
              <a:ext uri="smNativeData">
                <pr:smNativeData xmlns:pr="smNativeData" xmlns="smNativeData" val="SMDATA_15_2mHZ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cx4AAIgsAAAXIAAAQC4AABAgAAAmAAAACAAAAL2AAAAAAAAA"/>
              </a:ext>
            </a:extLst>
          </p:cNvSpPr>
          <p:nvPr>
            <p:ph type="sldNum" sz="quarter" idx="2"/>
          </p:nvPr>
        </p:nvSpPr>
        <p:spPr>
          <a:xfrm>
            <a:off x="4949825" y="7239000"/>
            <a:ext cx="266700" cy="279400"/>
          </a:xfrm>
        </p:spPr>
        <p:txBody>
          <a:bodyPr vert="horz" wrap="none" lIns="38100" tIns="38100" rIns="38100" bIns="38100" numCol="1" spcCol="215900" anchor="ctr">
            <a:prstTxWarp prst="textNoShape">
              <a:avLst/>
            </a:prstTxWarp>
          </a:bodyPr>
          <a:lstStyle>
            <a:lvl1pPr defTabSz="355600">
              <a:lnSpc>
                <a:spcPts val="1600"/>
              </a:lnSpc>
              <a:tabLst>
                <a:tab pos="838200" algn="l"/>
              </a:tabLst>
            </a:lvl1pPr>
          </a:lstStyle>
          <a:p>
            <a:pPr/>
            <a:fld id="{0E57DCAF-E1E3-022A-ADEF-177F92A15B42}" type="slidenum">
              <a:t/>
            </a:fld>
          </a:p>
        </p:txBody>
      </p:sp>
    </p:spTree>
  </p:cSld>
  <p:clrMapOvr>
    <a:masterClrMapping/>
  </p:clrMapOvr>
  <p:hf hdr="0" ftr="0" dt="0"/>
</p:sldLayout>
</file>

<file path=ppt/slideLayouts/slideLayout2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Bullets">
    <p:spTree>
      <p:nvGrpSpPr>
        <p:cNvPr id="1" name=""/>
        <p:cNvGrpSpPr/>
        <p:nvPr/>
      </p:nvGrpSpPr>
      <p:grpSpPr>
        <a:xfrm>
          <a:off x="0" y="0"/>
          <a:ext cx="0" cy="0"/>
          <a:chOff x="0" y="0"/>
          <a:chExt cx="0" cy="0"/>
        </a:xfrm>
      </p:grpSpPr>
      <p:sp>
        <p:nvSpPr>
          <p:cNvPr id="2" name="Shape 202"/>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BgGAABoOAAAyCgAABAAAAAmAAAACAAAAAAAAAAAAAAA"/>
              </a:ext>
            </a:extLst>
          </p:cNvSpPr>
          <p:nvPr>
            <p:ph idx="1"/>
          </p:nvPr>
        </p:nvSpPr>
        <p:spPr/>
        <p:txBody>
          <a:bodyPr/>
          <a:lstStyle/>
          <a:p>
            <a:pPr/>
            <a:r>
              <a:t>Body Level One</a:t>
            </a:r>
          </a:p>
          <a:p>
            <a:pPr lvl="1"/>
            <a:r>
              <a:t>Body Level Two</a:t>
            </a:r>
          </a:p>
          <a:p>
            <a:pPr lvl="2"/>
            <a:r>
              <a:t>Body Level Three</a:t>
            </a:r>
          </a:p>
          <a:p>
            <a:pPr lvl="3"/>
            <a:r>
              <a:t>Body Level Four</a:t>
            </a:r>
          </a:p>
          <a:p>
            <a:pPr lvl="4"/>
            <a:r>
              <a:t>Body Level Five</a:t>
            </a:r>
          </a:p>
        </p:txBody>
      </p:sp>
      <p:sp>
        <p:nvSpPr>
          <p:cNvPr id="3" name="Shape 203"/>
          <p:cNvSpPr>
            <a:spLocks noGrp="1" noChangeArrowheads="1"/>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UB4AAHQsAAAcIAAAVC4AABAgAAAmAAAACAAAAAAAAAAAAAAA"/>
              </a:ext>
            </a:extLst>
          </p:cNvSpPr>
          <p:nvPr>
            <p:ph type="sldNum" sz="quarter" idx="2"/>
          </p:nvPr>
        </p:nvSpPr>
        <p:spPr/>
        <p:txBody>
          <a:bodyPr/>
          <a:lstStyle/>
          <a:p>
            <a:pPr/>
            <a:fld id="{307B7712-5CDD-2E81-93C3-AAD4398D65FF}" type="slidenum">
              <a:t/>
            </a:fld>
          </a:p>
        </p:txBody>
      </p:sp>
    </p:spTree>
  </p:cSld>
  <p:clrMapOvr>
    <a:masterClrMapping/>
  </p:clrMapOvr>
  <p:hf hdr="0" ftr="0" dt="0"/>
</p:sldLayout>
</file>

<file path=ppt/slideLayouts/slideLayout2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Bullets copy">
    <p:spTree>
      <p:nvGrpSpPr>
        <p:cNvPr id="1" name=""/>
        <p:cNvGrpSpPr/>
        <p:nvPr/>
      </p:nvGrpSpPr>
      <p:grpSpPr>
        <a:xfrm>
          <a:off x="0" y="0"/>
          <a:ext cx="0" cy="0"/>
          <a:chOff x="0" y="0"/>
          <a:chExt cx="0" cy="0"/>
        </a:xfrm>
      </p:grpSpPr>
      <p:sp>
        <p:nvSpPr>
          <p:cNvPr id="2" name="Shape 210"/>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BgGAABoOAAAyCgAABAAAAAmAAAACAAAAAAAAAAAAAAA"/>
              </a:ext>
            </a:extLst>
          </p:cNvSpPr>
          <p:nvPr>
            <p:ph idx="1"/>
          </p:nvPr>
        </p:nvSpPr>
        <p:spPr/>
        <p:txBody>
          <a:bodyPr/>
          <a:lstStyle/>
          <a:p>
            <a:pPr/>
            <a:r>
              <a:t>Body Level One</a:t>
            </a:r>
          </a:p>
          <a:p>
            <a:pPr lvl="1"/>
            <a:r>
              <a:t>Body Level Two</a:t>
            </a:r>
          </a:p>
          <a:p>
            <a:pPr lvl="2"/>
            <a:r>
              <a:t>Body Level Three</a:t>
            </a:r>
          </a:p>
          <a:p>
            <a:pPr lvl="3"/>
            <a:r>
              <a:t>Body Level Four</a:t>
            </a:r>
          </a:p>
          <a:p>
            <a:pPr lvl="4"/>
            <a:r>
              <a:t>Body Level Five</a:t>
            </a:r>
          </a:p>
        </p:txBody>
      </p:sp>
      <p:sp>
        <p:nvSpPr>
          <p:cNvPr id="3" name="Shape 211"/>
          <p:cNvSpPr>
            <a:spLocks noGrp="1" noChangeArrowheads="1"/>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UB4AAHQsAAAcIAAAVC4AABAgAAAmAAAACAAAAAAAAAAAAAAA"/>
              </a:ext>
            </a:extLst>
          </p:cNvSpPr>
          <p:nvPr>
            <p:ph type="sldNum" sz="quarter" idx="2"/>
          </p:nvPr>
        </p:nvSpPr>
        <p:spPr/>
        <p:txBody>
          <a:bodyPr/>
          <a:lstStyle/>
          <a:p>
            <a:pPr/>
            <a:fld id="{6CF43E4A-0481-A1C8-CF4C-F29D700239A7}" type="slidenum">
              <a:t/>
            </a:fld>
          </a:p>
        </p:txBody>
      </p:sp>
    </p:spTree>
  </p:cSld>
  <p:clrMapOvr>
    <a:masterClrMapping/>
  </p:clrMapOvr>
  <p:hf hdr="0" ftr="0" dt="0"/>
</p:sldLayout>
</file>

<file path=ppt/slideLayouts/slideLayout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Bullets">
    <p:bg>
      <p:bgPr>
        <a:gradFill flip="none" rotWithShape="0">
          <a:gsLst>
            <a:gs pos="0">
              <a:srgbClr val="434ED6"/>
            </a:gs>
            <a:gs pos="100000">
              <a:srgbClr val="011279"/>
            </a:gs>
          </a:gsLst>
          <a:lin ang="19740000" scaled="0"/>
          <a:tileRect/>
        </a:gradFill>
        <a:effectLst/>
      </p:bgPr>
    </p:bg>
    <p:spTree>
      <p:nvGrpSpPr>
        <p:cNvPr id="1" name=""/>
        <p:cNvGrpSpPr/>
        <p:nvPr/>
      </p:nvGrpSpPr>
      <p:grpSpPr>
        <a:xfrm>
          <a:off x="0" y="0"/>
          <a:ext cx="0" cy="0"/>
          <a:chOff x="0" y="0"/>
          <a:chExt cx="0" cy="0"/>
        </a:xfrm>
      </p:grpSpPr>
      <p:sp>
        <p:nvSpPr>
          <p:cNvPr id="2" name="Shape 29"/>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Cqrf8AGQAAAGIAAADv////ZAAAAGQAAAAAAAAAy8vLABkAAABiAAAA7////2QAAABkAAAAAAAAABcAAAAUAAAAAAAAAAAAAAD/fwAA/38AAAAAAAAJAAAABAAAAAAAAAAeAAAAaAAAAAAAAAAAAAAAAAAAAAAAAAAAAAAAECcAABAnAAAAAAAAAAAAAAAAAAAAAAAAAAAAAAAAAAAAAAAAAAAAAMg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q3/AMvLywDAwP8Af39/AAAAAAAAAAAAAAAAAAAAAAAAAAAAIQAAABgAAAAUAAAAtAAAAKAAAADMPQAAGC4AABAAAAAmAAAACAAAAAGAAAB/4MEB"/>
              </a:ext>
            </a:extLst>
          </p:cNvSpPr>
          <p:nvPr>
            <p:ph idx="1"/>
          </p:nvPr>
        </p:nvSpPr>
        <p:spPr>
          <a:xfrm>
            <a:off x="114300" y="101600"/>
            <a:ext cx="9931400" cy="7391400"/>
          </a:xfrm>
          <a:solidFill>
            <a:srgbClr val="FFFFFF"/>
          </a:solidFill>
          <a:effectLst>
            <a:outerShdw blurRad="127000" dist="63159" dir="21009532">
              <a:srgbClr val="AAADFF">
                <a:alpha val="75000"/>
              </a:srgbClr>
            </a:outerShdw>
          </a:effectLst>
        </p:spPr>
        <p:txBody>
          <a:bodyPr/>
          <a:lstStyle>
            <a:lvl1pPr marL="586105" indent="-332105" defTabSz="457200">
              <a:lnSpc>
                <a:spcPts val="3800"/>
              </a:lnSpc>
              <a:spcBef>
                <a:spcPts val="3900"/>
              </a:spcBef>
              <a:buSzPts val="2655"/>
              <a:buFont typeface="Wingdings" pitchFamily="2" charset="2"/>
              <a:buBlip>
                <a:blip r:embed="rId2"/>
              </a:buBlip>
              <a:tabLst>
                <a:tab pos="838200" algn="l"/>
                <a:tab pos="1092200" algn="l"/>
              </a:tabLst>
              <a:defRPr cap="none">
                <a:solidFill>
                  <a:srgbClr val="4A43D1"/>
                </a:solidFill>
                <a:latin typeface="蘋果儷中黑" pitchFamily="0" charset="0"/>
                <a:ea typeface="Verdana" pitchFamily="1" charset="0"/>
                <a:cs typeface="Verdana" pitchFamily="1" charset="0"/>
              </a:defRPr>
            </a:lvl1pPr>
            <a:lvl2pPr marL="941705" indent="-332105" defTabSz="457200">
              <a:lnSpc>
                <a:spcPts val="3300"/>
              </a:lnSpc>
              <a:spcBef>
                <a:spcPts val="3900"/>
              </a:spcBef>
              <a:buSzPts val="2660"/>
              <a:buFont typeface="Wingdings" pitchFamily="2" charset="2"/>
              <a:buBlip>
                <a:blip r:embed="rId2"/>
              </a:buBlip>
              <a:tabLst>
                <a:tab pos="838200" algn="l"/>
                <a:tab pos="1447800" algn="l"/>
              </a:tabLst>
              <a:defRPr sz="2800" cap="none">
                <a:solidFill>
                  <a:srgbClr val="4A43D1"/>
                </a:solidFill>
                <a:latin typeface="蘋果儷中黑" pitchFamily="0" charset="0"/>
                <a:ea typeface="Verdana" pitchFamily="1" charset="0"/>
                <a:cs typeface="Verdana" pitchFamily="1" charset="0"/>
              </a:defRPr>
            </a:lvl2pPr>
            <a:lvl3pPr marL="1284605" indent="-332105" defTabSz="457200">
              <a:lnSpc>
                <a:spcPts val="2800"/>
              </a:lnSpc>
              <a:spcBef>
                <a:spcPts val="3900"/>
              </a:spcBef>
              <a:buSzPts val="2660"/>
              <a:buFont typeface="Wingdings" pitchFamily="2" charset="2"/>
              <a:buBlip>
                <a:blip r:embed="rId2"/>
              </a:buBlip>
              <a:tabLst>
                <a:tab pos="838200" algn="l"/>
                <a:tab pos="1790700" algn="l"/>
              </a:tabLst>
              <a:defRPr sz="2400" cap="none">
                <a:solidFill>
                  <a:srgbClr val="4A43D1"/>
                </a:solidFill>
                <a:latin typeface="蘋果儷中黑" pitchFamily="0" charset="0"/>
                <a:ea typeface="Verdana" pitchFamily="1" charset="0"/>
                <a:cs typeface="Verdana" pitchFamily="1" charset="0"/>
              </a:defRPr>
            </a:lvl3pPr>
            <a:lvl4pPr marL="1627505" indent="-332105" defTabSz="457200">
              <a:lnSpc>
                <a:spcPts val="2800"/>
              </a:lnSpc>
              <a:spcBef>
                <a:spcPts val="3900"/>
              </a:spcBef>
              <a:buSzPts val="2660"/>
              <a:buFont typeface="Wingdings" pitchFamily="2" charset="2"/>
              <a:buBlip>
                <a:blip r:embed="rId2"/>
              </a:buBlip>
              <a:tabLst>
                <a:tab pos="838200" algn="l"/>
                <a:tab pos="2133600" algn="l"/>
              </a:tabLst>
              <a:defRPr sz="2400" cap="none">
                <a:solidFill>
                  <a:srgbClr val="4A43D1"/>
                </a:solidFill>
                <a:latin typeface="蘋果儷中黑" pitchFamily="0" charset="0"/>
                <a:ea typeface="Verdana" pitchFamily="1" charset="0"/>
                <a:cs typeface="Verdana" pitchFamily="1" charset="0"/>
              </a:defRPr>
            </a:lvl4pPr>
            <a:lvl5pPr marL="1983105" indent="-332105" defTabSz="457200">
              <a:lnSpc>
                <a:spcPts val="2800"/>
              </a:lnSpc>
              <a:spcBef>
                <a:spcPts val="3900"/>
              </a:spcBef>
              <a:buSzPts val="2660"/>
              <a:buFont typeface="Wingdings" pitchFamily="2" charset="2"/>
              <a:buBlip>
                <a:blip r:embed="rId2"/>
              </a:buBlip>
              <a:tabLst>
                <a:tab pos="838200" algn="l"/>
                <a:tab pos="2489200" algn="l"/>
              </a:tabLst>
              <a:defRPr sz="2400" cap="none">
                <a:solidFill>
                  <a:srgbClr val="4A43D1"/>
                </a:solidFill>
                <a:latin typeface="蘋果儷中黑" pitchFamily="0" charset="0"/>
                <a:ea typeface="Verdana" pitchFamily="1" charset="0"/>
                <a:cs typeface="Verdana" pitchFamily="1" charset="0"/>
              </a:defRPr>
            </a:lvl5pPr>
          </a:lstStyle>
          <a:p>
            <a:pPr>
              <a:buFont typeface="Wingdings" pitchFamily="2" charset="2"/>
            </a:pPr>
            <a:r>
              <a:t>Body Level One</a:t>
            </a:r>
          </a:p>
          <a:p>
            <a:pPr lvl="1">
              <a:buFont typeface="Wingdings" pitchFamily="2" charset="2"/>
            </a:pPr>
            <a:r>
              <a:t>Body Level Two</a:t>
            </a:r>
          </a:p>
          <a:p>
            <a:pPr lvl="2">
              <a:buFont typeface="Wingdings" pitchFamily="2" charset="2"/>
            </a:pPr>
            <a:r>
              <a:t>Body Level Three</a:t>
            </a:r>
          </a:p>
          <a:p>
            <a:pPr lvl="3">
              <a:buFont typeface="Wingdings" pitchFamily="2" charset="2"/>
            </a:pPr>
            <a:r>
              <a:t>Body Level Four</a:t>
            </a:r>
          </a:p>
          <a:p>
            <a:pPr lvl="4">
              <a:buFont typeface="Wingdings" pitchFamily="2" charset="2"/>
            </a:pPr>
            <a:r>
              <a:t>Body Level Five</a:t>
            </a:r>
          </a:p>
        </p:txBody>
      </p:sp>
      <p:sp>
        <p:nvSpPr>
          <p:cNvPr id="3" name="Shape 30"/>
          <p:cNvSpPr>
            <a:spLocks noGrp="1" noChangeArrowheads="1"/>
            <a:extLst>
              <a:ext uri="smNativeData">
                <pr:smNativeData xmlns:pr="smNativeData" xmlns="smNativeData" val="SMDATA_15_2mHZ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eE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00D1AEB5-FBED-8458-A369-0D0DE0275558}" type="slidenum">
              <a:t>{N°}</a:t>
            </a:fld>
          </a:p>
        </p:txBody>
      </p:sp>
    </p:spTree>
  </p:cSld>
  <p:clrMapOvr>
    <a:masterClrMapping/>
  </p:clrMapOvr>
  <p:hf hdr="0" ftr="0" dt="0"/>
</p:sldLayout>
</file>

<file path=ppt/slideLayouts/slideLayout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Blank">
    <p:spTree>
      <p:nvGrpSpPr>
        <p:cNvPr id="1" name=""/>
        <p:cNvGrpSpPr/>
        <p:nvPr/>
      </p:nvGrpSpPr>
      <p:grpSpPr>
        <a:xfrm>
          <a:off x="0" y="0"/>
          <a:ext cx="0" cy="0"/>
          <a:chOff x="0" y="0"/>
          <a:chExt cx="0" cy="0"/>
        </a:xfrm>
      </p:grpSpPr>
      <p:sp>
        <p:nvSpPr>
          <p:cNvPr id="2" name="Shape 37"/>
          <p:cNvSpPr>
            <a:spLocks noGrp="1" noChangeArrowheads="1"/>
            <a:extLst>
              <a:ext uri="smNativeData">
                <pr:smNativeData xmlns:pr="smNativeData" xmlns="smNativeData" val="SMDATA_15_2mHZ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JB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2CD25B13-5DC1-87AD-8F6A-ABF8152479FE}" type="slidenum">
              <a:t>{N°}</a:t>
            </a:fld>
          </a:p>
        </p:txBody>
      </p:sp>
    </p:spTree>
  </p:cSld>
  <p:clrMapOvr>
    <a:masterClrMapping/>
  </p:clrMapOvr>
  <p:hf hdr="0" ftr="0" dt="0"/>
</p:sldLayout>
</file>

<file path=ppt/slideLayouts/slideLayout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 Top">
    <p:spTree>
      <p:nvGrpSpPr>
        <p:cNvPr id="1" name=""/>
        <p:cNvGrpSpPr/>
        <p:nvPr/>
      </p:nvGrpSpPr>
      <p:grpSpPr>
        <a:xfrm>
          <a:off x="0" y="0"/>
          <a:ext cx="0" cy="0"/>
          <a:chOff x="0" y="0"/>
          <a:chExt cx="0" cy="0"/>
        </a:xfrm>
      </p:grpSpPr>
      <p:sp>
        <p:nvSpPr>
          <p:cNvPr id="2" name="Shape 44"/>
          <p:cNvSpPr>
            <a:spLocks noGrp="1" noChangeArrowheads="1"/>
            <a:extLst>
              <a:ext uri="smNativeData">
                <pr:smNativeData xmlns:pr="smNativeData" xmlns="smNativeData" val="SMDATA_15_2mHZ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BAAAAAmAAAACAAAADyAAAAAAAAA"/>
              </a:ext>
            </a:extLst>
          </p:cNvSpPr>
          <p:nvPr>
            <p:ph type="title"/>
          </p:nvPr>
        </p:nvSpPr>
        <p:spPr/>
        <p:txBody>
          <a:bodyPr vert="horz" wrap="square" lIns="0" tIns="0" rIns="0" bIns="0" numCol="1" spcCol="215900" anchor="ctr">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3" name="Shape 45"/>
          <p:cNvSpPr>
            <a:spLocks noGrp="1" noChangeArrowheads="1"/>
            <a:extLst>
              <a:ext uri="smNativeData">
                <pr:smNativeData xmlns:pr="smNativeData" xmlns="smNativeData" val="SMDATA_15_2mHZ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eE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47A0AAD7-99AA-F55C-E418-6F09E456123A}" type="slidenum">
              <a:t>{N°}</a:t>
            </a:fld>
          </a:p>
        </p:txBody>
      </p:sp>
    </p:spTree>
  </p:cSld>
  <p:clrMapOvr>
    <a:masterClrMapping/>
  </p:clrMapOvr>
  <p:hf hdr="0" ftr="0" dt="0"/>
</p:sldLayout>
</file>

<file path=ppt/slideLayouts/slideLayout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 Center">
    <p:spTree>
      <p:nvGrpSpPr>
        <p:cNvPr id="1" name=""/>
        <p:cNvGrpSpPr/>
        <p:nvPr/>
      </p:nvGrpSpPr>
      <p:grpSpPr>
        <a:xfrm>
          <a:off x="0" y="0"/>
          <a:ext cx="0" cy="0"/>
          <a:chOff x="0" y="0"/>
          <a:chExt cx="0" cy="0"/>
        </a:xfrm>
      </p:grpSpPr>
      <p:sp>
        <p:nvSpPr>
          <p:cNvPr id="2" name="Shape 52"/>
          <p:cNvSpPr>
            <a:spLocks noGrp="1" noChangeArrowheads="1"/>
            <a:extLst>
              <a:ext uri="smNativeData">
                <pr:smNativeData xmlns:pr="smNativeData" xmlns="smNativeData" val="SMDATA_15_2mHZ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GAYAAEwOAABoOAAAlCAAABAAAAAmAAAACAAAAD2AAAAAAAAA"/>
              </a:ext>
            </a:extLst>
          </p:cNvSpPr>
          <p:nvPr>
            <p:ph type="title"/>
          </p:nvPr>
        </p:nvSpPr>
        <p:spPr>
          <a:xfrm>
            <a:off x="990600" y="2324100"/>
            <a:ext cx="8178800" cy="2971800"/>
          </a:xfrm>
        </p:spPr>
        <p:txBody>
          <a:bodyPr vert="horz" wrap="square" lIns="0" tIns="0" rIns="0" bIns="0" numCol="1" spcCol="215900" anchor="ctr">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3" name="Shape 53"/>
          <p:cNvSpPr>
            <a:spLocks noGrp="1" noChangeArrowheads="1"/>
            <a:extLst>
              <a:ext uri="smNativeData">
                <pr:smNativeData xmlns:pr="smNativeData" xmlns="smNativeData" val="SMDATA_15_2mHZ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gIC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61384D22-6C8C-6DBB-C280-9AEE03CE34CF}" type="slidenum">
              <a:t>{N°}</a:t>
            </a:fld>
          </a:p>
        </p:txBody>
      </p:sp>
    </p:spTree>
  </p:cSld>
  <p:clrMapOvr>
    <a:masterClrMapping/>
  </p:clrMapOvr>
  <p:hf hdr="0" ftr="0" dt="0"/>
</p:sldLayout>
</file>

<file path=ppt/slideLayouts/slideLayout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Photo - Horizontal">
    <p:bg>
      <p:bgPr>
        <a:solidFill>
          <a:srgbClr val="EBEBEB"/>
        </a:solidFill>
        <a:effectLst/>
      </p:bgPr>
    </p:bg>
    <p:spTree>
      <p:nvGrpSpPr>
        <p:cNvPr id="1" name=""/>
        <p:cNvGrpSpPr/>
        <p:nvPr/>
      </p:nvGrpSpPr>
      <p:grpSpPr>
        <a:xfrm>
          <a:off x="0" y="0"/>
          <a:ext cx="0" cy="0"/>
          <a:chOff x="0" y="0"/>
          <a:chExt cx="0" cy="0"/>
        </a:xfrm>
      </p:grpSpPr>
      <p:pic>
        <p:nvPicPr>
          <p:cNvPr id="2" name="White_photo-h.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g3kw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AAAAAAgD4AAOAuAAAQAAAAJgAAAAgAAAD//////////w=="/>
              </a:ext>
            </a:extLst>
          </p:cNvPicPr>
          <p:nvPr/>
        </p:nvPicPr>
        <p:blipFill>
          <a:blip r:embed="rId2"/>
          <a:stretch>
            <a:fillRect/>
          </a:stretch>
        </p:blipFill>
        <p:spPr>
          <a:xfrm>
            <a:off x="0" y="0"/>
            <a:ext cx="10160000" cy="7620000"/>
          </a:xfrm>
          <a:prstGeom prst="rect">
            <a:avLst/>
          </a:prstGeom>
          <a:noFill/>
          <a:ln>
            <a:noFill/>
          </a:ln>
          <a:effectLst/>
        </p:spPr>
      </p:pic>
      <p:sp>
        <p:nvSpPr>
          <p:cNvPr id="3" name="Shape 61"/>
          <p:cNvSpPr>
            <a:spLocks noGrp="1" noChangeArrowheads="1"/>
            <a:extLst>
              <a:ext uri="smNativeData">
                <pr:smNativeData xmlns:pr="smNativeData" xmlns="smNativeData" val="SMDATA_15_2mHZYhMAAAAlAAAAZAAAAA0AAAAAAAAAAAAAAAAAAAAAAAAAAAAAAAAA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GAYAAGQjAABoOAAAmCsAABAAAAAmAAAACAAAAL2AAAAAAAAA"/>
              </a:ext>
            </a:extLst>
          </p:cNvSpPr>
          <p:nvPr>
            <p:ph type="title"/>
          </p:nvPr>
        </p:nvSpPr>
        <p:spPr>
          <a:xfrm>
            <a:off x="990600" y="5753100"/>
            <a:ext cx="8178800" cy="1333500"/>
          </a:xfrm>
        </p:spPr>
        <p:txBody>
          <a:bodyPr vert="horz" wrap="square" lIns="0" tIns="0" rIns="0" bIns="0" numCol="1" spcCol="215900" anchor="t">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4" name="Shape 62"/>
          <p:cNvSpPr>
            <a:spLocks noGrp="1" noChangeArrowheads="1"/>
            <a:extLst>
              <a:ext uri="smNativeData">
                <pr:smNativeData xmlns:pr="smNativeData" xmlns="smNativeData" val="SMDATA_15_2mHZ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087133B1-FFE5-24C5-ABC9-09907D875D5C}" type="slidenum">
              <a:t>{N°}</a:t>
            </a:fld>
          </a:p>
        </p:txBody>
      </p:sp>
    </p:spTree>
  </p:cSld>
  <p:clrMapOvr>
    <a:masterClrMapping/>
  </p:clrMapOvr>
  <p:hf hdr="0" ftr="0" dt="0"/>
</p:sldLayout>
</file>

<file path=ppt/slideLayouts/slideLayout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Photo - Vertical">
    <p:bg>
      <p:bgPr>
        <a:solidFill>
          <a:srgbClr val="EBEBEB"/>
        </a:solidFill>
        <a:effectLst/>
      </p:bgPr>
    </p:bg>
    <p:spTree>
      <p:nvGrpSpPr>
        <p:cNvPr id="1" name=""/>
        <p:cNvGrpSpPr/>
        <p:nvPr/>
      </p:nvGrpSpPr>
      <p:grpSpPr>
        <a:xfrm>
          <a:off x="0" y="0"/>
          <a:ext cx="0" cy="0"/>
          <a:chOff x="0" y="0"/>
          <a:chExt cx="0" cy="0"/>
        </a:xfrm>
      </p:grpSpPr>
      <p:pic>
        <p:nvPicPr>
          <p:cNvPr id="2" name="White_photo-v.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4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AAAAAAgD4AAOAuAAAQAAAAJgAAAAgAAAD//////////w=="/>
              </a:ext>
            </a:extLst>
          </p:cNvPicPr>
          <p:nvPr/>
        </p:nvPicPr>
        <p:blipFill>
          <a:blip r:embed="rId2"/>
          <a:stretch>
            <a:fillRect/>
          </a:stretch>
        </p:blipFill>
        <p:spPr>
          <a:xfrm>
            <a:off x="0" y="0"/>
            <a:ext cx="10160000" cy="7620000"/>
          </a:xfrm>
          <a:prstGeom prst="rect">
            <a:avLst/>
          </a:prstGeom>
          <a:noFill/>
          <a:ln>
            <a:noFill/>
          </a:ln>
          <a:effectLst/>
        </p:spPr>
      </p:pic>
      <p:sp>
        <p:nvSpPr>
          <p:cNvPr id="3" name="Shape 70"/>
          <p:cNvSpPr>
            <a:spLocks noGrp="1" noChangeArrowheads="1"/>
            <a:extLst>
              <a:ext uri="smNativeData">
                <pr:smNativeData xmlns:pr="smNativeData" xmlns="smNativeData" val="SMDATA_15_2mHZYhMAAAAlAAAAZAAAAA0AAAAAAAAAAAAAAAAAAAAAA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vAIAAMwGAABAHwAAqBYAABAAAAAmAAAACAAAAL2AAAAAAAAA"/>
              </a:ext>
            </a:extLst>
          </p:cNvSpPr>
          <p:nvPr>
            <p:ph type="title"/>
          </p:nvPr>
        </p:nvSpPr>
        <p:spPr>
          <a:xfrm>
            <a:off x="444500" y="1104900"/>
            <a:ext cx="4635500" cy="2578100"/>
          </a:xfrm>
        </p:spPr>
        <p:txBody>
          <a:bodyPr vert="horz" wrap="square" lIns="0" tIns="0" rIns="0" bIns="0" numCol="1" spcCol="215900" anchor="b">
            <a:prstTxWarp prst="textNoShape">
              <a:avLst/>
            </a:prstTxWarp>
          </a:bodyPr>
          <a:lstStyle>
            <a:lvl1pPr defTabSz="457200">
              <a:lnSpc>
                <a:spcPts val="6400"/>
              </a:lnSpc>
              <a:spcBef>
                <a:spcPts val="200"/>
              </a:spcBef>
              <a:tabLst>
                <a:tab pos="838200" algn="l"/>
                <a:tab pos="952500" algn="l"/>
              </a:tabLst>
              <a:defRPr sz="5400" cap="none"/>
            </a:lvl1pPr>
          </a:lstStyle>
          <a:p>
            <a:pPr/>
            <a:r>
              <a:t>Title Text</a:t>
            </a:r>
          </a:p>
        </p:txBody>
      </p:sp>
      <p:sp>
        <p:nvSpPr>
          <p:cNvPr id="4" name="Shape 71"/>
          <p:cNvSpPr>
            <a:spLocks noGrp="1" noChangeArrowheads="1"/>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vAIAAAwXAABAHwAA6CYAABAAAAAmAAAACAAAAIGAAAAAAAAA"/>
              </a:ext>
            </a:extLst>
          </p:cNvSpPr>
          <p:nvPr>
            <p:ph idx="1"/>
          </p:nvPr>
        </p:nvSpPr>
        <p:spPr>
          <a:xfrm>
            <a:off x="444500" y="3746500"/>
            <a:ext cx="4635500" cy="2578100"/>
          </a:xfrm>
        </p:spPr>
        <p:txBody>
          <a:bodyPr vert="horz" wrap="square" lIns="50800" tIns="50800" rIns="50800" bIns="50800" numCol="1" spcCol="215900" anchor="t">
            <a:prstTxWarp prst="textNoShape">
              <a:avLst/>
            </a:prstTxWarp>
          </a:bodyPr>
          <a:lstStyle>
            <a:lvl1pPr marL="0" indent="0" algn="ctr" defTabSz="457200">
              <a:lnSpc>
                <a:spcPts val="3100"/>
              </a:lnSpc>
              <a:spcBef>
                <a:spcPts val="200"/>
              </a:spcBef>
              <a:buNone/>
              <a:tabLst>
                <a:tab pos="838200" algn="l"/>
                <a:tab pos="952500" algn="l"/>
              </a:tabLst>
              <a:defRPr sz="2600" cap="none"/>
            </a:lvl1pPr>
            <a:lvl2pPr marL="0" indent="0" algn="ctr" defTabSz="457200">
              <a:lnSpc>
                <a:spcPts val="3100"/>
              </a:lnSpc>
              <a:spcBef>
                <a:spcPts val="200"/>
              </a:spcBef>
              <a:buNone/>
              <a:tabLst>
                <a:tab pos="838200" algn="l"/>
                <a:tab pos="952500" algn="l"/>
              </a:tabLst>
              <a:defRPr sz="2600" cap="none"/>
            </a:lvl2pPr>
            <a:lvl3pPr marL="0" indent="0" algn="ctr" defTabSz="457200">
              <a:lnSpc>
                <a:spcPts val="3100"/>
              </a:lnSpc>
              <a:spcBef>
                <a:spcPts val="200"/>
              </a:spcBef>
              <a:buNone/>
              <a:tabLst>
                <a:tab pos="838200" algn="l"/>
                <a:tab pos="952500" algn="l"/>
              </a:tabLst>
              <a:defRPr sz="2600" cap="none"/>
            </a:lvl3pPr>
            <a:lvl4pPr marL="0" indent="0" algn="ctr" defTabSz="457200">
              <a:lnSpc>
                <a:spcPts val="3100"/>
              </a:lnSpc>
              <a:spcBef>
                <a:spcPts val="200"/>
              </a:spcBef>
              <a:buNone/>
              <a:tabLst>
                <a:tab pos="838200" algn="l"/>
                <a:tab pos="952500" algn="l"/>
              </a:tabLst>
              <a:defRPr sz="2600" cap="none"/>
            </a:lvl4pPr>
            <a:lvl5pPr marL="0" indent="0" algn="ctr" defTabSz="457200">
              <a:lnSpc>
                <a:spcPts val="3100"/>
              </a:lnSpc>
              <a:spcBef>
                <a:spcPts val="200"/>
              </a:spcBef>
              <a:buNone/>
              <a:tabLst>
                <a:tab pos="838200" algn="l"/>
                <a:tab pos="952500" algn="l"/>
              </a:tabLst>
              <a:defRPr sz="2600" cap="none"/>
            </a:lvl5pPr>
          </a:lstStyle>
          <a:p>
            <a:pPr/>
            <a:r>
              <a:t>Body Level One</a:t>
            </a:r>
          </a:p>
          <a:p>
            <a:pPr lvl="1"/>
            <a:r>
              <a:t>Body Level Two</a:t>
            </a:r>
          </a:p>
          <a:p>
            <a:pPr lvl="2"/>
            <a:r>
              <a:t>Body Level Three</a:t>
            </a:r>
          </a:p>
          <a:p>
            <a:pPr lvl="3"/>
            <a:r>
              <a:t>Body Level Four</a:t>
            </a:r>
          </a:p>
          <a:p>
            <a:pPr lvl="4"/>
            <a:r>
              <a:t>Body Level Five</a:t>
            </a:r>
          </a:p>
        </p:txBody>
      </p:sp>
      <p:sp>
        <p:nvSpPr>
          <p:cNvPr id="5" name="Shape 72"/>
          <p:cNvSpPr>
            <a:spLocks noGrp="1" noChangeArrowheads="1"/>
            <a:extLst>
              <a:ext uri="smNativeData">
                <pr:smNativeData xmlns:pr="smNativeData" xmlns="smNativeData" val="SMDATA_15_2mHZ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54C19EE3-ADB9-9468-F779-5B3DD037010E}" type="slidenum">
              <a:t>{N°}</a:t>
            </a:fld>
          </a:p>
        </p:txBody>
      </p:sp>
    </p:spTree>
  </p:cSld>
  <p:clrMapOvr>
    <a:masterClrMapping/>
  </p:clrMapOvr>
  <p:hf hdr="0" ftr="0" dt="0"/>
</p:sldLayout>
</file>

<file path=ppt/slideLayouts/slideLayout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Bullets &amp; Photo">
    <p:bg>
      <p:bgPr>
        <a:solidFill>
          <a:srgbClr val="EBEBEB"/>
        </a:solidFill>
        <a:effectLst/>
      </p:bgPr>
    </p:bg>
    <p:spTree>
      <p:nvGrpSpPr>
        <p:cNvPr id="1" name=""/>
        <p:cNvGrpSpPr/>
        <p:nvPr/>
      </p:nvGrpSpPr>
      <p:grpSpPr>
        <a:xfrm>
          <a:off x="0" y="0"/>
          <a:ext cx="0" cy="0"/>
          <a:chOff x="0" y="0"/>
          <a:chExt cx="0" cy="0"/>
        </a:xfrm>
      </p:grpSpPr>
      <p:pic>
        <p:nvPicPr>
          <p:cNvPr id="2" name="White_photo-bullets.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nyIB1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AAAAAAgD4AAOAuAAAQAAAAJgAAAAgAAAD//////////w=="/>
              </a:ext>
            </a:extLst>
          </p:cNvPicPr>
          <p:nvPr/>
        </p:nvPicPr>
        <p:blipFill>
          <a:blip r:embed="rId2"/>
          <a:stretch>
            <a:fillRect/>
          </a:stretch>
        </p:blipFill>
        <p:spPr>
          <a:xfrm>
            <a:off x="0" y="0"/>
            <a:ext cx="10160000" cy="7620000"/>
          </a:xfrm>
          <a:prstGeom prst="rect">
            <a:avLst/>
          </a:prstGeom>
          <a:noFill/>
          <a:ln>
            <a:noFill/>
          </a:ln>
          <a:effectLst/>
        </p:spPr>
      </p:pic>
      <p:sp>
        <p:nvSpPr>
          <p:cNvPr id="3" name="Shape 80"/>
          <p:cNvSpPr>
            <a:spLocks noGrp="1" noChangeArrowheads="1"/>
            <a:extLst>
              <a:ext uri="smNativeData">
                <pr:smNativeData xmlns:pr="smNativeData" xmlns="smNativeData" val="SMDATA_15_2mHZ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BAAAAAmAAAACAAAADyAAAAAAAAA"/>
              </a:ext>
            </a:extLst>
          </p:cNvSpPr>
          <p:nvPr>
            <p:ph type="title"/>
          </p:nvPr>
        </p:nvSpPr>
        <p:spPr/>
        <p:txBody>
          <a:bodyPr vert="horz" wrap="square" lIns="0" tIns="0" rIns="0" bIns="0" numCol="1" spcCol="215900" anchor="ctr">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4" name="Shape 81"/>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gNAABQHgAAyCgAABAAAAAmAAAACAAAAAGAAAAAAAAA"/>
              </a:ext>
            </a:extLst>
          </p:cNvSpPr>
          <p:nvPr>
            <p:ph idx="1"/>
          </p:nvPr>
        </p:nvSpPr>
        <p:spPr>
          <a:xfrm>
            <a:off x="990600" y="2159000"/>
            <a:ext cx="3937000" cy="4470400"/>
          </a:xfrm>
        </p:spPr>
        <p:txBody>
          <a:bodyPr/>
          <a:lstStyle>
            <a:lvl1pPr marL="641985" indent="-387985" defTabSz="457200">
              <a:lnSpc>
                <a:spcPts val="2800"/>
              </a:lnSpc>
              <a:spcBef>
                <a:spcPts val="3100"/>
              </a:spcBef>
              <a:tabLst>
                <a:tab pos="838200" algn="l"/>
                <a:tab pos="1143000" algn="l"/>
              </a:tabLst>
              <a:defRPr sz="2400" cap="none"/>
            </a:lvl1pPr>
            <a:lvl2pPr marL="997585" indent="-387985" defTabSz="457200">
              <a:lnSpc>
                <a:spcPts val="2800"/>
              </a:lnSpc>
              <a:spcBef>
                <a:spcPts val="3100"/>
              </a:spcBef>
              <a:tabLst>
                <a:tab pos="838200" algn="l"/>
                <a:tab pos="1498600" algn="l"/>
              </a:tabLst>
              <a:defRPr sz="2400" cap="none"/>
            </a:lvl2pPr>
            <a:lvl3pPr marL="1340485" indent="-387985" defTabSz="457200">
              <a:lnSpc>
                <a:spcPts val="2800"/>
              </a:lnSpc>
              <a:spcBef>
                <a:spcPts val="3100"/>
              </a:spcBef>
              <a:tabLst>
                <a:tab pos="838200" algn="l"/>
                <a:tab pos="1841500" algn="l"/>
              </a:tabLst>
              <a:defRPr sz="2400" cap="none"/>
            </a:lvl3pPr>
            <a:lvl4pPr marL="1683385" indent="-387985" defTabSz="457200">
              <a:lnSpc>
                <a:spcPts val="2800"/>
              </a:lnSpc>
              <a:spcBef>
                <a:spcPts val="3100"/>
              </a:spcBef>
              <a:tabLst>
                <a:tab pos="838200" algn="l"/>
                <a:tab pos="2184400" algn="l"/>
              </a:tabLst>
              <a:defRPr sz="2400" cap="none"/>
            </a:lvl4pPr>
            <a:lvl5pPr marL="2038985" indent="-387985" defTabSz="457200">
              <a:lnSpc>
                <a:spcPts val="2800"/>
              </a:lnSpc>
              <a:spcBef>
                <a:spcPts val="3100"/>
              </a:spcBef>
              <a:tabLst>
                <a:tab pos="838200" algn="l"/>
                <a:tab pos="2540000" algn="l"/>
              </a:tabLst>
              <a:defRPr sz="2400" cap="none"/>
            </a:lvl5pPr>
          </a:lstStyle>
          <a:p>
            <a:pPr/>
            <a:r>
              <a:t>Body Level One</a:t>
            </a:r>
          </a:p>
          <a:p>
            <a:pPr lvl="1"/>
            <a:r>
              <a:t>Body Level Two</a:t>
            </a:r>
          </a:p>
          <a:p>
            <a:pPr lvl="2"/>
            <a:r>
              <a:t>Body Level Three</a:t>
            </a:r>
          </a:p>
          <a:p>
            <a:pPr lvl="3"/>
            <a:r>
              <a:t>Body Level Four</a:t>
            </a:r>
          </a:p>
          <a:p>
            <a:pPr lvl="4"/>
            <a:r>
              <a:t>Body Level Five</a:t>
            </a:r>
          </a:p>
        </p:txBody>
      </p:sp>
      <p:sp>
        <p:nvSpPr>
          <p:cNvPr id="5" name="Shape 82"/>
          <p:cNvSpPr>
            <a:spLocks noGrp="1" noChangeArrowheads="1"/>
            <a:extLst>
              <a:ext uri="smNativeData">
                <pr:smNativeData xmlns:pr="smNativeData" xmlns="smNativeData" val="SMDATA_15_2mHZ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287ACB83-CDC5-2F3D-8BC2-3B68858C7D6E}" type="slidenum">
              <a:t>{N°}</a:t>
            </a:fld>
          </a:p>
        </p:txBody>
      </p:sp>
    </p:spTree>
  </p:cSld>
  <p:clrMapOvr>
    <a:masterClrMapping/>
  </p:clrMapOvr>
  <p:hf hdr="0" ftr="0" dt="0"/>
</p:sldLayout>
</file>

<file path=ppt/slideMasters/_rels/slideMaster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s>
</file>

<file path=ppt/slideMasters/slideMaster1.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BgGAABoOAAAyCgAABAAAAAmAAAACAAAAL0PAACAHwAA"/>
              </a:ext>
            </a:extLst>
          </p:cNvSpPr>
          <p:nvPr>
            <p:ph type="body" idx="1"/>
          </p:nvPr>
        </p:nvSpPr>
        <p:spPr>
          <a:xfrm>
            <a:off x="990600" y="990600"/>
            <a:ext cx="8178800" cy="5638800"/>
          </a:xfrm>
          <a:prstGeom prst="rect">
            <a:avLst/>
          </a:prstGeom>
          <a:ln>
            <a:noFill/>
          </a:ln>
        </p:spPr>
        <p:txBody>
          <a:bodyPr vert="horz" wrap="square" lIns="50800" tIns="50800" rIns="50800" bIns="50800" numCol="1" spcCol="215900" anchor="ctr">
            <a:prstTxWarp prst="textNoShape">
              <a:avLst/>
            </a:prstTxWarp>
          </a:bodyPr>
          <a:lstStyle/>
          <a:p>
            <a:pPr/>
            <a:r>
              <a:t>Body Level One</a:t>
            </a:r>
          </a:p>
          <a:p>
            <a:pPr lvl="1"/>
            <a:r>
              <a:t>Body Level Two</a:t>
            </a:r>
          </a:p>
          <a:p>
            <a:pPr lvl="2"/>
            <a:r>
              <a:t>Body Level Three</a:t>
            </a:r>
          </a:p>
          <a:p>
            <a:pPr lvl="3"/>
            <a:r>
              <a:t>Body Level Four</a:t>
            </a:r>
          </a:p>
          <a:p>
            <a:pPr lvl="4"/>
            <a:r>
              <a:t>Body Level Five</a:t>
            </a:r>
          </a:p>
        </p:txBody>
      </p:sp>
      <p:sp>
        <p:nvSpPr>
          <p:cNvPr id="3" name="Shape 3"/>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BDO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BAAAAAmAAAACAAAAL0PAAD/HwAA"/>
              </a:ext>
            </a:extLst>
          </p:cNvSpPr>
          <p:nvPr>
            <p:ph type="title"/>
          </p:nvPr>
        </p:nvSpPr>
        <p:spPr>
          <a:xfrm>
            <a:off x="1005840" y="215265"/>
            <a:ext cx="8178800" cy="1905000"/>
          </a:xfrm>
          <a:prstGeom prst="rect">
            <a:avLst/>
          </a:prstGeom>
          <a:solidFill>
            <a:srgbClr val="C0C0C0"/>
          </a:solidFill>
          <a:ln>
            <a:noFill/>
          </a:ln>
        </p:spPr>
        <p:txBody>
          <a:bodyPr vert="horz" wrap="square" lIns="50800" tIns="50800" rIns="50800" bIns="50800" numCol="1" spcCol="215900" anchor="ctr">
            <a:prstTxWarp prst="textNoShape">
              <a:avLst/>
            </a:prstTxWarp>
          </a:bodyPr>
          <a:lstStyle/>
          <a:p>
            <a:pPr/>
            <a:r>
              <a:t>Title Text</a:t>
            </a:r>
          </a:p>
        </p:txBody>
      </p:sp>
      <p:sp>
        <p:nvSpPr>
          <p:cNvPr id="4" name="Shape 4"/>
          <p:cNvSpPr>
            <a:spLocks noGrp="1" noChangeArrowheads="1"/>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D2/AACAHwAA"/>
              </a:ext>
            </a:extLst>
          </p:cNvSpPr>
          <p:nvPr>
            <p:ph type="sldNum" sz="quarter" idx="2"/>
          </p:nvPr>
        </p:nvSpPr>
        <p:spPr>
          <a:xfrm>
            <a:off x="4927600" y="7226300"/>
            <a:ext cx="292100" cy="304800"/>
          </a:xfrm>
          <a:prstGeom prst="rect">
            <a:avLst/>
          </a:prstGeom>
          <a:ln>
            <a:noFill/>
          </a:ln>
        </p:spPr>
        <p:txBody>
          <a:bodyPr vert="horz" wrap="none" lIns="50800" tIns="50800" rIns="50800" bIns="50800" numCol="1" spcCol="215900" anchor="t">
            <a:prstTxWarp prst="textNoShape">
              <a:avLst/>
            </a:prstTxWarp>
          </a:bodyPr>
          <a:lstStyle>
            <a:lvl1pPr defTabSz="457200">
              <a:lnSpc>
                <a:spcPct val="100000"/>
              </a:lnSpc>
              <a:tabLst>
                <a:tab pos="838200" algn="l"/>
              </a:tabLst>
              <a:defRPr sz="1400" cap="none"/>
            </a:lvl1pPr>
          </a:lstStyle>
          <a:p>
            <a:pPr/>
            <a:fld id="{6605402D-638B-50B6-C5BD-95E30EF333C0}" type="slidenum">
              <a:t/>
            </a:fl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marL="0" marR="0" indent="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Verdana" pitchFamily="1" charset="0"/>
          <a:ea typeface="Verdana" pitchFamily="1" charset="0"/>
          <a:cs typeface="Verdana" pitchFamily="1" charset="0"/>
        </a:defRPr>
      </a:lvl1pPr>
      <a:lvl2pPr marL="0" marR="0" indent="2286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2pPr>
      <a:lvl3pPr marL="0" marR="0" indent="4572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3pPr>
      <a:lvl4pPr marL="0" marR="0" indent="6858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4pPr>
      <a:lvl5pPr marL="0" marR="0" indent="9144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5pPr>
      <a:lvl6pPr marL="0" marR="0" indent="11430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6pPr>
      <a:lvl7pPr marL="0" marR="0" indent="13716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7pPr>
      <a:lvl8pPr marL="0" marR="0" indent="16002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8pPr>
      <a:lvl9pPr marL="0" marR="0" indent="18288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9pPr>
    </p:titleStyle>
    <p:bodyStyle>
      <a:lvl1pPr marL="8890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1pPr>
      <a:lvl2pPr marL="13335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2pPr>
      <a:lvl3pPr marL="17780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3pPr>
      <a:lvl4pPr marL="22225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4pPr>
      <a:lvl5pPr marL="26670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5pPr>
      <a:lvl6pPr marL="3022600" marR="0" indent="-571500" algn="l" defTabSz="457200">
        <a:lnSpc>
          <a:spcPct val="100000"/>
        </a:lnSpc>
        <a:spcBef>
          <a:spcPts val="3800"/>
        </a:spcBef>
        <a:spcAft>
          <a:spcPts val="0"/>
        </a:spcAft>
        <a:buClrTx/>
        <a:buSzTx/>
        <a:buFontTx/>
        <a:buChar char="•"/>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6pPr>
      <a:lvl7pPr marL="3378200" marR="0" indent="-571500" algn="l" defTabSz="457200">
        <a:lnSpc>
          <a:spcPct val="100000"/>
        </a:lnSpc>
        <a:spcBef>
          <a:spcPts val="3800"/>
        </a:spcBef>
        <a:spcAft>
          <a:spcPts val="0"/>
        </a:spcAft>
        <a:buClrTx/>
        <a:buSzTx/>
        <a:buFontTx/>
        <a:buChar char="•"/>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7pPr>
      <a:lvl8pPr marL="3733800" marR="0" indent="-571500" algn="l" defTabSz="457200">
        <a:lnSpc>
          <a:spcPct val="100000"/>
        </a:lnSpc>
        <a:spcBef>
          <a:spcPts val="3800"/>
        </a:spcBef>
        <a:spcAft>
          <a:spcPts val="0"/>
        </a:spcAft>
        <a:buClrTx/>
        <a:buSzTx/>
        <a:buFontTx/>
        <a:buChar char="•"/>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8pPr>
      <a:lvl9pPr marL="4089400" marR="0" indent="-571500" algn="l" defTabSz="457200">
        <a:lnSpc>
          <a:spcPct val="100000"/>
        </a:lnSpc>
        <a:spcBef>
          <a:spcPts val="3800"/>
        </a:spcBef>
        <a:spcAft>
          <a:spcPts val="0"/>
        </a:spcAft>
        <a:buClrTx/>
        <a:buSzTx/>
        <a:buFontTx/>
        <a:buChar char="•"/>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9pPr>
    </p:bodyStyle>
    <p:otherStyle>
      <a:lvl1pPr marL="0" marR="0" indent="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1pPr>
      <a:lvl2pPr marL="0" marR="0" indent="2286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2pPr>
      <a:lvl3pPr marL="0" marR="0" indent="4572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3pPr>
      <a:lvl4pPr marL="0" marR="0" indent="6858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4pPr>
      <a:lvl5pPr marL="0" marR="0" indent="9144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5pPr>
      <a:lvl6pPr marL="0" marR="0" indent="11430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6pPr>
      <a:lvl7pPr marL="0" marR="0" indent="13716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7pPr>
      <a:lvl8pPr marL="0" marR="0" indent="16002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8pPr>
      <a:lvl9pPr marL="0" marR="0" indent="18288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9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10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10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10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10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10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9.png"/><Relationship Id="rId4" Type="http://schemas.openxmlformats.org/officeDocument/2006/relationships/image" Target="../media/image50.png"/></Relationships>
</file>

<file path=ppt/slides/_rels/slide10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9.png"/><Relationship Id="rId4" Type="http://schemas.openxmlformats.org/officeDocument/2006/relationships/image" Target="../media/image50.png"/></Relationships>
</file>

<file path=ppt/slides/_rels/slide10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49.png"/><Relationship Id="rId4" Type="http://schemas.openxmlformats.org/officeDocument/2006/relationships/image" Target="../media/image50.png"/></Relationships>
</file>

<file path=ppt/slides/_rels/slide10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49.png"/><Relationship Id="rId4" Type="http://schemas.openxmlformats.org/officeDocument/2006/relationships/image" Target="../media/image50.png"/></Relationships>
</file>

<file path=ppt/slides/_rels/slide10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49.png"/><Relationship Id="rId4" Type="http://schemas.openxmlformats.org/officeDocument/2006/relationships/image" Target="../media/image50.png"/></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11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11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41.png"/><Relationship Id="rId4" Type="http://schemas.openxmlformats.org/officeDocument/2006/relationships/image" Target="../media/image40.png"/></Relationships>
</file>

<file path=ppt/slides/_rels/slide11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34.png"/><Relationship Id="rId4" Type="http://schemas.openxmlformats.org/officeDocument/2006/relationships/image" Target="../media/image41.png"/></Relationships>
</file>

<file path=ppt/slides/_rels/slide11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34.png"/><Relationship Id="rId4" Type="http://schemas.openxmlformats.org/officeDocument/2006/relationships/image" Target="../media/image41.png"/><Relationship Id="rId5" Type="http://schemas.openxmlformats.org/officeDocument/2006/relationships/image" Target="../media/image52.jpeg"/></Relationships>
</file>

<file path=ppt/slides/_rels/slide11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11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11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 Id="rId3" Type="http://schemas.openxmlformats.org/officeDocument/2006/relationships/image" Target="../media/image54.png"/></Relationships>
</file>

<file path=ppt/slides/_rels/slide11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39.png"/></Relationships>
</file>

<file path=ppt/slides/_rels/slide11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39.png"/></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39.png"/></Relationships>
</file>

<file path=ppt/slides/_rels/slide12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39.png"/></Relationships>
</file>

<file path=ppt/slides/_rels/slide12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12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55.tif"/></Relationships>
</file>

<file path=ppt/slides/_rels/slide12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55.tif"/><Relationship Id="rId4" Type="http://schemas.openxmlformats.org/officeDocument/2006/relationships/image" Target="../media/image52.jpeg"/></Relationships>
</file>

<file path=ppt/slides/_rels/slide12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39.png"/></Relationships>
</file>

<file path=ppt/slides/_rels/slide12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12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 Id="rId3" Type="http://schemas.openxmlformats.org/officeDocument/2006/relationships/image" Target="../media/image50.png"/></Relationships>
</file>

<file path=ppt/slides/_rels/slide12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50.png"/></Relationships>
</file>

<file path=ppt/slides/_rels/slide12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54.png"/><Relationship Id="rId4" Type="http://schemas.openxmlformats.org/officeDocument/2006/relationships/image" Target="../media/image50.png"/></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56.png"/><Relationship Id="rId4" Type="http://schemas.openxmlformats.org/officeDocument/2006/relationships/image" Target="../media/image50.png"/></Relationships>
</file>

<file path=ppt/slides/_rels/slide13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56.png"/><Relationship Id="rId4" Type="http://schemas.openxmlformats.org/officeDocument/2006/relationships/image" Target="../media/image50.png"/></Relationships>
</file>

<file path=ppt/slides/_rels/slide13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56.png"/><Relationship Id="rId4" Type="http://schemas.openxmlformats.org/officeDocument/2006/relationships/image" Target="../media/image50.png"/></Relationships>
</file>

<file path=ppt/slides/_rels/slide13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56.png"/><Relationship Id="rId4" Type="http://schemas.openxmlformats.org/officeDocument/2006/relationships/image" Target="../media/image50.png"/></Relationships>
</file>

<file path=ppt/slides/_rels/slide13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6.png"/></Relationships>
</file>

<file path=ppt/slides/_rels/slide13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56.png"/><Relationship Id="rId4" Type="http://schemas.openxmlformats.org/officeDocument/2006/relationships/image" Target="../media/image50.png"/></Relationships>
</file>

<file path=ppt/slides/_rels/slide13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56.png"/><Relationship Id="rId4" Type="http://schemas.openxmlformats.org/officeDocument/2006/relationships/image" Target="../media/image50.png"/></Relationships>
</file>

<file path=ppt/slides/_rels/slide13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3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3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57.tif"/></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hyperlink" Target="https://rpubs.com/boussau/scaleSubstRateMatrix" TargetMode="External"/></Relationships>
</file>

<file path=ppt/slides/_rels/slide14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4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4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15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 Id="rId3" Type="http://schemas.openxmlformats.org/officeDocument/2006/relationships/image" Target="../media/image58.png"/></Relationships>
</file>

<file path=ppt/slides/_rels/slide15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 Id="rId3" Type="http://schemas.openxmlformats.org/officeDocument/2006/relationships/image" Target="../media/image58.png"/><Relationship Id="rId4" Type="http://schemas.openxmlformats.org/officeDocument/2006/relationships/image" Target="../media/image60.png"/></Relationships>
</file>

<file path=ppt/slides/_rels/slide15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15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15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1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6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6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6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6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7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17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65.tif"/></Relationships>
</file>

<file path=ppt/slides/_rels/slide17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65.tif"/></Relationships>
</file>

<file path=ppt/slides/_rels/slide17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65.tif"/></Relationships>
</file>

<file path=ppt/slides/_rels/slide17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17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8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18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19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19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19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19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19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19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19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19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8.png"/></Relationships>
</file>

<file path=ppt/slides/_rels/slide20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 Id="rId3" Type="http://schemas.openxmlformats.org/officeDocument/2006/relationships/image" Target="../media/image65.tif"/></Relationships>
</file>

<file path=ppt/slides/_rels/slide20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 Id="rId3" Type="http://schemas.openxmlformats.org/officeDocument/2006/relationships/image" Target="../media/image65.tif"/></Relationships>
</file>

<file path=ppt/slides/_rels/slide20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 Id="rId3" Type="http://schemas.openxmlformats.org/officeDocument/2006/relationships/image" Target="../media/image65.tif"/></Relationships>
</file>

<file path=ppt/slides/_rels/slide20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 Id="rId3" Type="http://schemas.openxmlformats.org/officeDocument/2006/relationships/image" Target="../media/image69.png"/></Relationships>
</file>

<file path=ppt/slides/_rels/slide2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8.png"/></Relationships>
</file>

<file path=ppt/slides/_rels/slide21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s>
</file>

<file path=ppt/slides/_rels/slide21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s>
</file>

<file path=ppt/slides/_rels/slide21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s>
</file>

<file path=ppt/slides/_rels/slide21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s>
</file>

<file path=ppt/slides/_rels/slide21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68.png"/><Relationship Id="rId6" Type="http://schemas.openxmlformats.org/officeDocument/2006/relationships/image" Target="../media/image71.png"/></Relationships>
</file>

<file path=ppt/slides/_rels/slide21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4.png"/></Relationships>
</file>

<file path=ppt/slides/_rels/slide21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1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1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1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s>
</file>

<file path=ppt/slides/_rels/slide22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2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2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2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s>
</file>

<file path=ppt/slides/_rels/slide22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 Id="rId4" Type="http://schemas.openxmlformats.org/officeDocument/2006/relationships/image" Target="../media/image68.png"/></Relationships>
</file>

<file path=ppt/slides/_rels/slide22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 Id="rId3" Type="http://schemas.openxmlformats.org/officeDocument/2006/relationships/image" Target="../media/image73.png"/><Relationship Id="rId4" Type="http://schemas.openxmlformats.org/officeDocument/2006/relationships/image" Target="../media/image78.png"/><Relationship Id="rId5" Type="http://schemas.openxmlformats.org/officeDocument/2006/relationships/image" Target="../media/image68.png"/></Relationships>
</file>

<file path=ppt/slides/_rels/slide22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4.png"/><Relationship Id="rId4" Type="http://schemas.openxmlformats.org/officeDocument/2006/relationships/image" Target="../media/image68.png"/></Relationships>
</file>

<file path=ppt/slides/_rels/slide22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 Id="rId3" Type="http://schemas.openxmlformats.org/officeDocument/2006/relationships/image" Target="../media/image73.png"/><Relationship Id="rId4" Type="http://schemas.openxmlformats.org/officeDocument/2006/relationships/image" Target="../media/image79.png"/><Relationship Id="rId5" Type="http://schemas.openxmlformats.org/officeDocument/2006/relationships/image" Target="../media/image68.png"/></Relationships>
</file>

<file path=ppt/slides/_rels/slide22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 Id="rId3" Type="http://schemas.openxmlformats.org/officeDocument/2006/relationships/image" Target="../media/image73.png"/><Relationship Id="rId4" Type="http://schemas.openxmlformats.org/officeDocument/2006/relationships/image" Target="../media/image80.png"/><Relationship Id="rId5" Type="http://schemas.openxmlformats.org/officeDocument/2006/relationships/image" Target="../media/image68.png"/></Relationships>
</file>

<file path=ppt/slides/_rels/slide22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 Id="rId3" Type="http://schemas.openxmlformats.org/officeDocument/2006/relationships/image" Target="../media/image73.png"/><Relationship Id="rId4" Type="http://schemas.openxmlformats.org/officeDocument/2006/relationships/image" Target="../media/image81.png"/><Relationship Id="rId5" Type="http://schemas.openxmlformats.org/officeDocument/2006/relationships/image" Target="../media/image68.png"/></Relationships>
</file>

<file path=ppt/slides/_rels/slide2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8.png"/></Relationships>
</file>

<file path=ppt/slides/_rels/slide23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 Id="rId3" Type="http://schemas.openxmlformats.org/officeDocument/2006/relationships/image" Target="../media/image68.png"/></Relationships>
</file>

<file path=ppt/slides/_rels/slide23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 Id="rId3" Type="http://schemas.openxmlformats.org/officeDocument/2006/relationships/image" Target="../media/image68.png"/></Relationships>
</file>

<file path=ppt/slides/_rels/slide23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 Id="rId3" Type="http://schemas.openxmlformats.org/officeDocument/2006/relationships/image" Target="../media/image68.png"/></Relationships>
</file>

<file path=ppt/slides/_rels/slide23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 Id="rId3" Type="http://schemas.openxmlformats.org/officeDocument/2006/relationships/image" Target="../media/image68.png"/></Relationships>
</file>

<file path=ppt/slides/_rels/slide23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 Id="rId3" Type="http://schemas.openxmlformats.org/officeDocument/2006/relationships/image" Target="../media/image73.png"/><Relationship Id="rId4" Type="http://schemas.openxmlformats.org/officeDocument/2006/relationships/image" Target="../media/image80.png"/></Relationships>
</file>

<file path=ppt/slides/_rels/slide23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 Id="rId3" Type="http://schemas.openxmlformats.org/officeDocument/2006/relationships/image" Target="../media/image73.png"/><Relationship Id="rId4" Type="http://schemas.openxmlformats.org/officeDocument/2006/relationships/image" Target="../media/image84.png"/></Relationships>
</file>

<file path=ppt/slides/_rels/slide23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 Id="rId3" Type="http://schemas.openxmlformats.org/officeDocument/2006/relationships/image" Target="../media/image73.png"/><Relationship Id="rId4" Type="http://schemas.openxmlformats.org/officeDocument/2006/relationships/image" Target="../media/image85.png"/></Relationships>
</file>

<file path=ppt/slides/_rels/slide23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 Id="rId3" Type="http://schemas.openxmlformats.org/officeDocument/2006/relationships/image" Target="../media/image73.png"/><Relationship Id="rId4" Type="http://schemas.openxmlformats.org/officeDocument/2006/relationships/image" Target="../media/image86.png"/></Relationships>
</file>

<file path=ppt/slides/_rels/slide23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4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87.png"/><Relationship Id="rId4" Type="http://schemas.openxmlformats.org/officeDocument/2006/relationships/image" Target="../media/image88.png"/></Relationships>
</file>

<file path=ppt/slides/_rels/slide24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89.png"/><Relationship Id="rId4" Type="http://schemas.openxmlformats.org/officeDocument/2006/relationships/image" Target="../media/image90.png"/></Relationships>
</file>

<file path=ppt/slides/_rels/slide24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91.png"/></Relationships>
</file>

<file path=ppt/slides/_rels/slide24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91.png"/><Relationship Id="rId4" Type="http://schemas.openxmlformats.org/officeDocument/2006/relationships/image" Target="../media/image92.png"/></Relationships>
</file>

<file path=ppt/slides/_rels/slide24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s>
</file>

<file path=ppt/slides/_rels/slide24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s>
</file>

<file path=ppt/slides/_rels/slide2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s>
</file>

<file path=ppt/slides/_rels/slide25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image" Target="../media/image68.png"/><Relationship Id="rId5" Type="http://schemas.openxmlformats.org/officeDocument/2006/relationships/image" Target="../media/image95.png"/></Relationships>
</file>

<file path=ppt/slides/_rels/slide25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6.png"/><Relationship Id="rId3" Type="http://schemas.openxmlformats.org/officeDocument/2006/relationships/image" Target="../media/image95.png"/></Relationships>
</file>

<file path=ppt/slides/_rels/slide25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s>
</file>

<file path=ppt/slides/_rels/slide25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s>
</file>

<file path=ppt/slides/_rels/slide25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s>
</file>

<file path=ppt/slides/_rels/slide25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s>
</file>

<file path=ppt/slides/_rels/slide25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s>
</file>

<file path=ppt/slides/_rels/slide25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s>
</file>

<file path=ppt/slides/_rels/slide2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9.png"/></Relationships>
</file>

<file path=ppt/slides/_rels/slide26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 Id="rId3" Type="http://schemas.openxmlformats.org/officeDocument/2006/relationships/image" Target="../media/image98.png"/></Relationships>
</file>

<file path=ppt/slides/_rels/slide26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 Id="rId3" Type="http://schemas.openxmlformats.org/officeDocument/2006/relationships/image" Target="../media/image98.png"/></Relationships>
</file>

<file path=ppt/slides/_rels/slide26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 Id="rId3" Type="http://schemas.openxmlformats.org/officeDocument/2006/relationships/image" Target="../media/image68.png"/><Relationship Id="rId4" Type="http://schemas.openxmlformats.org/officeDocument/2006/relationships/image" Target="../media/image98.png"/></Relationships>
</file>

<file path=ppt/slides/_rels/slide26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9.tif"/></Relationships>
</file>

<file path=ppt/slides/_rels/slide26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9.tif"/></Relationships>
</file>

<file path=ppt/slides/_rels/slide26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9.tif"/></Relationships>
</file>

<file path=ppt/slides/_rels/slide26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9.png"/></Relationships>
</file>

<file path=ppt/slides/_rels/slide27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s>
</file>

<file path=ppt/slides/_rels/slide27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 Id="rId3" Type="http://schemas.openxmlformats.org/officeDocument/2006/relationships/image" Target="../media/image100.png"/><Relationship Id="rId4" Type="http://schemas.openxmlformats.org/officeDocument/2006/relationships/image" Target="../media/image101.png"/></Relationships>
</file>

<file path=ppt/slides/_rels/slide2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9.png"/></Relationships>
</file>

<file path=ppt/slides/_rels/slide28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 Id="rId3" Type="http://schemas.openxmlformats.org/officeDocument/2006/relationships/image" Target="../media/image100.png"/><Relationship Id="rId4" Type="http://schemas.openxmlformats.org/officeDocument/2006/relationships/image" Target="../media/image101.png"/></Relationships>
</file>

<file path=ppt/slides/_rels/slide28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s>
</file>

<file path=ppt/slides/_rels/slide28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s>
</file>

<file path=ppt/slides/_rels/slide28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5.png"/></Relationships>
</file>

<file path=ppt/slides/_rels/slide28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287.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image" Target="../media/image113.png"/><Relationship Id="rId9" Type="http://schemas.openxmlformats.org/officeDocument/2006/relationships/image" Target="../media/image114.png"/><Relationship Id="rId10" Type="http://schemas.openxmlformats.org/officeDocument/2006/relationships/image" Target="../media/image115.png"/><Relationship Id="rId11" Type="http://schemas.openxmlformats.org/officeDocument/2006/relationships/image" Target="../media/image116.png"/><Relationship Id="rId12" Type="http://schemas.openxmlformats.org/officeDocument/2006/relationships/image" Target="../media/image117.png"/><Relationship Id="rId13" Type="http://schemas.openxmlformats.org/officeDocument/2006/relationships/image" Target="../media/image118.png"/><Relationship Id="rId14" Type="http://schemas.openxmlformats.org/officeDocument/2006/relationships/image" Target="../media/image119.png"/></Relationships>
</file>

<file path=ppt/slides/_rels/slide288.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0.png"/></Relationships>
</file>

<file path=ppt/slides/_rels/slide289.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 Id="rId3" Type="http://schemas.openxmlformats.org/officeDocument/2006/relationships/image" Target="../media/image122.png"/></Relationships>
</file>

<file path=ppt/slides/_rels/slide2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9.png"/></Relationships>
</file>

<file path=ppt/slides/_rels/slide290.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1.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2.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3.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4.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295.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6.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7.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 Id="rId3" Type="http://schemas.openxmlformats.org/officeDocument/2006/relationships/image" Target="../media/image121.png"/></Relationships>
</file>

<file path=ppt/slides/_rels/slide298.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 Id="rId3" Type="http://schemas.openxmlformats.org/officeDocument/2006/relationships/image" Target="../media/image121.png"/></Relationships>
</file>

<file path=ppt/slides/_rels/slide299.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 Id="rId3" Type="http://schemas.openxmlformats.org/officeDocument/2006/relationships/image" Target="../media/image125.png"/></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9.png"/></Relationships>
</file>

<file path=ppt/slides/_rels/slide300.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ng"/></Relationships>
</file>

<file path=ppt/slides/_rels/slide301.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2.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7.png"/></Relationships>
</file>

<file path=ppt/slides/_rels/slide303.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8.png"/></Relationships>
</file>

<file path=ppt/slides/_rels/slide304.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9.png"/></Relationships>
</file>

<file path=ppt/slides/_rels/slide31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1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1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1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9.jpeg"/></Relationships>
</file>

<file path=ppt/slides/_rels/slide31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0.jpeg"/></Relationships>
</file>

<file path=ppt/slides/_rels/slide31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0.jpeg"/></Relationships>
</file>

<file path=ppt/slides/_rels/slide31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1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1.png"/></Relationships>
</file>

<file path=ppt/slides/_rels/slide31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9.png"/></Relationships>
</file>

<file path=ppt/slides/_rels/slide32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2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2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2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2.png"/></Relationships>
</file>

<file path=ppt/slides/_rels/slide32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2.png"/></Relationships>
</file>

<file path=ppt/slides/_rels/slide326.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7.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8.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9.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9.png"/></Relationships>
</file>

<file path=ppt/slides/_rels/slide330.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31.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32.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33.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34.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35.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3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3.tif"/></Relationships>
</file>

<file path=ppt/slides/_rels/slide33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s>
</file>

<file path=ppt/slides/_rels/slide34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4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4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4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4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4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4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4.png"/></Relationships>
</file>

<file path=ppt/slides/_rels/slide34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4.png"/><Relationship Id="rId3" Type="http://schemas.openxmlformats.org/officeDocument/2006/relationships/image" Target="../media/image135.png"/></Relationships>
</file>

<file path=ppt/slides/_rels/slide3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s>
</file>

<file path=ppt/slides/_rels/slide35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6.png"/></Relationships>
</file>

<file path=ppt/slides/_rels/slide35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6.png"/></Relationships>
</file>

<file path=ppt/slides/_rels/slide352.xml.rels><?xml version="1.0" encoding="UTF-8" standalone="yes" ?>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5.tif"/></Relationships>
</file>

<file path=ppt/slides/_rels/slide353.xml.rels><?xml version="1.0" encoding="UTF-8" standalone="yes" ?>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5.tif"/></Relationships>
</file>

<file path=ppt/slides/_rels/slide354.xml.rels><?xml version="1.0" encoding="UTF-8" standalone="yes" ?>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5.tif"/></Relationships>
</file>

<file path=ppt/slides/_rels/slide355.xml.rels><?xml version="1.0" encoding="UTF-8" standalone="yes" ?>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5.tif"/></Relationships>
</file>

<file path=ppt/slides/_rels/slide35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1.png"/></Relationships>
</file>

<file path=ppt/slides/_rels/slide36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64.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65.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66.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6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1.png"/></Relationships>
</file>

<file path=ppt/slides/_rels/slide37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7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7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7.png"/></Relationships>
</file>

<file path=ppt/slides/_rels/slide37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7.png"/><Relationship Id="rId3" Type="http://schemas.openxmlformats.org/officeDocument/2006/relationships/image" Target="../media/image138.png"/></Relationships>
</file>

<file path=ppt/slides/_rels/slide377.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78.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79.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21.png"/></Relationships>
</file>

<file path=ppt/slides/_rels/slide380.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81.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82.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83.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8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9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 Id="rId3" Type="http://schemas.openxmlformats.org/officeDocument/2006/relationships/image" Target="../media/image58.png"/></Relationships>
</file>

<file path=ppt/slides/_rels/slide39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9.png"/></Relationships>
</file>

<file path=ppt/slides/_rels/slide39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40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0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0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0.png"/><Relationship Id="rId3" Type="http://schemas.openxmlformats.org/officeDocument/2006/relationships/image" Target="../media/image141.png"/></Relationships>
</file>

<file path=ppt/slides/_rels/slide40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2.png"/></Relationships>
</file>

<file path=ppt/slides/_rels/slide40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2.png"/></Relationships>
</file>

<file path=ppt/slides/_rels/slide40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0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0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3.png"/><Relationship Id="rId3" Type="http://schemas.openxmlformats.org/officeDocument/2006/relationships/image" Target="../media/image144.png"/></Relationships>
</file>

<file path=ppt/slides/_rels/slide4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5.png"/></Relationships>
</file>

<file path=ppt/slides/_rels/slide41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5.png"/><Relationship Id="rId3" Type="http://schemas.openxmlformats.org/officeDocument/2006/relationships/image" Target="../media/image146.png"/></Relationships>
</file>

<file path=ppt/slides/_rels/slide41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49.png"/></Relationships>
</file>

<file path=ppt/slides/_rels/slide41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0.png"/></Relationships>
</file>

<file path=ppt/slides/_rels/slide41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0.png"/><Relationship Id="rId3" Type="http://schemas.openxmlformats.org/officeDocument/2006/relationships/image" Target="../media/image151.jpeg"/></Relationships>
</file>

<file path=ppt/slides/_rels/slide41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2.png"/><Relationship Id="rId3" Type="http://schemas.openxmlformats.org/officeDocument/2006/relationships/image" Target="../media/image152.png"/></Relationships>
</file>

<file path=ppt/slides/_rels/slide41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3.png"/><Relationship Id="rId3" Type="http://schemas.openxmlformats.org/officeDocument/2006/relationships/image" Target="../media/image154.png"/><Relationship Id="rId4" Type="http://schemas.openxmlformats.org/officeDocument/2006/relationships/image" Target="../media/image155.png"/><Relationship Id="rId5" Type="http://schemas.openxmlformats.org/officeDocument/2006/relationships/image" Target="../media/image156.png"/><Relationship Id="rId6" Type="http://schemas.openxmlformats.org/officeDocument/2006/relationships/image" Target="../media/image157.png"/><Relationship Id="rId7" Type="http://schemas.openxmlformats.org/officeDocument/2006/relationships/image" Target="../media/image158.png"/><Relationship Id="rId8" Type="http://schemas.openxmlformats.org/officeDocument/2006/relationships/image" Target="../media/image159.png"/><Relationship Id="rId9" Type="http://schemas.openxmlformats.org/officeDocument/2006/relationships/image" Target="../media/image160.png"/></Relationships>
</file>

<file path=ppt/slides/_rels/slide41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1.png"/></Relationships>
</file>

<file path=ppt/slides/_rels/slide41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2.png"/></Relationships>
</file>

<file path=ppt/slides/_rels/slide41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1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42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2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2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2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2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2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2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2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2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2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43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19.png"/></Relationships>
</file>

<file path=ppt/slides/_rels/slide4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4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19.png"/></Relationships>
</file>

<file path=ppt/slides/_rels/slide4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5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5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5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s>
</file>

<file path=ppt/slides/_rels/slide5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s>
</file>

<file path=ppt/slides/_rels/slide5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s>
</file>

<file path=ppt/slides/_rels/slide5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s>
</file>

<file path=ppt/slides/_rels/slide5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s>
</file>

<file path=ppt/slides/_rels/slide6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s>
</file>

<file path=ppt/slides/_rels/slide6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6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6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6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s>
</file>

<file path=ppt/slides/_rels/slide6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6.png"/><Relationship Id="rId5" Type="http://schemas.openxmlformats.org/officeDocument/2006/relationships/image" Target="../media/image33.png"/><Relationship Id="rId6" Type="http://schemas.openxmlformats.org/officeDocument/2006/relationships/image" Target="../media/image35.png"/></Relationships>
</file>

<file path=ppt/slides/_rels/slide6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6.png"/><Relationship Id="rId5" Type="http://schemas.openxmlformats.org/officeDocument/2006/relationships/image" Target="../media/image33.png"/><Relationship Id="rId6" Type="http://schemas.openxmlformats.org/officeDocument/2006/relationships/image" Target="../media/image35.png"/></Relationships>
</file>

<file path=ppt/slides/_rels/slide6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6.png"/><Relationship Id="rId5" Type="http://schemas.openxmlformats.org/officeDocument/2006/relationships/image" Target="../media/image33.png"/><Relationship Id="rId6" Type="http://schemas.openxmlformats.org/officeDocument/2006/relationships/image" Target="../media/image35.png"/></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6.png"/><Relationship Id="rId5" Type="http://schemas.openxmlformats.org/officeDocument/2006/relationships/image" Target="../media/image33.png"/><Relationship Id="rId6" Type="http://schemas.openxmlformats.org/officeDocument/2006/relationships/image" Target="../media/image35.png"/></Relationships>
</file>

<file path=ppt/slides/_rels/slide7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6.png"/><Relationship Id="rId5" Type="http://schemas.openxmlformats.org/officeDocument/2006/relationships/image" Target="../media/image33.png"/><Relationship Id="rId6" Type="http://schemas.openxmlformats.org/officeDocument/2006/relationships/image" Target="../media/image35.png"/></Relationships>
</file>

<file path=ppt/slides/_rels/slide7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6.png"/><Relationship Id="rId5" Type="http://schemas.openxmlformats.org/officeDocument/2006/relationships/image" Target="../media/image33.png"/><Relationship Id="rId6" Type="http://schemas.openxmlformats.org/officeDocument/2006/relationships/image" Target="../media/image35.png"/></Relationships>
</file>

<file path=ppt/slides/_rels/slide7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6.png"/><Relationship Id="rId5" Type="http://schemas.openxmlformats.org/officeDocument/2006/relationships/image" Target="../media/image33.png"/><Relationship Id="rId6" Type="http://schemas.openxmlformats.org/officeDocument/2006/relationships/image" Target="../media/image35.png"/></Relationships>
</file>

<file path=ppt/slides/_rels/slide7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6.png"/><Relationship Id="rId4" Type="http://schemas.openxmlformats.org/officeDocument/2006/relationships/image" Target="../media/image33.png"/><Relationship Id="rId5" Type="http://schemas.openxmlformats.org/officeDocument/2006/relationships/image" Target="../media/image35.png"/></Relationships>
</file>

<file path=ppt/slides/_rels/slide7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6.png"/><Relationship Id="rId4" Type="http://schemas.openxmlformats.org/officeDocument/2006/relationships/image" Target="../media/image33.png"/><Relationship Id="rId5" Type="http://schemas.openxmlformats.org/officeDocument/2006/relationships/image" Target="../media/image35.png"/></Relationships>
</file>

<file path=ppt/slides/_rels/slide7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6.png"/><Relationship Id="rId4" Type="http://schemas.openxmlformats.org/officeDocument/2006/relationships/image" Target="../media/image33.png"/><Relationship Id="rId5" Type="http://schemas.openxmlformats.org/officeDocument/2006/relationships/image" Target="../media/image35.png"/></Relationships>
</file>

<file path=ppt/slides/_rels/slide7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6.png"/><Relationship Id="rId4" Type="http://schemas.openxmlformats.org/officeDocument/2006/relationships/image" Target="../media/image33.png"/><Relationship Id="rId5" Type="http://schemas.openxmlformats.org/officeDocument/2006/relationships/image" Target="../media/image35.png"/></Relationships>
</file>

<file path=ppt/slides/_rels/slide7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6.png"/><Relationship Id="rId4" Type="http://schemas.openxmlformats.org/officeDocument/2006/relationships/image" Target="../media/image35.png"/><Relationship Id="rId5" Type="http://schemas.openxmlformats.org/officeDocument/2006/relationships/image" Target="../media/image33.png"/></Relationships>
</file>

<file path=ppt/slides/_rels/slide7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6.png"/><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37.png"/></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8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8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8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34.png"/></Relationships>
</file>

<file path=ppt/slides/_rels/slide8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9.png"/></Relationships>
</file>

<file path=ppt/slides/_rels/slide8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40.png"/><Relationship Id="rId4" Type="http://schemas.openxmlformats.org/officeDocument/2006/relationships/image" Target="../media/image39.png"/></Relationships>
</file>

<file path=ppt/slides/_rels/slide8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41.png"/><Relationship Id="rId4" Type="http://schemas.openxmlformats.org/officeDocument/2006/relationships/image" Target="../media/image40.png"/></Relationships>
</file>

<file path=ppt/slides/_rels/slide8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41.png"/><Relationship Id="rId4" Type="http://schemas.openxmlformats.org/officeDocument/2006/relationships/image" Target="../media/image40.png"/></Relationships>
</file>

<file path=ppt/slides/_rels/slide8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41.png"/><Relationship Id="rId4" Type="http://schemas.openxmlformats.org/officeDocument/2006/relationships/image" Target="../media/image40.png"/></Relationships>
</file>

<file path=ppt/slides/_rels/slide8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41.png"/><Relationship Id="rId4" Type="http://schemas.openxmlformats.org/officeDocument/2006/relationships/image" Target="../media/image40.png"/></Relationships>
</file>

<file path=ppt/slides/_rels/slide9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gif"/><Relationship Id="rId3" Type="http://schemas.openxmlformats.org/officeDocument/2006/relationships/image" Target="../media/image43.tif"/><Relationship Id="rId4" Type="http://schemas.openxmlformats.org/officeDocument/2006/relationships/image" Target="../media/image44.tif"/><Relationship Id="rId5" Type="http://schemas.openxmlformats.org/officeDocument/2006/relationships/image" Target="../media/image45.tif"/><Relationship Id="rId6" Type="http://schemas.openxmlformats.org/officeDocument/2006/relationships/image" Target="../media/image46.tif"/></Relationships>
</file>

<file path=ppt/slides/_rels/slide9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gif"/><Relationship Id="rId3" Type="http://schemas.openxmlformats.org/officeDocument/2006/relationships/image" Target="../media/image43.tif"/><Relationship Id="rId4" Type="http://schemas.openxmlformats.org/officeDocument/2006/relationships/image" Target="../media/image44.tif"/><Relationship Id="rId5" Type="http://schemas.openxmlformats.org/officeDocument/2006/relationships/image" Target="../media/image45.tif"/><Relationship Id="rId6" Type="http://schemas.openxmlformats.org/officeDocument/2006/relationships/image" Target="../media/image46.tif"/></Relationships>
</file>

<file path=ppt/slides/_rels/slide9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gif"/><Relationship Id="rId3" Type="http://schemas.openxmlformats.org/officeDocument/2006/relationships/image" Target="../media/image43.tif"/><Relationship Id="rId4" Type="http://schemas.openxmlformats.org/officeDocument/2006/relationships/image" Target="../media/image44.tif"/><Relationship Id="rId5" Type="http://schemas.openxmlformats.org/officeDocument/2006/relationships/image" Target="../media/image45.tif"/><Relationship Id="rId6" Type="http://schemas.openxmlformats.org/officeDocument/2006/relationships/image" Target="../media/image46.tif"/></Relationships>
</file>

<file path=ppt/slides/_rels/slide9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gif"/><Relationship Id="rId3" Type="http://schemas.openxmlformats.org/officeDocument/2006/relationships/image" Target="../media/image43.tif"/><Relationship Id="rId4" Type="http://schemas.openxmlformats.org/officeDocument/2006/relationships/image" Target="../media/image44.tif"/><Relationship Id="rId5" Type="http://schemas.openxmlformats.org/officeDocument/2006/relationships/image" Target="../media/image45.tif"/><Relationship Id="rId6" Type="http://schemas.openxmlformats.org/officeDocument/2006/relationships/image" Target="../media/image46.tif"/></Relationships>
</file>

<file path=ppt/slides/_rels/slide9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gif"/><Relationship Id="rId3" Type="http://schemas.openxmlformats.org/officeDocument/2006/relationships/image" Target="../media/image43.tif"/><Relationship Id="rId4" Type="http://schemas.openxmlformats.org/officeDocument/2006/relationships/image" Target="../media/image44.tif"/><Relationship Id="rId5" Type="http://schemas.openxmlformats.org/officeDocument/2006/relationships/image" Target="../media/image45.tif"/><Relationship Id="rId6" Type="http://schemas.openxmlformats.org/officeDocument/2006/relationships/image" Target="../media/image46.tif"/></Relationships>
</file>

<file path=ppt/slides/_rels/slide9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9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9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9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slide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23"/>
          <p:cNvSpPr>
            <a:extLst>
              <a:ext uri="smNativeData">
                <pr:smNativeData xmlns:pr="smNativeData" xmlns="smNativeData" val="SMDATA_15_2mHZYhMAAAAlAAAAZAAAAA0AAAAAAAAAAAAAAAAAAAAAAAAAAAAAAAAA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HAAAAAAAAAAEAAAAAAAAAMgAAADkAAAA5AAAAZAAAAGQAAAAAAAAAy8vLADIAAAA5AAAAOQAAAGQAAABkAAAAAAAAABcAAAAUAAAAAAAAAAAAAAD/fwAA/38AAAAAAAAJAAAABAAAAFB2nwM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MvLywDAwP8Af39/AAAAAAAAAAAAAAAAAAAAAAAAAAAAIQAAABgAAAAUAAAAFwMAACQJAACXOwAA0BIAABAAAAAmAAAACAAAAP//////////"/>
              </a:ext>
            </a:extLst>
          </p:cNvSpPr>
          <p:nvPr/>
        </p:nvSpPr>
        <p:spPr>
          <a:xfrm>
            <a:off x="502285" y="1485900"/>
            <a:ext cx="9184640" cy="1572260"/>
          </a:xfrm>
          <a:prstGeom prst="rect">
            <a:avLst/>
          </a:prstGeom>
          <a:solidFill>
            <a:srgbClr val="C0C0C0"/>
          </a:solidFill>
          <a:ln>
            <a:noFill/>
          </a:ln>
          <a:effectLst/>
        </p:spPr>
        <p:txBody>
          <a:bodyPr vert="horz" wrap="square" lIns="0" tIns="0" rIns="0" bIns="0" numCol="1" spcCol="215900" anchor="t"/>
          <a:lstStyle/>
          <a:p>
            <a:pPr indent="-12700" defTabSz="457200">
              <a:lnSpc>
                <a:spcPts val="4600"/>
              </a:lnSpc>
              <a:tabLst>
                <a:tab pos="838200" algn="l"/>
                <a:tab pos="977900" algn="l"/>
              </a:tabLst>
              <a:defRPr sz="3900" cap="none">
                <a:latin typeface="Arial" pitchFamily="1" charset="0"/>
                <a:ea typeface="Arial" pitchFamily="1" charset="0"/>
                <a:cs typeface="Arial" pitchFamily="1" charset="0"/>
              </a:defRPr>
            </a:pPr>
            <a:r>
              <a:t>A Brief Tour of</a:t>
            </a:r>
            <a:br/>
            <a:r>
              <a:t>Some Models of Nucleotide Substitution </a:t>
            </a:r>
          </a:p>
        </p:txBody>
      </p:sp>
      <p:sp>
        <p:nvSpPr>
          <p:cNvPr id="3" name="Shape 224"/>
          <p:cNvSpPr>
            <a:extLst>
              <a:ext uri="smNativeData">
                <pr:smNativeData xmlns:pr="smNativeData" xmlns="smNativeData" val="SMDATA_15_2mHZYhMAAAAlAAAAZAAAAA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WgAAAEcAAABHAAAAZAAAAGQAAAAAAAAAy8vLAFoAAABHAAAARwAAAGQAAABkAAAAAAAAABcAAAAUAAAAAAAAAAAAAAD/fwAA/38AAAAAAAAJAAAABAAAANBuogMeAAAAaAAAAAAAAAAAAAAAAAAAAAAAAAAAAAAAECcAABAnAAAAAAAAAAAAAAAAAAAAAAAAAAAAAAAAAAAAAAAAAAAAAPA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Pr//7sWAACARAAAISYAABAAAAAmAAAACAAAAP//////////"/>
              </a:ext>
            </a:extLst>
          </p:cNvSpPr>
          <p:nvPr/>
        </p:nvSpPr>
        <p:spPr>
          <a:xfrm>
            <a:off x="-975360" y="3695065"/>
            <a:ext cx="12110720" cy="2503170"/>
          </a:xfrm>
          <a:prstGeom prst="rect">
            <a:avLst/>
          </a:prstGeom>
          <a:noFill/>
          <a:ln>
            <a:noFill/>
          </a:ln>
          <a:effectLst>
            <a:outerShdw blurRad="152400" dist="63760" dir="2700000">
              <a:srgbClr val="000000">
                <a:alpha val="10000"/>
              </a:srgbClr>
            </a:outerShdw>
          </a:effectLst>
        </p:spPr>
        <p:txBody>
          <a:bodyPr vert="horz" wrap="square" lIns="64770" tIns="64770" rIns="64770" bIns="64770" numCol="1" spcCol="215900" anchor="t"/>
          <a:lstStyle/>
          <a:p>
            <a:pPr defTabSz="457200">
              <a:lnSpc>
                <a:spcPts val="3600"/>
              </a:lnSpc>
              <a:spcBef>
                <a:spcPts val="200"/>
              </a:spcBef>
              <a:tabLst>
                <a:tab pos="838200" algn="l"/>
                <a:tab pos="1244600" algn="l"/>
              </a:tabLst>
              <a:defRPr sz="3000" cap="none">
                <a:solidFill>
                  <a:srgbClr val="F18916"/>
                </a:solidFill>
                <a:latin typeface="Arial" pitchFamily="1" charset="0"/>
                <a:ea typeface="Arial" pitchFamily="1" charset="0"/>
                <a:cs typeface="Arial" pitchFamily="1" charset="0"/>
              </a:defRPr>
            </a:pPr>
            <a:r>
              <a:rPr cap="none">
                <a:solidFill>
                  <a:schemeClr val="accent5"/>
                </a:solidFill>
              </a:rPr>
              <a:t>Bastien Boussau &amp; Brian Moore</a:t>
            </a:r>
            <a:br/>
            <a:r>
              <a:rPr sz="2600" cap="none">
                <a:solidFill>
                  <a:srgbClr val="C0C0C0"/>
                </a:solidFill>
              </a:rPr>
              <a:t>Laboratoire de Biométrie et Biologie Évolutive  </a:t>
            </a:r>
            <a:br/>
            <a:r>
              <a:rPr sz="2600" cap="none">
                <a:solidFill>
                  <a:srgbClr val="C0C0C0"/>
                </a:solidFill>
              </a:rPr>
              <a:t>Université de Lyon</a:t>
            </a:r>
            <a:endParaRPr cap="none">
              <a:solidFill>
                <a:srgbClr val="C0C0C0"/>
              </a:solidFill>
            </a:endParaRPr>
          </a:p>
          <a:p>
            <a:pPr defTabSz="457200">
              <a:lnSpc>
                <a:spcPts val="2400"/>
              </a:lnSpc>
              <a:spcBef>
                <a:spcPts val="200"/>
              </a:spcBef>
              <a:tabLst>
                <a:tab pos="838200" algn="l"/>
                <a:tab pos="977900" algn="l"/>
              </a:tabLst>
              <a:defRPr sz="2000" cap="none">
                <a:solidFill>
                  <a:srgbClr val="C0C0C0"/>
                </a:solidFill>
                <a:latin typeface="Arial" pitchFamily="1" charset="0"/>
                <a:ea typeface="Arial" pitchFamily="1" charset="0"/>
                <a:cs typeface="Arial" pitchFamily="1" charset="0"/>
              </a:defRPr>
            </a:pPr>
            <a:r>
              <a:t>CoME, 2022</a:t>
            </a:r>
          </a:p>
        </p:txBody>
      </p:sp>
      <p:pic>
        <p:nvPicPr>
          <p:cNvPr id="4" name="Image1"/>
          <p:cNvPicPr>
            <a:picLocks noChangeAspect="1"/>
            <a:extLst>
              <a:ext uri="smNativeData">
                <pr:smNativeData xmlns:pr="smNativeData" xmlns="smNativeData" val="SMDATA_17_2mHZ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8GAABnJgAAEToAAJsuAAAQAAAAJgAAAAgAAAD//////////w=="/>
              </a:ext>
            </a:extLst>
          </p:cNvPicPr>
          <p:nvPr/>
        </p:nvPicPr>
        <p:blipFill>
          <a:blip r:embed="rId2"/>
          <a:stretch>
            <a:fillRect/>
          </a:stretch>
        </p:blipFill>
        <p:spPr>
          <a:xfrm>
            <a:off x="1076325" y="6242685"/>
            <a:ext cx="8362950" cy="1333500"/>
          </a:xfrm>
          <a:prstGeom prst="rect">
            <a:avLst/>
          </a:prstGeom>
          <a:noFill/>
          <a:ln>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500"/>
                                  </p:stCondLst>
                                  <p:iterate type="lt">
                                    <p:tmAbs val="0"/>
                                  </p:iterate>
                                  <p:childTnLst>
                                    <p:set>
                                      <p:cBhvr>
                                        <p:cTn id="6" dur="1" fill="hold">
                                          <p:stCondLst>
                                            <p:cond delay="0"/>
                                          </p:stCondLst>
                                        </p:cTn>
                                        <p:tgtEl>
                                          <p:spTgt spid="2">
                                            <p:bg/>
                                          </p:spTgt>
                                        </p:tgtEl>
                                        <p:attrNameLst>
                                          <p:attrName>style.visibility</p:attrName>
                                        </p:attrNameLst>
                                      </p:cBhvr>
                                      <p:to>
                                        <p:strVal val="visible"/>
                                      </p:to>
                                    </p:set>
                                    <p:animEffect transition="in" filter="dissolve">
                                      <p:cBhvr>
                                        <p:cTn id="7" dur="2000"/>
                                        <p:tgtEl>
                                          <p:spTgt spid="2">
                                            <p:bg/>
                                          </p:spTgt>
                                        </p:tgtEl>
                                      </p:cBhvr>
                                    </p:animEffect>
                                  </p:childTnLst>
                                </p:cTn>
                              </p:par>
                              <p:par>
                                <p:cTn id="8" presetID="9" presetClass="entr" presetSubtype="0" fill="hold" grpId="0" nodeType="withEffect">
                                  <p:stCondLst>
                                    <p:cond delay="0"/>
                                  </p:stCondLst>
                                  <p:iterate type="lt">
                                    <p:tmAbs val="0"/>
                                  </p:iterate>
                                  <p:childTnLst>
                                    <p:set>
                                      <p:cBhvr>
                                        <p:cTn id="9" dur="1" fill="hold">
                                          <p:stCondLst>
                                            <p:cond delay="0"/>
                                          </p:stCondLst>
                                        </p:cTn>
                                        <p:tgtEl>
                                          <p:spTgt spid="2">
                                            <p:txEl>
                                              <p:charRg st="4294967295" end="4294967295"/>
                                            </p:txEl>
                                          </p:spTgt>
                                        </p:tgtEl>
                                        <p:attrNameLst>
                                          <p:attrName>style.visibility</p:attrName>
                                        </p:attrNameLst>
                                      </p:cBhvr>
                                      <p:to>
                                        <p:strVal val="visible"/>
                                      </p:to>
                                    </p:set>
                                    <p:animEffect transition="in" filter="dissolve">
                                      <p:cBhvr>
                                        <p:cTn id="10" dur="2000"/>
                                        <p:tgtEl>
                                          <p:spTgt spid="2">
                                            <p:txEl>
                                              <p:charRg st="4294967295" end="4294967295"/>
                                            </p:txEl>
                                          </p:spTgt>
                                        </p:tgtEl>
                                      </p:cBhvr>
                                    </p:animEffect>
                                  </p:childTnLst>
                                </p:cTn>
                              </p:par>
                            </p:childTnLst>
                          </p:cTn>
                        </p:par>
                        <p:par>
                          <p:cTn id="11" fill="hold">
                            <p:stCondLst>
                              <p:cond delay="2000"/>
                            </p:stCondLst>
                            <p:childTnLst>
                              <p:par>
                                <p:cTn id="12" presetID="9" presetClass="entr" presetSubtype="0" fill="hold" grpId="0" nodeType="afterEffect">
                                  <p:stCondLst>
                                    <p:cond delay="0"/>
                                  </p:stCondLst>
                                  <p:iterate type="lt">
                                    <p:tmAbs val="0"/>
                                  </p:iterate>
                                  <p:childTnLst>
                                    <p:set>
                                      <p:cBhvr>
                                        <p:cTn id="13" dur="1" fill="hold">
                                          <p:stCondLst>
                                            <p:cond delay="0"/>
                                          </p:stCondLst>
                                        </p:cTn>
                                        <p:tgtEl>
                                          <p:spTgt spid="3">
                                            <p:bg/>
                                          </p:spTgt>
                                        </p:tgtEl>
                                        <p:attrNameLst>
                                          <p:attrName>style.visibility</p:attrName>
                                        </p:attrNameLst>
                                      </p:cBhvr>
                                      <p:to>
                                        <p:strVal val="visible"/>
                                      </p:to>
                                    </p:set>
                                    <p:animEffect transition="in" filter="dissolve">
                                      <p:cBhvr>
                                        <p:cTn id="14" dur="499"/>
                                        <p:tgtEl>
                                          <p:spTgt spid="3">
                                            <p:bg/>
                                          </p:spTgt>
                                        </p:tgtEl>
                                      </p:cBhvr>
                                    </p:animEffect>
                                  </p:childTnLst>
                                </p:cTn>
                              </p:par>
                              <p:par>
                                <p:cTn id="15" presetID="9" presetClass="entr" presetSubtype="0" fill="hold" grpId="0" nodeType="withEffect">
                                  <p:stCondLst>
                                    <p:cond delay="0"/>
                                  </p:stCondLst>
                                  <p:iterate type="lt">
                                    <p:tmAbs val="0"/>
                                  </p:iterate>
                                  <p:childTnLst>
                                    <p:set>
                                      <p:cBhvr>
                                        <p:cTn id="16" dur="1" fill="hold">
                                          <p:stCondLst>
                                            <p:cond delay="0"/>
                                          </p:stCondLst>
                                        </p:cTn>
                                        <p:tgtEl>
                                          <p:spTgt spid="3">
                                            <p:txEl>
                                              <p:charRg st="4294967295" end="4294967295"/>
                                            </p:txEl>
                                          </p:spTgt>
                                        </p:tgtEl>
                                        <p:attrNameLst>
                                          <p:attrName>style.visibility</p:attrName>
                                        </p:attrNameLst>
                                      </p:cBhvr>
                                      <p:to>
                                        <p:strVal val="visible"/>
                                      </p:to>
                                    </p:set>
                                    <p:animEffect transition="in" filter="dissolve">
                                      <p:cBhvr>
                                        <p:cTn id="17" dur="499"/>
                                        <p:tgtEl>
                                          <p:spTgt spid="3">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3" grpId="0" animBg="1" advAuto="0"/>
    </p:bldLst>
    <p:extLst>
      <p:ext uri="smNativeData">
        <pr:smNativeData xmlns:pr="smNativeData" xmlns="smNativeData" val="2mHZYgQAAAAFAAAA/v///wEAAAAJAAAAAAAAAAAAAAAAAAAAAAAAAAgAAAD/////AQAAAAkAAAAAAAAAAAAAAAAAAAAAAAAADAAAAP7///8BAAAACQAAAAAAAAAAAAAAAAAAAAAAAAAPAAAA/////wEAAAAJAAAAAAAAAAAAAAAAAAAAAAAAAA=="/>
      </p:ext>
    </p:extLst>
  </p:timing>
</p:sld>
</file>

<file path=ppt/slides/slide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AcAAKAPAABsOQAArRMAABAgAAAmAAAACAAAAP//////////"/>
              </a:ext>
            </a:extLst>
          </p:cNvSpPr>
          <p:nvPr/>
        </p:nvSpPr>
        <p:spPr>
          <a:xfrm>
            <a:off x="1244600" y="2540000"/>
            <a:ext cx="8089900" cy="65849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i="1" cap="none">
                <a:solidFill>
                  <a:srgbClr val="0433FF"/>
                </a:solidFill>
                <a:latin typeface="Arial" pitchFamily="1" charset="0"/>
                <a:ea typeface="Arial" pitchFamily="1" charset="0"/>
                <a:cs typeface="Arial" pitchFamily="1" charset="0"/>
              </a:rPr>
              <a:t>Transition probabilities</a:t>
            </a:r>
            <a:r>
              <a:rPr cap="none">
                <a:solidFill>
                  <a:srgbClr val="0433FF"/>
                </a:solidFill>
                <a:latin typeface="Arial" pitchFamily="1" charset="0"/>
                <a:ea typeface="Arial" pitchFamily="1" charset="0"/>
                <a:cs typeface="Arial" pitchFamily="1" charset="0"/>
              </a:rPr>
              <a:t>:</a:t>
            </a:r>
            <a:r>
              <a:rPr cap="none">
                <a:solidFill>
                  <a:srgbClr val="424242"/>
                </a:solidFill>
              </a:rPr>
              <a:t> </a:t>
            </a:r>
            <a:r>
              <a:rPr i="1" cap="none">
                <a:solidFill>
                  <a:srgbClr val="424242"/>
                </a:solidFill>
                <a:latin typeface="Times New Roman" pitchFamily="1" charset="0"/>
                <a:ea typeface="Times New Roman" pitchFamily="1" charset="0"/>
                <a:cs typeface="Times New Roman" pitchFamily="1" charset="0"/>
              </a:rPr>
              <a:t>p</a:t>
            </a:r>
            <a:r>
              <a:rPr i="1" cap="none" baseline="-4000">
                <a:solidFill>
                  <a:srgbClr val="424242"/>
                </a:solidFill>
                <a:latin typeface="Times New Roman" pitchFamily="1" charset="0"/>
                <a:ea typeface="Times New Roman" pitchFamily="1" charset="0"/>
                <a:cs typeface="Times New Roman" pitchFamily="1" charset="0"/>
              </a:rPr>
              <a:t>ij</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v</a:t>
            </a:r>
            <a:r>
              <a:rPr cap="none">
                <a:solidFill>
                  <a:srgbClr val="424242"/>
                </a:solidFill>
                <a:latin typeface="Times New Roman" pitchFamily="1" charset="0"/>
                <a:ea typeface="Times New Roman" pitchFamily="1" charset="0"/>
                <a:cs typeface="Times New Roman" pitchFamily="1" charset="0"/>
              </a:rPr>
              <a:t>)</a:t>
            </a:r>
            <a:r>
              <a:rPr sz="1800" cap="none">
                <a:solidFill>
                  <a:srgbClr val="424242"/>
                </a:solidFill>
                <a:latin typeface="Arial" pitchFamily="1" charset="0"/>
                <a:ea typeface="Arial" pitchFamily="1" charset="0"/>
                <a:cs typeface="Arial" pitchFamily="1" charset="0"/>
              </a:rPr>
              <a:t>,</a:t>
            </a:r>
            <a:r>
              <a:rPr sz="1800" cap="none">
                <a:latin typeface="Arial" pitchFamily="1" charset="0"/>
                <a:ea typeface="Arial" pitchFamily="1" charset="0"/>
                <a:cs typeface="Arial" pitchFamily="1" charset="0"/>
              </a:rPr>
              <a:t> </a:t>
            </a:r>
            <a:r>
              <a:rPr sz="1800" cap="none">
                <a:solidFill>
                  <a:srgbClr val="424242"/>
                </a:solidFill>
                <a:latin typeface="Arial" pitchFamily="1" charset="0"/>
                <a:ea typeface="Arial" pitchFamily="1" charset="0"/>
                <a:cs typeface="Arial" pitchFamily="1" charset="0"/>
              </a:rPr>
              <a:t>the probability of observing state</a:t>
            </a:r>
            <a:r>
              <a:rPr cap="none">
                <a:solidFill>
                  <a:srgbClr val="424242"/>
                </a:solidFill>
              </a:rPr>
              <a:t> </a:t>
            </a:r>
            <a:r>
              <a:rPr sz="1800" i="1" cap="none">
                <a:solidFill>
                  <a:srgbClr val="424242"/>
                </a:solidFill>
                <a:latin typeface="Times New Roman" pitchFamily="1" charset="0"/>
                <a:ea typeface="Times New Roman" pitchFamily="1" charset="0"/>
                <a:cs typeface="Times New Roman" pitchFamily="1" charset="0"/>
              </a:rPr>
              <a:t>j</a:t>
            </a:r>
            <a:r>
              <a:rPr cap="none">
                <a:solidFill>
                  <a:srgbClr val="424242"/>
                </a:solidFill>
              </a:rPr>
              <a:t> </a:t>
            </a:r>
            <a:r>
              <a:rPr sz="1800" cap="none">
                <a:solidFill>
                  <a:srgbClr val="424242"/>
                </a:solidFill>
                <a:latin typeface="Arial" pitchFamily="1" charset="0"/>
                <a:ea typeface="Arial" pitchFamily="1" charset="0"/>
                <a:cs typeface="Arial" pitchFamily="1" charset="0"/>
              </a:rPr>
              <a:t>conditioned </a:t>
            </a:r>
            <a:br/>
            <a:r>
              <a:rPr sz="1800" cap="none">
                <a:solidFill>
                  <a:srgbClr val="424242"/>
                </a:solidFill>
                <a:latin typeface="Arial" pitchFamily="1" charset="0"/>
                <a:ea typeface="Arial" pitchFamily="1" charset="0"/>
                <a:cs typeface="Arial" pitchFamily="1" charset="0"/>
              </a:rPr>
              <a:t>    on starting in state</a:t>
            </a:r>
            <a:r>
              <a:rPr cap="none">
                <a:solidFill>
                  <a:srgbClr val="424242"/>
                </a:solidFill>
              </a:rPr>
              <a:t> </a:t>
            </a:r>
            <a:r>
              <a:rPr sz="1800" i="1" cap="none">
                <a:solidFill>
                  <a:srgbClr val="424242"/>
                </a:solidFill>
                <a:latin typeface="Times New Roman" pitchFamily="1" charset="0"/>
                <a:ea typeface="Times New Roman" pitchFamily="1" charset="0"/>
                <a:cs typeface="Times New Roman" pitchFamily="1" charset="0"/>
              </a:rPr>
              <a:t>i</a:t>
            </a:r>
            <a:r>
              <a:rPr cap="none">
                <a:solidFill>
                  <a:srgbClr val="424242"/>
                </a:solidFill>
              </a:rPr>
              <a:t> </a:t>
            </a:r>
            <a:r>
              <a:rPr sz="1800" cap="none">
                <a:solidFill>
                  <a:srgbClr val="424242"/>
                </a:solidFill>
                <a:latin typeface="Arial" pitchFamily="1" charset="0"/>
                <a:ea typeface="Arial" pitchFamily="1" charset="0"/>
                <a:cs typeface="Arial" pitchFamily="1" charset="0"/>
              </a:rPr>
              <a:t>and running the process over a branch of length </a:t>
            </a:r>
            <a:r>
              <a:rPr sz="1800" i="1" cap="none">
                <a:solidFill>
                  <a:srgbClr val="424242"/>
                </a:solidFill>
                <a:latin typeface="Times New Roman" pitchFamily="1" charset="0"/>
                <a:ea typeface="Times New Roman" pitchFamily="1" charset="0"/>
                <a:cs typeface="Times New Roman" pitchFamily="1" charset="0"/>
              </a:rPr>
              <a:t>v</a:t>
            </a:r>
            <a:endParaRPr sz="1800" i="1" cap="none">
              <a:solidFill>
                <a:srgbClr val="424242"/>
              </a:solidFill>
              <a:latin typeface="Times New Roman" pitchFamily="1" charset="0"/>
              <a:ea typeface="Times New Roman" pitchFamily="1" charset="0"/>
              <a:cs typeface="Times New Roman" pitchFamily="1" charset="0"/>
            </a:endParaRPr>
          </a:p>
        </p:txBody>
      </p:sp>
      <p:sp>
        <p:nvSpPr>
          <p:cNvPr id="3" name="Shape 2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M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kAACQTAAC8PAAAuBUAABAgAAAmAAAACAAAAP//////////"/>
              </a:ext>
            </a:extLst>
          </p:cNvSpPr>
          <p:nvPr/>
        </p:nvSpPr>
        <p:spPr>
          <a:xfrm>
            <a:off x="1498600" y="3111500"/>
            <a:ext cx="8374380" cy="419100"/>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cap="none">
                <a:solidFill>
                  <a:srgbClr val="424242"/>
                </a:solidFill>
                <a:latin typeface="Arial" pitchFamily="1" charset="0"/>
                <a:ea typeface="Arial" pitchFamily="1" charset="0"/>
                <a:cs typeface="Arial" pitchFamily="1" charset="0"/>
              </a:rPr>
              <a:t>can be estimated by Monte Carlo simulation or matrix exponentiation, </a:t>
            </a:r>
            <a:r>
              <a:rPr i="1" cap="none">
                <a:latin typeface="Times" pitchFamily="0" charset="0"/>
                <a:ea typeface="Times" pitchFamily="0" charset="0"/>
                <a:cs typeface="Times" pitchFamily="0" charset="0"/>
              </a:rPr>
              <a:t>P</a:t>
            </a:r>
            <a:r>
              <a:rPr b="1" cap="none">
                <a:latin typeface="Times" pitchFamily="0" charset="0"/>
                <a:ea typeface="Times" pitchFamily="0" charset="0"/>
                <a:cs typeface="Times" pitchFamily="0" charset="0"/>
              </a:rPr>
              <a:t>(</a:t>
            </a:r>
            <a:r>
              <a:rPr i="1" cap="none">
                <a:latin typeface="Times" pitchFamily="0" charset="0"/>
                <a:ea typeface="Times" pitchFamily="0" charset="0"/>
                <a:cs typeface="Times" pitchFamily="0" charset="0"/>
              </a:rPr>
              <a:t>v</a:t>
            </a:r>
            <a:r>
              <a:rPr b="1" cap="none">
                <a:latin typeface="Times" pitchFamily="0" charset="0"/>
                <a:ea typeface="Times" pitchFamily="0" charset="0"/>
                <a:cs typeface="Times" pitchFamily="0" charset="0"/>
              </a:rPr>
              <a:t>) </a:t>
            </a:r>
            <a:r>
              <a:rPr cap="none">
                <a:latin typeface="Symbol" pitchFamily="1" charset="0"/>
                <a:ea typeface="Symbol" pitchFamily="1" charset="0"/>
                <a:cs typeface="Symbol" pitchFamily="1" charset="0"/>
              </a:rPr>
              <a:t>= </a:t>
            </a:r>
            <a:r>
              <a:rPr i="1" cap="none">
                <a:latin typeface="Times" pitchFamily="0" charset="0"/>
                <a:ea typeface="Times" pitchFamily="0" charset="0"/>
                <a:cs typeface="Times" pitchFamily="0" charset="0"/>
              </a:rPr>
              <a:t>e</a:t>
            </a:r>
            <a:r>
              <a:rPr b="1" cap="none" baseline="30000">
                <a:latin typeface="Times" pitchFamily="0" charset="0"/>
                <a:ea typeface="Times" pitchFamily="0" charset="0"/>
                <a:cs typeface="Times" pitchFamily="0" charset="0"/>
              </a:rPr>
              <a:t>Q</a:t>
            </a:r>
            <a:r>
              <a:rPr i="1" cap="none" baseline="30000">
                <a:latin typeface="Times" pitchFamily="0" charset="0"/>
                <a:ea typeface="Times" pitchFamily="0" charset="0"/>
                <a:cs typeface="Times" pitchFamily="0" charset="0"/>
              </a:rPr>
              <a:t>v</a:t>
            </a:r>
            <a:endParaRPr i="1" cap="none" baseline="30000">
              <a:latin typeface="Times" pitchFamily="0" charset="0"/>
              <a:ea typeface="Times" pitchFamily="0" charset="0"/>
              <a:cs typeface="Times" pitchFamily="0" charset="0"/>
            </a:endParaRPr>
          </a:p>
        </p:txBody>
      </p:sp>
      <p:sp>
        <p:nvSpPr>
          <p:cNvPr id="4" name="Shape 28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A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EgNAADQNAAAgA8AABAgAAAmAAAACAAAAP//////////"/>
              </a:ext>
            </a:extLst>
          </p:cNvSpPr>
          <p:nvPr/>
        </p:nvSpPr>
        <p:spPr>
          <a:xfrm>
            <a:off x="990600" y="2159000"/>
            <a:ext cx="759460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completely describes the stochastic process by specifying:</a:t>
            </a:r>
            <a:endParaRPr cap="none">
              <a:solidFill>
                <a:srgbClr val="424242"/>
              </a:solidFill>
            </a:endParaRPr>
          </a:p>
        </p:txBody>
      </p:sp>
      <p:sp>
        <p:nvSpPr>
          <p:cNvPr id="5" name="Shape 28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MCi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AnNQAAwAgAAAAgAAAmAAAACAAAAP//////////"/>
              </a:ext>
            </a:extLst>
          </p:cNvSpPr>
          <p:nvPr/>
        </p:nvSpPr>
        <p:spPr>
          <a:xfrm>
            <a:off x="639445" y="1016000"/>
            <a:ext cx="8001000" cy="406400"/>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Continuous-time Markov chains </a:t>
            </a:r>
          </a:p>
        </p:txBody>
      </p:sp>
      <p:sp>
        <p:nvSpPr>
          <p:cNvPr id="6" name="Shape 2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UaEg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describe the stochastic process by which traits (nucleotides) evolve over the tree </a:t>
            </a:r>
            <a:endParaRPr cap="none">
              <a:solidFill>
                <a:srgbClr val="424242"/>
              </a:solidFill>
            </a:endParaRPr>
          </a:p>
        </p:txBody>
      </p:sp>
      <p:sp>
        <p:nvSpPr>
          <p:cNvPr id="7" name="Shape 28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cdHB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0QUAANwAAACvOAAATAQAABAgAAAmAAAACAAAAP//////////"/>
              </a:ext>
            </a:extLst>
          </p:cNvSpPr>
          <p:nvPr/>
        </p:nvSpPr>
        <p:spPr>
          <a:xfrm>
            <a:off x="945515" y="139700"/>
            <a:ext cx="82689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Mechanisms of Character Change</a:t>
            </a:r>
          </a:p>
        </p:txBody>
      </p:sp>
      <p:sp>
        <p:nvSpPr>
          <p:cNvPr id="8" name="Shape 28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wHR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AMAABgLAAAgNQAAmA0AABAgAAAmAAAACAAAAP//////////"/>
              </a:ext>
            </a:extLst>
          </p:cNvSpPr>
          <p:nvPr/>
        </p:nvSpPr>
        <p:spPr>
          <a:xfrm>
            <a:off x="635000" y="1803400"/>
            <a:ext cx="8001000" cy="406400"/>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400" cap="none">
                <a:solidFill>
                  <a:srgbClr val="0433FF"/>
                </a:solidFill>
                <a:latin typeface="蘋果儷中黑" pitchFamily="0" charset="0"/>
                <a:ea typeface="蘋果儷中黑" pitchFamily="0" charset="0"/>
                <a:cs typeface="蘋果儷中黑" pitchFamily="0" charset="0"/>
              </a:defRPr>
            </a:pPr>
            <a:r>
              <a:rPr sz="2000" cap="none">
                <a:latin typeface="Arial" pitchFamily="1" charset="0"/>
                <a:ea typeface="Arial" pitchFamily="1" charset="0"/>
                <a:cs typeface="Arial" pitchFamily="1" charset="0"/>
              </a:rPr>
              <a:t>Instantaneous-rate matrix,</a:t>
            </a:r>
            <a:r>
              <a:rPr sz="2000" cap="none"/>
              <a:t> </a:t>
            </a:r>
            <a:r>
              <a:rPr sz="2000" b="1" cap="none">
                <a:latin typeface="Times New Roman" pitchFamily="1" charset="0"/>
                <a:ea typeface="Times New Roman" pitchFamily="1" charset="0"/>
                <a:cs typeface="Times New Roman" pitchFamily="1" charset="0"/>
              </a:rPr>
              <a:t>Q</a:t>
            </a:r>
            <a:endParaRPr sz="2000" b="1"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0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44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s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Afv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44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M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44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A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44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UA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44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BAF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KggAAAwKgAAUCMAABAgAAAmAAAACAAAAP//////////"/>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4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AAF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8AAKggAADsMQAAUCMAABAgAAAmAAAACAAAAP//////////"/>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5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EgySD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FAoAAAwKgAA+CoAABAgAAAmAAAACAAAAP//////////"/>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4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4iKy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C8AAFAoAAAUMgAA+CoAABAgAAAmAAAACAAAAP//////////"/>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45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B4Eg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CwAAC8fAADcNAAALCEAABAgAAAmAAAACAAAAP//////////"/>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Pyrimidine</a:t>
            </a:r>
          </a:p>
        </p:txBody>
      </p:sp>
      <p:sp>
        <p:nvSpPr>
          <p:cNvPr id="12" name="Shape 145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iQAAC8fAADXLAAALCEAABAgAAAmAAAACAAAAP//////////"/>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Purine</a:t>
            </a:r>
          </a:p>
        </p:txBody>
      </p:sp>
      <p:sp>
        <p:nvSpPr>
          <p:cNvPr id="13" name="Shape 1454"/>
          <p:cNvSpPr>
            <a:extLst>
              <a:ext uri="smNativeData">
                <pr:smNativeData xmlns:pr="smNativeData" xmlns="smNativeData" val="SMDATA_15_2mHZ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E6cD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SgAAO8iAAAxKQAArCgAABAAAAAmAAAACAAAAP//////////"/>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45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Q1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45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E6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8YTpj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cAADcHgAAaiAAAFQpAAAQAAAAJgAAAAgAAAD//////////w=="/>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45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NwYz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BkAABgkAACoIQAA+CoAABAAAAAmAAAACAAAAP//////////"/>
              </a:ext>
            </a:extLst>
          </p:cNvSpPr>
          <p:nvPr/>
        </p:nvSpPr>
        <p:spPr>
          <a:xfrm>
            <a:off x="4201160" y="5867400"/>
            <a:ext cx="1270000" cy="11176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1459"/>
          <p:cNvSpPr>
            <a:extLst>
              <a:ext uri="smNativeData">
                <pr:smNativeData xmlns:pr="smNativeData" xmlns="smNativeData" val="SMDATA_15_2mHZ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E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6S8AAO8iAADZMAAArCgAABAAAAAmAAAACAAAAP//////////"/>
              </a:ext>
            </a:extLst>
          </p:cNvSpPr>
          <p:nvPr/>
        </p:nvSpPr>
        <p:spPr>
          <a:xfrm rot="16200000">
            <a:off x="73983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146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I+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146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FjZ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1" name="Shape 1462"/>
          <p:cNvSpPr>
            <a:extLst>
              <a:ext uri="smNativeData">
                <pr:smNativeData xmlns:pr="smNativeData" xmlns="smNativeData" val="SMDATA_15_2mHZYhMAAAAlAAAAzAAAAA0AAAAAUAAAAFAAAABQAAAAUAAAAAAAAAABAAAAAAAAAAEAAABQAAAA9eGpCa2I5z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E6c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CgAAFUlAACrMAAARSYAABAAAAAmAAAACAAAAP//////////"/>
              </a:ext>
            </a:extLst>
          </p:cNvSpPr>
          <p:nvPr/>
        </p:nvSpPr>
        <p:spPr>
          <a:xfrm rot="13500000">
            <a:off x="6652260" y="6068695"/>
            <a:ext cx="1259205" cy="152400"/>
          </a:xfrm>
          <a:prstGeom prst="leftRightArrow">
            <a:avLst>
              <a:gd name="adj1" fmla="val 41604"/>
              <a:gd name="adj2" fmla="val 109299"/>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146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9tY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5B4AAEALAADVJQAAwA0AABAAAAAmAAAACAAAAP//////////"/>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146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c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DgOAADtHAAAuBAAABAAAAAmAAAACAAAAP//////////"/>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0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46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f3H3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jl5AM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46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Cr3+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46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Y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47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P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47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HA6c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KggAAAwKgAAUCMAABAgAAAmAAAACAAAAP//////////"/>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7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GN4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8AAKggAADsMQAAUCMAABAgAAAmAAAACAAAAP//////////"/>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9wO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FAoAAAwKgAA+CoAABAgAAAmAAAACAAAAP//////////"/>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4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GE6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C8AAFAoAAAUMgAA+CoAABAgAAAmAAAACAAAAP//////////"/>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47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T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CwAAC8fAADcNAAALCEAABAgAAAmAAAACAAAAP//////////"/>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Pyrimidine</a:t>
            </a:r>
          </a:p>
        </p:txBody>
      </p:sp>
      <p:sp>
        <p:nvSpPr>
          <p:cNvPr id="12" name="Shape 147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iQAAC8fAADXLAAALCEAABAgAAAmAAAACAAAAP//////////"/>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Purine</a:t>
            </a:r>
          </a:p>
        </p:txBody>
      </p:sp>
      <p:sp>
        <p:nvSpPr>
          <p:cNvPr id="13" name="Shape 1477"/>
          <p:cNvSpPr>
            <a:extLst>
              <a:ext uri="smNativeData">
                <pr:smNativeData xmlns:pr="smNativeData" xmlns="smNativeData" val="SMDATA_15_2mHZ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N0T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SgAAO8iAAAxKQAArCgAABAAAAAmAAAACAAAAP//////////"/>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47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E6Z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47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eHh4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cAADcHgAAaiAAAFQpAAAQAAAAJgAAAAgAAAD//////////w=="/>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48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kJC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BkAAKglAACoIQAA+CoAABAAAAAmAAAACAAAAP//////////"/>
              </a:ext>
            </a:extLst>
          </p:cNvSpPr>
          <p:nvPr/>
        </p:nvSpPr>
        <p:spPr>
          <a:xfrm>
            <a:off x="4201160" y="6121400"/>
            <a:ext cx="1270000" cy="8636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1482"/>
          <p:cNvSpPr>
            <a:extLst>
              <a:ext uri="smNativeData">
                <pr:smNativeData xmlns:pr="smNativeData" xmlns="smNativeData" val="SMDATA_15_2mHZ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YA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6S8AAO8iAADZMAAArCgAABAAAAAmAAAACAAAAP//////////"/>
              </a:ext>
            </a:extLst>
          </p:cNvSpPr>
          <p:nvPr/>
        </p:nvSpPr>
        <p:spPr>
          <a:xfrm rot="16200000">
            <a:off x="73983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148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AF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148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1" name="Shape 1485"/>
          <p:cNvSpPr>
            <a:extLst>
              <a:ext uri="smNativeData">
                <pr:smNativeData xmlns:pr="smNativeData" xmlns="smNativeData" val="SMDATA_15_2mHZYhMAAAAlAAAAzAAAAA0AAAAAUAAAAFAAAABQAAAAUAAAAAAAAAABAAAAAAAAAAEAAABQAAAA9eGpCa2I5z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BkC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CgAAFUlAACrMAAARSYAABAAAAAmAAAACAAAAP//////////"/>
              </a:ext>
            </a:extLst>
          </p:cNvSpPr>
          <p:nvPr/>
        </p:nvSpPr>
        <p:spPr>
          <a:xfrm rot="13500000">
            <a:off x="6652260" y="6068695"/>
            <a:ext cx="1259205" cy="152400"/>
          </a:xfrm>
          <a:prstGeom prst="leftRightArrow">
            <a:avLst>
              <a:gd name="adj1" fmla="val 41604"/>
              <a:gd name="adj2" fmla="val 109299"/>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148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sbG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5B4AAEALAADVJQAAwA0AABAAAAAmAAAACAAAAP//////////"/>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148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DgOAADtHAAAuBAAABAAAAAmAAAACAAAAP//////////"/>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4" name="Shape 148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0sv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EALAAC5NwAAwA0AABAAAAAmAAAACAAAAP//////////"/>
              </a:ext>
            </a:extLst>
          </p:cNvSpPr>
          <p:nvPr/>
        </p:nvSpPr>
        <p:spPr>
          <a:xfrm>
            <a:off x="79298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148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s7O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BQUAADtHAAAlBYAABAAAAAmAAAACAAAAP//////////"/>
              </a:ext>
            </a:extLst>
          </p:cNvSpPr>
          <p:nvPr/>
        </p:nvSpPr>
        <p:spPr>
          <a:xfrm>
            <a:off x="3573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6" name="Shape 1490"/>
          <p:cNvSpPr>
            <a:extLst>
              <a:ext uri="smNativeData">
                <pr:smNativeData xmlns:pr="smNativeData" xmlns="smNativeData" val="SMDATA_15_2mHZ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SkAAJghAACqLwAAiCIAABAAAAAmAAAACAAAAP//////////"/>
              </a:ext>
            </a:extLst>
          </p:cNvSpPr>
          <p:nvPr/>
        </p:nvSpPr>
        <p:spPr>
          <a:xfrm>
            <a:off x="6815455" y="5461000"/>
            <a:ext cx="932815" cy="152400"/>
          </a:xfrm>
          <a:prstGeom prst="leftRightArrow">
            <a:avLst>
              <a:gd name="adj1" fmla="val 41604"/>
              <a:gd name="adj2" fmla="val 109281"/>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0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4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hMlU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49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dlb2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49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E6cD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49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49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GFs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KggAAAwKgAAUCMAABAgAAAmAAAACAAAAP//////////"/>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9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I2Mz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8AAKggAADsMQAAUCMAABAgAAAmAAAACAAAAP//////////"/>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Iga3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FAoAAAwKgAA+CoAABAgAAAmAAAACAAAAP//////////"/>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5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DAwI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C8AAFAoAAAUMgAA+CoAABAgAAAmAAAACAAAAP//////////"/>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50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Bl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CwAAC8fAADcNAAALCEAABAgAAAmAAAACAAAAP//////////"/>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Pyrimidine</a:t>
            </a:r>
          </a:p>
        </p:txBody>
      </p:sp>
      <p:sp>
        <p:nvSpPr>
          <p:cNvPr id="12" name="Shape 150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FiT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iQAAC8fAADXLAAALCEAABAgAAAmAAAACAAAAP//////////"/>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Purine</a:t>
            </a:r>
          </a:p>
        </p:txBody>
      </p:sp>
      <p:sp>
        <p:nvSpPr>
          <p:cNvPr id="13" name="Shape 1503"/>
          <p:cNvSpPr>
            <a:extLst>
              <a:ext uri="smNativeData">
                <pr:smNativeData xmlns:pr="smNativeData" xmlns="smNativeData" val="SMDATA_15_2mHZ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HA+P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SgAAO8iAAAxKQAArCgAABAAAAAmAAAACAAAAP//////////"/>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50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8+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50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hvcj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uU3Bj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cAADcHgAAaiAAAFQpAAAQAAAAJgAAAAgAAAD//////////w=="/>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50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Qc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BkAALAnAACoIQAA+CoAABAAAAAmAAAACAAAAP//////////"/>
              </a:ext>
            </a:extLst>
          </p:cNvSpPr>
          <p:nvPr/>
        </p:nvSpPr>
        <p:spPr>
          <a:xfrm>
            <a:off x="4201160" y="6451600"/>
            <a:ext cx="1270000" cy="533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1508"/>
          <p:cNvSpPr>
            <a:extLst>
              <a:ext uri="smNativeData">
                <pr:smNativeData xmlns:pr="smNativeData" xmlns="smNativeData" val="SMDATA_15_2mHZ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Fs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6S8AAO8iAADZMAAArCgAABAAAAAmAAAACAAAAP//////////"/>
              </a:ext>
            </a:extLst>
          </p:cNvSpPr>
          <p:nvPr/>
        </p:nvSpPr>
        <p:spPr>
          <a:xfrm rot="16200000">
            <a:off x="73983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150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NwY1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151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1" name="Shape 1511"/>
          <p:cNvSpPr>
            <a:extLst>
              <a:ext uri="smNativeData">
                <pr:smNativeData xmlns:pr="smNativeData" xmlns="smNativeData" val="SMDATA_15_2mHZYhMAAAAlAAAAzAAAAA0AAAAAUAAAAFAAAABQAAAAUAAAAAAAAAABAAAAAAAAAAEAAABQAAAA9eGpCa2I5z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hkd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CgAAFUlAACrMAAARSYAABAAAAAmAAAACAAAAP//////////"/>
              </a:ext>
            </a:extLst>
          </p:cNvSpPr>
          <p:nvPr/>
        </p:nvSpPr>
        <p:spPr>
          <a:xfrm rot="13500000">
            <a:off x="6652260" y="6068695"/>
            <a:ext cx="1259205" cy="152400"/>
          </a:xfrm>
          <a:prstGeom prst="leftRightArrow">
            <a:avLst>
              <a:gd name="adj1" fmla="val 41604"/>
              <a:gd name="adj2" fmla="val 109299"/>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151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JvZ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5B4AAEALAADVJQAAwA0AABAAAAAmAAAACAAAAP//////////"/>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151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4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DgOAADtHAAAuBAAABAAAAAmAAAACAAAAP//////////"/>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4" name="Shape 151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E9PT/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EALAAC5NwAAwA0AABAAAAAmAAAACAAAAP//////////"/>
              </a:ext>
            </a:extLst>
          </p:cNvSpPr>
          <p:nvPr/>
        </p:nvSpPr>
        <p:spPr>
          <a:xfrm>
            <a:off x="79298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151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EtLS/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BQUAADtHAAAlBYAABAAAAAmAAAACAAAAP//////////"/>
              </a:ext>
            </a:extLst>
          </p:cNvSpPr>
          <p:nvPr/>
        </p:nvSpPr>
        <p:spPr>
          <a:xfrm>
            <a:off x="3573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6" name="Shape 1516"/>
          <p:cNvSpPr>
            <a:extLst>
              <a:ext uri="smNativeData">
                <pr:smNativeData xmlns:pr="smNativeData" xmlns="smNativeData" val="SMDATA_15_2mHZ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QE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SkAAJghAACqLwAAiCIAABAAAAAmAAAACAAAAP//////////"/>
              </a:ext>
            </a:extLst>
          </p:cNvSpPr>
          <p:nvPr/>
        </p:nvSpPr>
        <p:spPr>
          <a:xfrm>
            <a:off x="6815455" y="5461000"/>
            <a:ext cx="932815" cy="152400"/>
          </a:xfrm>
          <a:prstGeom prst="leftRightArrow">
            <a:avLst>
              <a:gd name="adj1" fmla="val 41604"/>
              <a:gd name="adj2" fmla="val 109281"/>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1517"/>
          <p:cNvSpPr>
            <a:extLst>
              <a:ext uri="smNativeData">
                <pr:smNativeData xmlns:pr="smNativeData" xmlns="smNativeData" val="SMDATA_15_2mHZ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SkAACwpAACqLwAAHCoAABAAAAAmAAAACAAAAP//////////"/>
              </a:ext>
            </a:extLst>
          </p:cNvSpPr>
          <p:nvPr/>
        </p:nvSpPr>
        <p:spPr>
          <a:xfrm>
            <a:off x="6815455" y="6692900"/>
            <a:ext cx="932815" cy="152400"/>
          </a:xfrm>
          <a:prstGeom prst="leftRightArrow">
            <a:avLst>
              <a:gd name="adj1" fmla="val 41604"/>
              <a:gd name="adj2" fmla="val 109281"/>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8" name="Shape 151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QUF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0B4AADARAADBJQAAsBMAABAAAAAmAAAACAAAAP//////////"/>
              </a:ext>
            </a:extLst>
          </p:cNvSpPr>
          <p:nvPr/>
        </p:nvSpPr>
        <p:spPr>
          <a:xfrm>
            <a:off x="5008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9" name="Shape 151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Q0N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9CcAADgOAADlLgAAuBAAABAAAAAmAAAACAAAAP//////////"/>
              </a:ext>
            </a:extLst>
          </p:cNvSpPr>
          <p:nvPr/>
        </p:nvSpPr>
        <p:spPr>
          <a:xfrm>
            <a:off x="6494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0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52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dlb2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Lz48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52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leH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52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gtQU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5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I+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52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D0iMj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KggAAAwKgAAUCMAABAgAAAmAAAACAAAAP//////////"/>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A</a:t>
            </a:r>
          </a:p>
        </p:txBody>
      </p:sp>
      <p:sp>
        <p:nvSpPr>
          <p:cNvPr id="8" name="Shape 15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HVya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8AAKggAADsMQAAUCMAABAgAAAmAAAACAAAAP//////////"/>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T</a:t>
            </a:r>
          </a:p>
        </p:txBody>
      </p:sp>
      <p:sp>
        <p:nvSpPr>
          <p:cNvPr id="9" name="Shape 15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HJt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FAoAAAwKgAA+CoAABAgAAAmAAAACAAAAP//////////"/>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52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B0e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C8AAFAoAAAUMgAA+CoAABAgAAAmAAAACAAAAP//////////"/>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5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CwAAC8fAADcNAAALCEAABAgAAAmAAAACAAAAP//////////"/>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Pyrimidine</a:t>
            </a:r>
          </a:p>
        </p:txBody>
      </p:sp>
      <p:sp>
        <p:nvSpPr>
          <p:cNvPr id="12" name="Shape 153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NlL2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iQAAC8fAADXLAAALCEAABAgAAAmAAAACAAAAP//////////"/>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Purine</a:t>
            </a:r>
          </a:p>
        </p:txBody>
      </p:sp>
      <p:sp>
        <p:nvSpPr>
          <p:cNvPr id="13" name="Shape 1532"/>
          <p:cNvSpPr>
            <a:extLst>
              <a:ext uri="smNativeData">
                <pr:smNativeData xmlns:pr="smNativeData" xmlns="smNativeData" val="SMDATA_15_2mHZ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HJnYk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SgAAO8iAAAxKQAArCgAABAAAAAmAAAACAAAAP//////////"/>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53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0+P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53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0iMT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1MiIv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cAADcHgAAaiAAAFQpAAAQAAAAJgAAAAgAAAD//////////w=="/>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536"/>
          <p:cNvSpPr>
            <a:extLst>
              <a:ext uri="smNativeData">
                <pr:smNativeData xmlns:pr="smNativeData" xmlns="smNativeData" val="SMDATA_15_2mHZ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pib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6S8AAO8iAADZMAAArCgAABAAAAAmAAAACAAAAP//////////"/>
              </a:ext>
            </a:extLst>
          </p:cNvSpPr>
          <p:nvPr/>
        </p:nvSpPr>
        <p:spPr>
          <a:xfrm rot="16200000">
            <a:off x="73983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153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JnYk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153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wI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1539"/>
          <p:cNvSpPr>
            <a:extLst>
              <a:ext uri="smNativeData">
                <pr:smNativeData xmlns:pr="smNativeData" xmlns="smNativeData" val="SMDATA_15_2mHZYhMAAAAlAAAAzAAAAA0AAAAAUAAAAFAAAABQAAAAUAAAAAAAAAABAAAAAAAAAAEAAABQAAAA9eGpCa2I5z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HI9Ij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CgAAFUlAACrMAAARSYAABAAAAAmAAAACAAAAP//////////"/>
              </a:ext>
            </a:extLst>
          </p:cNvSpPr>
          <p:nvPr/>
        </p:nvSpPr>
        <p:spPr>
          <a:xfrm rot="13500000">
            <a:off x="6652260" y="6068695"/>
            <a:ext cx="1259205" cy="152400"/>
          </a:xfrm>
          <a:prstGeom prst="leftRightArrow">
            <a:avLst>
              <a:gd name="adj1" fmla="val 41604"/>
              <a:gd name="adj2" fmla="val 109299"/>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1" name="Shape 154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iIG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5B4AAEALAADVJQAAwA0AABAAAAAmAAAACAAAAP//////////"/>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154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FJhZ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DgOAADtHAAAuBAAABAAAAAmAAAACAAAAP//////////"/>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154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E6c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EALAAC5NwAAwA0AABAAAAAmAAAACAAAAP//////////"/>
              </a:ext>
            </a:extLst>
          </p:cNvSpPr>
          <p:nvPr/>
        </p:nvSpPr>
        <p:spPr>
          <a:xfrm>
            <a:off x="79298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4" name="Shape 154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wI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BQUAADtHAAAlBYAABAAAAAmAAAACAAAAP//////////"/>
              </a:ext>
            </a:extLst>
          </p:cNvSpPr>
          <p:nvPr/>
        </p:nvSpPr>
        <p:spPr>
          <a:xfrm>
            <a:off x="3573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1544"/>
          <p:cNvSpPr>
            <a:extLst>
              <a:ext uri="smNativeData">
                <pr:smNativeData xmlns:pr="smNativeData" xmlns="smNativeData" val="SMDATA_15_2mHZ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FdXV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SkAAJghAACqLwAAiCIAABAAAAAmAAAACAAAAP//////////"/>
              </a:ext>
            </a:extLst>
          </p:cNvSpPr>
          <p:nvPr/>
        </p:nvSpPr>
        <p:spPr>
          <a:xfrm>
            <a:off x="6815455" y="5461000"/>
            <a:ext cx="932815" cy="152400"/>
          </a:xfrm>
          <a:prstGeom prst="leftRightArrow">
            <a:avLst>
              <a:gd name="adj1" fmla="val 41604"/>
              <a:gd name="adj2" fmla="val 109281"/>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6" name="Shape 1545"/>
          <p:cNvSpPr>
            <a:extLst>
              <a:ext uri="smNativeData">
                <pr:smNativeData xmlns:pr="smNativeData" xmlns="smNativeData" val="SMDATA_15_2mHZ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SkAACwpAACqLwAAHCoAABAAAAAmAAAACAAAAP//////////"/>
              </a:ext>
            </a:extLst>
          </p:cNvSpPr>
          <p:nvPr/>
        </p:nvSpPr>
        <p:spPr>
          <a:xfrm>
            <a:off x="6815455" y="6692900"/>
            <a:ext cx="932815" cy="152400"/>
          </a:xfrm>
          <a:prstGeom prst="leftRightArrow">
            <a:avLst>
              <a:gd name="adj1" fmla="val 41604"/>
              <a:gd name="adj2" fmla="val 109281"/>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154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0B4AADARAADBJQAAsBMAABAAAAAmAAAACAAAAP//////////"/>
              </a:ext>
            </a:extLst>
          </p:cNvSpPr>
          <p:nvPr/>
        </p:nvSpPr>
        <p:spPr>
          <a:xfrm>
            <a:off x="5008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8" name="Shape 154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9CcAADgOAADlLgAAuBAAABAAAAAmAAAACAAAAP//////////"/>
              </a:ext>
            </a:extLst>
          </p:cNvSpPr>
          <p:nvPr/>
        </p:nvSpPr>
        <p:spPr>
          <a:xfrm>
            <a:off x="6494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9" name="Shape 154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9CcAABQUAADlLgAAlBYAABAAAAAmAAAACAAAAP//////////"/>
              </a:ext>
            </a:extLst>
          </p:cNvSpPr>
          <p:nvPr/>
        </p:nvSpPr>
        <p:spPr>
          <a:xfrm>
            <a:off x="6494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0" name="Shape 154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DARAAC5NwAAsBMAABAAAAAmAAAACAAAAP//////////"/>
              </a:ext>
            </a:extLst>
          </p:cNvSpPr>
          <p:nvPr/>
        </p:nvSpPr>
        <p:spPr>
          <a:xfrm>
            <a:off x="7929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1" name="Shape 1550"/>
          <p:cNvSpPr>
            <a:extLst>
              <a:ext uri="smNativeData">
                <pr:smNativeData xmlns:pr="smNativeData" xmlns="smNativeData" val="SMDATA_15_2mHZYhMAAAAlAAAAzAAAAA0AAAAAUAAAAFAAAABQAAAAUAAAAAAAAAABAAAAAAAAAAEAAABQAAAA9eGpCa2I5z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UywAAO4hAABDLQAArSkAABAAAAAmAAAACAAAAP//////////"/>
              </a:ext>
            </a:extLst>
          </p:cNvSpPr>
          <p:nvPr/>
        </p:nvSpPr>
        <p:spPr>
          <a:xfrm rot="18900000">
            <a:off x="6652260" y="6068695"/>
            <a:ext cx="1259205" cy="152400"/>
          </a:xfrm>
          <a:prstGeom prst="leftRightArrow">
            <a:avLst>
              <a:gd name="adj1" fmla="val 41604"/>
              <a:gd name="adj2" fmla="val 109299"/>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0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55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uAH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55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55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5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55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EzMj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55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55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56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56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5B4AAEALAADVJQAAwA0AABAAAAAmAAAACAAAAP//////////"/>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156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DgOAADtHAAAuBAAABAAAAAmAAAACAAAAP//////////"/>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156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EALAAC5NwAAwA0AABAAAAAmAAAACAAAAP//////////"/>
              </a:ext>
            </a:extLst>
          </p:cNvSpPr>
          <p:nvPr/>
        </p:nvSpPr>
        <p:spPr>
          <a:xfrm>
            <a:off x="79298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56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UE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BQUAADtHAAAlBYAABAAAAAmAAAACAAAAP//////////"/>
              </a:ext>
            </a:extLst>
          </p:cNvSpPr>
          <p:nvPr/>
        </p:nvSpPr>
        <p:spPr>
          <a:xfrm>
            <a:off x="3573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56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0B4AADARAADBJQAAsBMAABAAAAAmAAAACAAAAP//////////"/>
              </a:ext>
            </a:extLst>
          </p:cNvSpPr>
          <p:nvPr/>
        </p:nvSpPr>
        <p:spPr>
          <a:xfrm>
            <a:off x="5008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6" name="Shape 156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KME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9CcAADgOAADlLgAAuBAAABAAAAAmAAAACAAAAP//////////"/>
              </a:ext>
            </a:extLst>
          </p:cNvSpPr>
          <p:nvPr/>
        </p:nvSpPr>
        <p:spPr>
          <a:xfrm>
            <a:off x="6494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156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9CcAABQUAADlLgAAlBYAABAAAAAmAAAACAAAAP//////////"/>
              </a:ext>
            </a:extLst>
          </p:cNvSpPr>
          <p:nvPr/>
        </p:nvSpPr>
        <p:spPr>
          <a:xfrm>
            <a:off x="6494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156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MF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DARAAC5NwAAsBMAABAAAAAmAAAACAAAAP//////////"/>
              </a:ext>
            </a:extLst>
          </p:cNvSpPr>
          <p:nvPr/>
        </p:nvSpPr>
        <p:spPr>
          <a:xfrm>
            <a:off x="7929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1569"/>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QfAABTPQAACycAABAAAAAmAAAACAAAAP//////////"/>
              </a:ext>
            </a:extLst>
          </p:cNvSpPr>
          <p:nvPr/>
        </p:nvSpPr>
        <p:spPr>
          <a:xfrm>
            <a:off x="990600" y="5062220"/>
            <a:ext cx="8978265"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2000" cap="none">
                <a:latin typeface="蘋果儷中黑" pitchFamily="0" charset="0"/>
                <a:ea typeface="蘋果儷中黑" pitchFamily="0" charset="0"/>
                <a:cs typeface="蘋果儷中黑" pitchFamily="0" charset="0"/>
              </a:defRPr>
            </a:pPr>
            <a:r>
              <a:rPr sz="1800" cap="none">
                <a:solidFill>
                  <a:srgbClr val="424242"/>
                </a:solidFill>
                <a:latin typeface="Arial" pitchFamily="1" charset="0"/>
                <a:ea typeface="Arial" pitchFamily="1" charset="0"/>
                <a:cs typeface="Arial" pitchFamily="1" charset="0"/>
              </a:rPr>
              <a:t>Under this model, all </a:t>
            </a:r>
            <a:r>
              <a:rPr sz="1800" cap="none">
                <a:solidFill>
                  <a:srgbClr val="FF9300"/>
                </a:solidFill>
                <a:latin typeface="Arial" pitchFamily="1" charset="0"/>
                <a:ea typeface="Arial" pitchFamily="1" charset="0"/>
                <a:cs typeface="Arial" pitchFamily="1" charset="0"/>
              </a:rPr>
              <a:t>transition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b</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e</a:t>
            </a:r>
            <a:r>
              <a:rPr sz="1800" cap="none">
                <a:solidFill>
                  <a:srgbClr val="424242"/>
                </a:solidFill>
                <a:latin typeface="Times New Roman" pitchFamily="1" charset="0"/>
                <a:ea typeface="Times New Roman" pitchFamily="1" charset="0"/>
                <a:cs typeface="Times New Roman" pitchFamily="1" charset="0"/>
              </a:rPr>
              <a:t>)</a:t>
            </a:r>
            <a:br/>
            <a:r>
              <a:rPr sz="1800" cap="none">
                <a:solidFill>
                  <a:srgbClr val="424242"/>
                </a:solidFill>
                <a:latin typeface="Arial" pitchFamily="1" charset="0"/>
                <a:ea typeface="Arial" pitchFamily="1" charset="0"/>
                <a:cs typeface="Arial" pitchFamily="1" charset="0"/>
              </a:rPr>
              <a:t>     and all </a:t>
            </a:r>
            <a:r>
              <a:rPr sz="1800" cap="none">
                <a:solidFill>
                  <a:srgbClr val="76D6FF"/>
                </a:solidFill>
                <a:latin typeface="Arial" pitchFamily="1" charset="0"/>
                <a:ea typeface="Arial" pitchFamily="1" charset="0"/>
                <a:cs typeface="Arial" pitchFamily="1" charset="0"/>
              </a:rPr>
              <a:t>transversion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a</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c</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d</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f</a:t>
            </a:r>
            <a:r>
              <a:rPr sz="1800" cap="none">
                <a:solidFill>
                  <a:srgbClr val="424242"/>
                </a:solidFill>
                <a:latin typeface="Times New Roman" pitchFamily="1" charset="0"/>
                <a:ea typeface="Times New Roman" pitchFamily="1" charset="0"/>
                <a:cs typeface="Times New Roman" pitchFamily="1" charset="0"/>
              </a:rPr>
              <a:t>)</a:t>
            </a:r>
            <a:br/>
            <a:r>
              <a:rPr sz="1700" cap="none">
                <a:solidFill>
                  <a:srgbClr val="424242"/>
                </a:solidFill>
                <a:latin typeface="Times" pitchFamily="0" charset="0"/>
                <a:ea typeface="Times" pitchFamily="0" charset="0"/>
                <a:cs typeface="Times" pitchFamily="0" charset="0"/>
              </a:rPr>
              <a:t>    </a:t>
            </a:r>
            <a:br/>
            <a:r>
              <a:rPr sz="1700" cap="none">
                <a:solidFill>
                  <a:srgbClr val="424242"/>
                </a:solidFill>
                <a:latin typeface="Times" pitchFamily="0" charset="0"/>
                <a:ea typeface="Times" pitchFamily="0" charset="0"/>
                <a:cs typeface="Times" pitchFamily="0" charset="0"/>
              </a:rPr>
              <a:t>  </a:t>
            </a:r>
            <a:endParaRPr sz="1700" cap="none">
              <a:solidFill>
                <a:srgbClr val="424242"/>
              </a:solidFill>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0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57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4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SE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5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57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57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4Zn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57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xwOm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57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VmUl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57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ly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57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91d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58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5B4AAEALAADVJQAAwA0AABAAAAAmAAAACAAAAP//////////"/>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158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DgOAADtHAAAuBAAABAAAAAmAAAACAAAAP//////////"/>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158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9kcm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EALAAC5NwAAwA0AABAAAAAmAAAACAAAAP//////////"/>
              </a:ext>
            </a:extLst>
          </p:cNvSpPr>
          <p:nvPr/>
        </p:nvSpPr>
        <p:spPr>
          <a:xfrm>
            <a:off x="79298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58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ZhY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BQUAADtHAAAlBYAABAAAAAmAAAACAAAAP//////////"/>
              </a:ext>
            </a:extLst>
          </p:cNvSpPr>
          <p:nvPr/>
        </p:nvSpPr>
        <p:spPr>
          <a:xfrm>
            <a:off x="3573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58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xhOm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0B4AADARAADBJQAAsBMAABAAAAAmAAAACAAAAP//////////"/>
              </a:ext>
            </a:extLst>
          </p:cNvSpPr>
          <p:nvPr/>
        </p:nvSpPr>
        <p:spPr>
          <a:xfrm>
            <a:off x="5008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6" name="Shape 158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9CcAADgOAADlLgAAuBAAABAAAAAmAAAACAAAAP//////////"/>
              </a:ext>
            </a:extLst>
          </p:cNvSpPr>
          <p:nvPr/>
        </p:nvSpPr>
        <p:spPr>
          <a:xfrm>
            <a:off x="6494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158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0iMT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9CcAABQUAADlLgAAlBYAABAAAAAmAAAACAAAAP//////////"/>
              </a:ext>
            </a:extLst>
          </p:cNvSpPr>
          <p:nvPr/>
        </p:nvSpPr>
        <p:spPr>
          <a:xfrm>
            <a:off x="6494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158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JUaW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DARAAC5NwAAsBMAABAAAAAmAAAACAAAAP//////////"/>
              </a:ext>
            </a:extLst>
          </p:cNvSpPr>
          <p:nvPr/>
        </p:nvSpPr>
        <p:spPr>
          <a:xfrm>
            <a:off x="7929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1588"/>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QyND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QfAABTPQAACycAABAAAAAmAAAACAAAAP//////////"/>
              </a:ext>
            </a:extLst>
          </p:cNvSpPr>
          <p:nvPr/>
        </p:nvSpPr>
        <p:spPr>
          <a:xfrm>
            <a:off x="990600" y="5062220"/>
            <a:ext cx="8978265"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cap="none">
                <a:solidFill>
                  <a:srgbClr val="424242"/>
                </a:solidFill>
                <a:latin typeface="Arial" pitchFamily="1" charset="0"/>
                <a:ea typeface="Arial" pitchFamily="1" charset="0"/>
                <a:cs typeface="Arial" pitchFamily="1" charset="0"/>
              </a:rPr>
              <a:t>Under this model, all </a:t>
            </a:r>
            <a:r>
              <a:rPr sz="1800" cap="none">
                <a:solidFill>
                  <a:srgbClr val="FF9300"/>
                </a:solidFill>
                <a:latin typeface="Arial" pitchFamily="1" charset="0"/>
                <a:ea typeface="Arial" pitchFamily="1" charset="0"/>
                <a:cs typeface="Arial" pitchFamily="1" charset="0"/>
              </a:rPr>
              <a:t>transition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b</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e</a:t>
            </a:r>
            <a:r>
              <a:rPr sz="1800" cap="none">
                <a:solidFill>
                  <a:srgbClr val="424242"/>
                </a:solidFill>
                <a:latin typeface="Times New Roman" pitchFamily="1" charset="0"/>
                <a:ea typeface="Times New Roman" pitchFamily="1" charset="0"/>
                <a:cs typeface="Times New Roman" pitchFamily="1" charset="0"/>
              </a:rPr>
              <a:t>)</a:t>
            </a:r>
            <a:br/>
            <a:r>
              <a:rPr sz="1800" cap="none">
                <a:solidFill>
                  <a:srgbClr val="424242"/>
                </a:solidFill>
                <a:latin typeface="Arial" pitchFamily="1" charset="0"/>
                <a:ea typeface="Arial" pitchFamily="1" charset="0"/>
                <a:cs typeface="Arial" pitchFamily="1" charset="0"/>
              </a:rPr>
              <a:t>     and all </a:t>
            </a:r>
            <a:r>
              <a:rPr sz="1800" cap="none">
                <a:solidFill>
                  <a:srgbClr val="76D6FF"/>
                </a:solidFill>
                <a:latin typeface="Arial" pitchFamily="1" charset="0"/>
                <a:ea typeface="Arial" pitchFamily="1" charset="0"/>
                <a:cs typeface="Arial" pitchFamily="1" charset="0"/>
              </a:rPr>
              <a:t>transversion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a</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c</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d</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f</a:t>
            </a:r>
            <a:r>
              <a:rPr sz="1800" cap="none">
                <a:solidFill>
                  <a:srgbClr val="424242"/>
                </a:solidFill>
                <a:latin typeface="Times New Roman" pitchFamily="1" charset="0"/>
                <a:ea typeface="Times New Roman" pitchFamily="1" charset="0"/>
                <a:cs typeface="Times New Roman" pitchFamily="1" charset="0"/>
              </a:rPr>
              <a:t>)</a:t>
            </a:r>
            <a:br/>
            <a:r>
              <a:rPr sz="1700" cap="none">
                <a:solidFill>
                  <a:srgbClr val="424242"/>
                </a:solidFill>
                <a:latin typeface="Times" pitchFamily="0" charset="0"/>
                <a:ea typeface="Times" pitchFamily="0" charset="0"/>
                <a:cs typeface="Times" pitchFamily="0" charset="0"/>
              </a:rPr>
              <a:t>      </a:t>
            </a:r>
            <a:r>
              <a:rPr sz="1800" cap="none">
                <a:solidFill>
                  <a:srgbClr val="424242"/>
                </a:solidFill>
                <a:latin typeface="Arial" pitchFamily="1" charset="0"/>
                <a:ea typeface="Arial" pitchFamily="1" charset="0"/>
                <a:cs typeface="Arial" pitchFamily="1" charset="0"/>
              </a:rPr>
              <a:t>BUT we allow for a possible bias in the relative rate of transitions and transversions</a:t>
            </a:r>
            <a:br/>
            <a:r>
              <a:rPr sz="1800" cap="none">
                <a:solidFill>
                  <a:srgbClr val="424242"/>
                </a:solidFill>
                <a:latin typeface="Arial" pitchFamily="1" charset="0"/>
                <a:ea typeface="Arial" pitchFamily="1" charset="0"/>
                <a:cs typeface="Arial" pitchFamily="1" charset="0"/>
              </a:rPr>
              <a:t>     by introducing a new parameter,    :</a:t>
            </a:r>
            <a:r>
              <a:rPr cap="none">
                <a:solidFill>
                  <a:srgbClr val="424242"/>
                </a:solidFill>
              </a:rPr>
              <a:t>  </a:t>
            </a:r>
            <a:br/>
            <a:br/>
            <a:r>
              <a:rPr sz="1700" cap="none">
                <a:solidFill>
                  <a:srgbClr val="424242"/>
                </a:solidFill>
                <a:latin typeface="Times" pitchFamily="0" charset="0"/>
                <a:ea typeface="Times" pitchFamily="0" charset="0"/>
                <a:cs typeface="Times" pitchFamily="0" charset="0"/>
              </a:rPr>
              <a:t>  </a:t>
            </a:r>
            <a:endParaRPr sz="1700" cap="none">
              <a:solidFill>
                <a:srgbClr val="424242"/>
              </a:solidFill>
              <a:latin typeface="Times" pitchFamily="0" charset="0"/>
              <a:ea typeface="Times" pitchFamily="0" charset="0"/>
              <a:cs typeface="Times" pitchFamily="0" charset="0"/>
            </a:endParaRPr>
          </a:p>
        </p:txBody>
      </p:sp>
      <p:pic>
        <p:nvPicPr>
          <p:cNvPr id="2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saAABWJwAAGygAAFUrAAAQAAAAJgAAAAgAAAD//////////w=="/>
              </a:ext>
            </a:extLst>
          </p:cNvPicPr>
          <p:nvPr/>
        </p:nvPicPr>
        <p:blipFill>
          <a:blip r:embed="rId3"/>
          <a:stretch>
            <a:fillRect/>
          </a:stretch>
        </p:blipFill>
        <p:spPr>
          <a:xfrm>
            <a:off x="4335145" y="6394450"/>
            <a:ext cx="2184400" cy="649605"/>
          </a:xfrm>
          <a:prstGeom prst="rect">
            <a:avLst/>
          </a:prstGeom>
          <a:noFill/>
          <a:ln>
            <a:noFill/>
          </a:ln>
          <a:effectLst>
            <a:outerShdw blurRad="63500" dist="51187" dir="2700000">
              <a:srgbClr val="000000">
                <a:alpha val="4000"/>
              </a:srgbClr>
            </a:outerShdw>
          </a:effectLst>
        </p:spPr>
      </p:pic>
      <p:pic>
        <p:nvPicPr>
          <p:cNvPr id="21"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DCwsI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McAACuJQAAwB0AAJ4mAAAQAAAAJgAAAAgAAAD//////////w=="/>
              </a:ext>
            </a:extLst>
          </p:cNvPicPr>
          <p:nvPr/>
        </p:nvPicPr>
        <p:blipFill>
          <a:blip r:embed="rId4"/>
          <a:stretch>
            <a:fillRect/>
          </a:stretch>
        </p:blipFill>
        <p:spPr>
          <a:xfrm>
            <a:off x="4675505" y="612521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0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5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59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y+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59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59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59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FP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59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EAGR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59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AC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60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Bw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601"/>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QfAABTPQAACycAABAAAAAmAAAACAAAAP//////////"/>
              </a:ext>
            </a:extLst>
          </p:cNvSpPr>
          <p:nvPr/>
        </p:nvSpPr>
        <p:spPr>
          <a:xfrm>
            <a:off x="990600" y="5062220"/>
            <a:ext cx="8978265"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cap="none">
                <a:solidFill>
                  <a:srgbClr val="424242"/>
                </a:solidFill>
                <a:latin typeface="Arial" pitchFamily="1" charset="0"/>
                <a:ea typeface="Arial" pitchFamily="1" charset="0"/>
                <a:cs typeface="Arial" pitchFamily="1" charset="0"/>
              </a:rPr>
              <a:t>Under this model, all </a:t>
            </a:r>
            <a:r>
              <a:rPr sz="1800" cap="none">
                <a:solidFill>
                  <a:srgbClr val="FF9300"/>
                </a:solidFill>
                <a:latin typeface="Arial" pitchFamily="1" charset="0"/>
                <a:ea typeface="Arial" pitchFamily="1" charset="0"/>
                <a:cs typeface="Arial" pitchFamily="1" charset="0"/>
              </a:rPr>
              <a:t>transition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b</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e</a:t>
            </a:r>
            <a:r>
              <a:rPr sz="1800" cap="none">
                <a:solidFill>
                  <a:srgbClr val="424242"/>
                </a:solidFill>
                <a:latin typeface="Times New Roman" pitchFamily="1" charset="0"/>
                <a:ea typeface="Times New Roman" pitchFamily="1" charset="0"/>
                <a:cs typeface="Times New Roman" pitchFamily="1" charset="0"/>
              </a:rPr>
              <a:t>)</a:t>
            </a:r>
            <a:br/>
            <a:r>
              <a:rPr sz="1800" cap="none">
                <a:solidFill>
                  <a:srgbClr val="424242"/>
                </a:solidFill>
                <a:latin typeface="Arial" pitchFamily="1" charset="0"/>
                <a:ea typeface="Arial" pitchFamily="1" charset="0"/>
                <a:cs typeface="Arial" pitchFamily="1" charset="0"/>
              </a:rPr>
              <a:t>     and all </a:t>
            </a:r>
            <a:r>
              <a:rPr sz="1800" cap="none">
                <a:solidFill>
                  <a:srgbClr val="76D6FF"/>
                </a:solidFill>
                <a:latin typeface="Arial" pitchFamily="1" charset="0"/>
                <a:ea typeface="Arial" pitchFamily="1" charset="0"/>
                <a:cs typeface="Arial" pitchFamily="1" charset="0"/>
              </a:rPr>
              <a:t>transversion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a</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c</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d</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f</a:t>
            </a:r>
            <a:r>
              <a:rPr sz="1800" cap="none">
                <a:solidFill>
                  <a:srgbClr val="424242"/>
                </a:solidFill>
                <a:latin typeface="Times New Roman" pitchFamily="1" charset="0"/>
                <a:ea typeface="Times New Roman" pitchFamily="1" charset="0"/>
                <a:cs typeface="Times New Roman" pitchFamily="1" charset="0"/>
              </a:rPr>
              <a:t>)</a:t>
            </a:r>
            <a:br/>
            <a:r>
              <a:rPr sz="1700" cap="none">
                <a:solidFill>
                  <a:srgbClr val="424242"/>
                </a:solidFill>
                <a:latin typeface="Times" pitchFamily="0" charset="0"/>
                <a:ea typeface="Times" pitchFamily="0" charset="0"/>
                <a:cs typeface="Times" pitchFamily="0" charset="0"/>
              </a:rPr>
              <a:t>      </a:t>
            </a:r>
            <a:r>
              <a:rPr sz="1800" cap="none">
                <a:solidFill>
                  <a:srgbClr val="424242"/>
                </a:solidFill>
                <a:latin typeface="Arial" pitchFamily="1" charset="0"/>
                <a:ea typeface="Arial" pitchFamily="1" charset="0"/>
                <a:cs typeface="Arial" pitchFamily="1" charset="0"/>
              </a:rPr>
              <a:t>BUT we allow for a possible bias in the relative rate of transitions and transversions</a:t>
            </a:r>
            <a:br/>
            <a:r>
              <a:rPr sz="1800" cap="none">
                <a:solidFill>
                  <a:srgbClr val="424242"/>
                </a:solidFill>
                <a:latin typeface="Arial" pitchFamily="1" charset="0"/>
                <a:ea typeface="Arial" pitchFamily="1" charset="0"/>
                <a:cs typeface="Arial" pitchFamily="1" charset="0"/>
              </a:rPr>
              <a:t>     by introducing a new parameter,    :</a:t>
            </a:r>
            <a:r>
              <a:rPr cap="none">
                <a:solidFill>
                  <a:srgbClr val="424242"/>
                </a:solidFill>
              </a:rPr>
              <a:t>  </a:t>
            </a:r>
            <a:br/>
            <a:br/>
            <a:r>
              <a:rPr sz="1700" cap="none">
                <a:solidFill>
                  <a:srgbClr val="424242"/>
                </a:solidFill>
                <a:latin typeface="Times" pitchFamily="0" charset="0"/>
                <a:ea typeface="Times" pitchFamily="0" charset="0"/>
                <a:cs typeface="Times" pitchFamily="0" charset="0"/>
              </a:rPr>
              <a:t>  </a:t>
            </a:r>
            <a:endParaRPr sz="1700" cap="none">
              <a:solidFill>
                <a:srgbClr val="424242"/>
              </a:solidFill>
              <a:latin typeface="Times" pitchFamily="0" charset="0"/>
              <a:ea typeface="Times" pitchFamily="0" charset="0"/>
              <a:cs typeface="Times" pitchFamily="0" charset="0"/>
            </a:endParaRPr>
          </a:p>
        </p:txBody>
      </p:sp>
      <p:pic>
        <p:nvPicPr>
          <p:cNvPr id="12"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DrHw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saAABWJwAAGygAAFUrAAAQAAAAJgAAAAgAAAD//////////w=="/>
              </a:ext>
            </a:extLst>
          </p:cNvPicPr>
          <p:nvPr/>
        </p:nvPicPr>
        <p:blipFill>
          <a:blip r:embed="rId3"/>
          <a:stretch>
            <a:fillRect/>
          </a:stretch>
        </p:blipFill>
        <p:spPr>
          <a:xfrm>
            <a:off x="4335145" y="6394450"/>
            <a:ext cx="2184400" cy="649605"/>
          </a:xfrm>
          <a:prstGeom prst="rect">
            <a:avLst/>
          </a:prstGeom>
          <a:noFill/>
          <a:ln>
            <a:noFill/>
          </a:ln>
          <a:effectLst>
            <a:outerShdw blurRad="63500" dist="51187" dir="2700000">
              <a:srgbClr val="000000">
                <a:alpha val="4000"/>
              </a:srgbClr>
            </a:outerShdw>
          </a:effectLst>
        </p:spPr>
      </p:pic>
      <p:pic>
        <p:nvPicPr>
          <p:cNvPr id="13" name="Pictur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D+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McAACuJQAAwB0AAJ4mAAAQAAAAJgAAAAgAAAD//////////w=="/>
              </a:ext>
            </a:extLst>
          </p:cNvPicPr>
          <p:nvPr/>
        </p:nvPicPr>
        <p:blipFill>
          <a:blip r:embed="rId4"/>
          <a:stretch>
            <a:fillRect/>
          </a:stretch>
        </p:blipFill>
        <p:spPr>
          <a:xfrm>
            <a:off x="4675505" y="612521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0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ADkAAOAWAAAQAAAAJgAAAAgAAAD//////////w=="/>
              </a:ext>
            </a:extLst>
          </p:cNvPicPr>
          <p:nvPr/>
        </p:nvPicPr>
        <p:blipFill>
          <a:blip r:embed="rId2"/>
          <a:stretch>
            <a:fillRect/>
          </a:stretch>
        </p:blipFill>
        <p:spPr>
          <a:xfrm>
            <a:off x="1447800" y="1813560"/>
            <a:ext cx="7818120" cy="1905000"/>
          </a:xfrm>
          <a:prstGeom prst="rect">
            <a:avLst/>
          </a:prstGeom>
          <a:noFill/>
          <a:ln>
            <a:noFill/>
          </a:ln>
          <a:effectLst/>
        </p:spPr>
      </p:pic>
      <p:sp>
        <p:nvSpPr>
          <p:cNvPr id="3" name="Shape 16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sp>
        <p:nvSpPr>
          <p:cNvPr id="4" name="Shape 160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60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Klq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60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i27d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61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4AY/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61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JNKX7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61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EC5d9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61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Ohf4/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614"/>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LUX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QfAABTPQAACycAABAAAAAmAAAACAAAAP//////////"/>
              </a:ext>
            </a:extLst>
          </p:cNvSpPr>
          <p:nvPr/>
        </p:nvSpPr>
        <p:spPr>
          <a:xfrm>
            <a:off x="990600" y="5062220"/>
            <a:ext cx="8978265"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cap="none">
                <a:solidFill>
                  <a:srgbClr val="424242"/>
                </a:solidFill>
                <a:latin typeface="Arial" pitchFamily="1" charset="0"/>
                <a:ea typeface="Arial" pitchFamily="1" charset="0"/>
                <a:cs typeface="Arial" pitchFamily="1" charset="0"/>
              </a:rPr>
              <a:t>Under this model, all </a:t>
            </a:r>
            <a:r>
              <a:rPr sz="1800" cap="none">
                <a:solidFill>
                  <a:srgbClr val="FF9300"/>
                </a:solidFill>
                <a:latin typeface="Arial" pitchFamily="1" charset="0"/>
                <a:ea typeface="Arial" pitchFamily="1" charset="0"/>
                <a:cs typeface="Arial" pitchFamily="1" charset="0"/>
              </a:rPr>
              <a:t>transition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b</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e</a:t>
            </a:r>
            <a:r>
              <a:rPr sz="1800" cap="none">
                <a:solidFill>
                  <a:srgbClr val="424242"/>
                </a:solidFill>
                <a:latin typeface="Times New Roman" pitchFamily="1" charset="0"/>
                <a:ea typeface="Times New Roman" pitchFamily="1" charset="0"/>
                <a:cs typeface="Times New Roman" pitchFamily="1" charset="0"/>
              </a:rPr>
              <a:t>)</a:t>
            </a:r>
            <a:br/>
            <a:r>
              <a:rPr sz="1800" cap="none">
                <a:solidFill>
                  <a:srgbClr val="424242"/>
                </a:solidFill>
                <a:latin typeface="Arial" pitchFamily="1" charset="0"/>
                <a:ea typeface="Arial" pitchFamily="1" charset="0"/>
                <a:cs typeface="Arial" pitchFamily="1" charset="0"/>
              </a:rPr>
              <a:t>     and all </a:t>
            </a:r>
            <a:r>
              <a:rPr sz="1800" cap="none">
                <a:solidFill>
                  <a:srgbClr val="76D6FF"/>
                </a:solidFill>
                <a:latin typeface="Arial" pitchFamily="1" charset="0"/>
                <a:ea typeface="Arial" pitchFamily="1" charset="0"/>
                <a:cs typeface="Arial" pitchFamily="1" charset="0"/>
              </a:rPr>
              <a:t>transversion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a</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c</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d</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f</a:t>
            </a:r>
            <a:r>
              <a:rPr sz="1800" cap="none">
                <a:solidFill>
                  <a:srgbClr val="424242"/>
                </a:solidFill>
                <a:latin typeface="Times New Roman" pitchFamily="1" charset="0"/>
                <a:ea typeface="Times New Roman" pitchFamily="1" charset="0"/>
                <a:cs typeface="Times New Roman" pitchFamily="1" charset="0"/>
              </a:rPr>
              <a:t>)</a:t>
            </a:r>
            <a:br/>
            <a:r>
              <a:rPr sz="1700" cap="none">
                <a:solidFill>
                  <a:srgbClr val="424242"/>
                </a:solidFill>
                <a:latin typeface="Times" pitchFamily="0" charset="0"/>
                <a:ea typeface="Times" pitchFamily="0" charset="0"/>
                <a:cs typeface="Times" pitchFamily="0" charset="0"/>
              </a:rPr>
              <a:t>      </a:t>
            </a:r>
            <a:r>
              <a:rPr sz="1800" cap="none">
                <a:solidFill>
                  <a:srgbClr val="424242"/>
                </a:solidFill>
                <a:latin typeface="Arial" pitchFamily="1" charset="0"/>
                <a:ea typeface="Arial" pitchFamily="1" charset="0"/>
                <a:cs typeface="Arial" pitchFamily="1" charset="0"/>
              </a:rPr>
              <a:t>BUT we allow for a possible bias in the relative rate of transitions and transversions</a:t>
            </a:r>
            <a:br/>
            <a:r>
              <a:rPr sz="1800" cap="none">
                <a:solidFill>
                  <a:srgbClr val="424242"/>
                </a:solidFill>
                <a:latin typeface="Arial" pitchFamily="1" charset="0"/>
                <a:ea typeface="Arial" pitchFamily="1" charset="0"/>
                <a:cs typeface="Arial" pitchFamily="1" charset="0"/>
              </a:rPr>
              <a:t>     by introducing a new parameter,    :</a:t>
            </a:r>
            <a:r>
              <a:rPr cap="none">
                <a:solidFill>
                  <a:srgbClr val="424242"/>
                </a:solidFill>
              </a:rPr>
              <a:t>  </a:t>
            </a:r>
            <a:br/>
            <a:br/>
            <a:r>
              <a:rPr sz="1700" cap="none">
                <a:solidFill>
                  <a:srgbClr val="424242"/>
                </a:solidFill>
                <a:latin typeface="Times" pitchFamily="0" charset="0"/>
                <a:ea typeface="Times" pitchFamily="0" charset="0"/>
                <a:cs typeface="Times" pitchFamily="0" charset="0"/>
              </a:rPr>
              <a:t>  </a:t>
            </a:r>
            <a:endParaRPr sz="1700" cap="none">
              <a:solidFill>
                <a:srgbClr val="424242"/>
              </a:solidFill>
              <a:latin typeface="Times" pitchFamily="0" charset="0"/>
              <a:ea typeface="Times" pitchFamily="0" charset="0"/>
              <a:cs typeface="Times" pitchFamily="0" charset="0"/>
            </a:endParaRPr>
          </a:p>
        </p:txBody>
      </p:sp>
      <p:pic>
        <p:nvPicPr>
          <p:cNvPr id="12"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wt14c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saAABWJwAAGygAAFUrAAAQAAAAJgAAAAgAAAD//////////w=="/>
              </a:ext>
            </a:extLst>
          </p:cNvPicPr>
          <p:nvPr/>
        </p:nvPicPr>
        <p:blipFill>
          <a:blip r:embed="rId3"/>
          <a:stretch>
            <a:fillRect/>
          </a:stretch>
        </p:blipFill>
        <p:spPr>
          <a:xfrm>
            <a:off x="4335145" y="6394450"/>
            <a:ext cx="2184400" cy="649605"/>
          </a:xfrm>
          <a:prstGeom prst="rect">
            <a:avLst/>
          </a:prstGeom>
          <a:noFill/>
          <a:ln>
            <a:noFill/>
          </a:ln>
          <a:effectLst>
            <a:outerShdw blurRad="63500" dist="51187" dir="2700000">
              <a:srgbClr val="000000">
                <a:alpha val="4000"/>
              </a:srgbClr>
            </a:outerShdw>
          </a:effectLst>
        </p:spPr>
      </p:pic>
      <p:pic>
        <p:nvPicPr>
          <p:cNvPr id="13" name="Pictur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McAACuJQAAwB0AAJ4mAAAQAAAAJgAAAAgAAAD//////////w=="/>
              </a:ext>
            </a:extLst>
          </p:cNvPicPr>
          <p:nvPr/>
        </p:nvPicPr>
        <p:blipFill>
          <a:blip r:embed="rId4"/>
          <a:stretch>
            <a:fillRect/>
          </a:stretch>
        </p:blipFill>
        <p:spPr>
          <a:xfrm>
            <a:off x="4675505" y="612521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0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A8a0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ADkAAOAWAAAQAAAAJgAAAAgAAAD//////////w=="/>
              </a:ext>
            </a:extLst>
          </p:cNvPicPr>
          <p:nvPr/>
        </p:nvPicPr>
        <p:blipFill>
          <a:blip r:embed="rId2"/>
          <a:stretch>
            <a:fillRect/>
          </a:stretch>
        </p:blipFill>
        <p:spPr>
          <a:xfrm>
            <a:off x="1447800" y="1813560"/>
            <a:ext cx="7818120" cy="1905000"/>
          </a:xfrm>
          <a:prstGeom prst="rect">
            <a:avLst/>
          </a:prstGeom>
          <a:noFill/>
          <a:ln>
            <a:noFill/>
          </a:ln>
          <a:effectLst/>
        </p:spPr>
      </p:pic>
      <p:sp>
        <p:nvSpPr>
          <p:cNvPr id="3" name="Shape 16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Dxr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sp>
        <p:nvSpPr>
          <p:cNvPr id="4" name="Shape 162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lsb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62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Dxr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6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P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627"/>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Dxr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QfAABTPQAACycAABAAAAAmAAAACAAAAP//////////"/>
              </a:ext>
            </a:extLst>
          </p:cNvSpPr>
          <p:nvPr/>
        </p:nvSpPr>
        <p:spPr>
          <a:xfrm>
            <a:off x="990600" y="5062220"/>
            <a:ext cx="8978265"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cap="none">
                <a:solidFill>
                  <a:srgbClr val="424242"/>
                </a:solidFill>
                <a:latin typeface="Arial" pitchFamily="1" charset="0"/>
                <a:ea typeface="Arial" pitchFamily="1" charset="0"/>
                <a:cs typeface="Arial" pitchFamily="1" charset="0"/>
              </a:rPr>
              <a:t>Under this model, all </a:t>
            </a:r>
            <a:r>
              <a:rPr sz="1800" cap="none">
                <a:solidFill>
                  <a:srgbClr val="FF9300"/>
                </a:solidFill>
                <a:latin typeface="Arial" pitchFamily="1" charset="0"/>
                <a:ea typeface="Arial" pitchFamily="1" charset="0"/>
                <a:cs typeface="Arial" pitchFamily="1" charset="0"/>
              </a:rPr>
              <a:t>transition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b</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e</a:t>
            </a:r>
            <a:r>
              <a:rPr sz="1800" cap="none">
                <a:solidFill>
                  <a:srgbClr val="424242"/>
                </a:solidFill>
                <a:latin typeface="Times New Roman" pitchFamily="1" charset="0"/>
                <a:ea typeface="Times New Roman" pitchFamily="1" charset="0"/>
                <a:cs typeface="Times New Roman" pitchFamily="1" charset="0"/>
              </a:rPr>
              <a:t>)</a:t>
            </a:r>
            <a:br/>
            <a:r>
              <a:rPr sz="1800" cap="none">
                <a:solidFill>
                  <a:srgbClr val="424242"/>
                </a:solidFill>
                <a:latin typeface="Arial" pitchFamily="1" charset="0"/>
                <a:ea typeface="Arial" pitchFamily="1" charset="0"/>
                <a:cs typeface="Arial" pitchFamily="1" charset="0"/>
              </a:rPr>
              <a:t>     and all </a:t>
            </a:r>
            <a:r>
              <a:rPr sz="1800" cap="none">
                <a:solidFill>
                  <a:srgbClr val="76D6FF"/>
                </a:solidFill>
                <a:latin typeface="Arial" pitchFamily="1" charset="0"/>
                <a:ea typeface="Arial" pitchFamily="1" charset="0"/>
                <a:cs typeface="Arial" pitchFamily="1" charset="0"/>
              </a:rPr>
              <a:t>transversion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a</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c</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d</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f</a:t>
            </a:r>
            <a:r>
              <a:rPr sz="1800" cap="none">
                <a:solidFill>
                  <a:srgbClr val="424242"/>
                </a:solidFill>
                <a:latin typeface="Times New Roman" pitchFamily="1" charset="0"/>
                <a:ea typeface="Times New Roman" pitchFamily="1" charset="0"/>
                <a:cs typeface="Times New Roman" pitchFamily="1" charset="0"/>
              </a:rPr>
              <a:t>)</a:t>
            </a:r>
            <a:br/>
            <a:r>
              <a:rPr sz="1700" cap="none">
                <a:solidFill>
                  <a:srgbClr val="424242"/>
                </a:solidFill>
                <a:latin typeface="Times" pitchFamily="0" charset="0"/>
                <a:ea typeface="Times" pitchFamily="0" charset="0"/>
                <a:cs typeface="Times" pitchFamily="0" charset="0"/>
              </a:rPr>
              <a:t>      </a:t>
            </a:r>
            <a:r>
              <a:rPr sz="1800" cap="none">
                <a:solidFill>
                  <a:srgbClr val="424242"/>
                </a:solidFill>
                <a:latin typeface="Arial" pitchFamily="1" charset="0"/>
                <a:ea typeface="Arial" pitchFamily="1" charset="0"/>
                <a:cs typeface="Arial" pitchFamily="1" charset="0"/>
              </a:rPr>
              <a:t>BUT we allow for a possible bias in the relative rate of transitions and transversions</a:t>
            </a:r>
            <a:br/>
            <a:r>
              <a:rPr sz="1800" cap="none">
                <a:solidFill>
                  <a:srgbClr val="424242"/>
                </a:solidFill>
                <a:latin typeface="Arial" pitchFamily="1" charset="0"/>
                <a:ea typeface="Arial" pitchFamily="1" charset="0"/>
                <a:cs typeface="Arial" pitchFamily="1" charset="0"/>
              </a:rPr>
              <a:t>     by introducing a new parameter,    :</a:t>
            </a:r>
            <a:r>
              <a:rPr cap="none">
                <a:solidFill>
                  <a:srgbClr val="424242"/>
                </a:solidFill>
              </a:rPr>
              <a:t>  </a:t>
            </a:r>
            <a:br/>
            <a:br/>
            <a:r>
              <a:rPr sz="1700" cap="none">
                <a:solidFill>
                  <a:srgbClr val="424242"/>
                </a:solidFill>
                <a:latin typeface="Times" pitchFamily="0" charset="0"/>
                <a:ea typeface="Times" pitchFamily="0" charset="0"/>
                <a:cs typeface="Times" pitchFamily="0" charset="0"/>
              </a:rPr>
              <a:t>  </a:t>
            </a:r>
            <a:endParaRPr sz="1700" cap="none">
              <a:solidFill>
                <a:srgbClr val="424242"/>
              </a:solidFill>
              <a:latin typeface="Times" pitchFamily="0" charset="0"/>
              <a:ea typeface="Times" pitchFamily="0" charset="0"/>
              <a:cs typeface="Times" pitchFamily="0" charset="0"/>
            </a:endParaRPr>
          </a:p>
        </p:txBody>
      </p:sp>
      <p:sp>
        <p:nvSpPr>
          <p:cNvPr id="8" name="Shape 16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FBQU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PgqAAA5NgAAMC0AABAgAAAmAAAACAAAAP//////////"/>
              </a:ext>
            </a:extLst>
          </p:cNvSpPr>
          <p:nvPr/>
        </p:nvSpPr>
        <p:spPr>
          <a:xfrm>
            <a:off x="990600" y="6985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K80 substitution model?</a:t>
            </a:r>
          </a:p>
        </p:txBody>
      </p:sp>
      <p:pic>
        <p:nvPicPr>
          <p:cNvPr id="9"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vPjxh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saAABWJwAAGygAAFUrAAAQAAAAJgAAAAgAAAD//////////w=="/>
              </a:ext>
            </a:extLst>
          </p:cNvPicPr>
          <p:nvPr/>
        </p:nvPicPr>
        <p:blipFill>
          <a:blip r:embed="rId3"/>
          <a:stretch>
            <a:fillRect/>
          </a:stretch>
        </p:blipFill>
        <p:spPr>
          <a:xfrm>
            <a:off x="4335145" y="6394450"/>
            <a:ext cx="2184400" cy="649605"/>
          </a:xfrm>
          <a:prstGeom prst="rect">
            <a:avLst/>
          </a:prstGeom>
          <a:noFill/>
          <a:ln>
            <a:noFill/>
          </a:ln>
          <a:effectLst>
            <a:outerShdw blurRad="63500" dist="51187" dir="2700000">
              <a:srgbClr val="000000">
                <a:alpha val="4000"/>
              </a:srgbClr>
            </a:outerShdw>
          </a:effectLst>
        </p:spPr>
      </p:pic>
      <p:pic>
        <p:nvPicPr>
          <p:cNvPr id="10" name="Pictur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vPjxh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McAACuJQAAwB0AAJ4mAAAQAAAAJgAAAAgAAAD//////////w=="/>
              </a:ext>
            </a:extLst>
          </p:cNvPicPr>
          <p:nvPr/>
        </p:nvPicPr>
        <p:blipFill>
          <a:blip r:embed="rId4"/>
          <a:stretch>
            <a:fillRect/>
          </a:stretch>
        </p:blipFill>
        <p:spPr>
          <a:xfrm>
            <a:off x="4675505" y="612521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0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ADkAAOAWAAAQAAAAJgAAAAgAAAD//////////w=="/>
              </a:ext>
            </a:extLst>
          </p:cNvPicPr>
          <p:nvPr/>
        </p:nvPicPr>
        <p:blipFill>
          <a:blip r:embed="rId2"/>
          <a:stretch>
            <a:fillRect/>
          </a:stretch>
        </p:blipFill>
        <p:spPr>
          <a:xfrm>
            <a:off x="1447800" y="1813560"/>
            <a:ext cx="7818120" cy="1905000"/>
          </a:xfrm>
          <a:prstGeom prst="rect">
            <a:avLst/>
          </a:prstGeom>
          <a:noFill/>
          <a:ln>
            <a:noFill/>
          </a:ln>
          <a:effectLst/>
        </p:spPr>
      </p:pic>
      <p:sp>
        <p:nvSpPr>
          <p:cNvPr id="3" name="Shape 16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brzD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sp>
        <p:nvSpPr>
          <p:cNvPr id="4" name="Shape 162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w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62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I0Mi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6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diQ2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627"/>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Rk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QfAABTPQAACycAABAAAAAmAAAACAAAAP//////////"/>
              </a:ext>
            </a:extLst>
          </p:cNvSpPr>
          <p:nvPr/>
        </p:nvSpPr>
        <p:spPr>
          <a:xfrm>
            <a:off x="990600" y="5062220"/>
            <a:ext cx="8978265"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cap="none">
                <a:solidFill>
                  <a:srgbClr val="424242"/>
                </a:solidFill>
                <a:latin typeface="Arial" pitchFamily="1" charset="0"/>
                <a:ea typeface="Arial" pitchFamily="1" charset="0"/>
                <a:cs typeface="Arial" pitchFamily="1" charset="0"/>
              </a:rPr>
              <a:t>Under this model, all </a:t>
            </a:r>
            <a:r>
              <a:rPr sz="1800" cap="none">
                <a:solidFill>
                  <a:srgbClr val="FF9300"/>
                </a:solidFill>
                <a:latin typeface="Arial" pitchFamily="1" charset="0"/>
                <a:ea typeface="Arial" pitchFamily="1" charset="0"/>
                <a:cs typeface="Arial" pitchFamily="1" charset="0"/>
              </a:rPr>
              <a:t>transition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b</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e</a:t>
            </a:r>
            <a:r>
              <a:rPr sz="1800" cap="none">
                <a:solidFill>
                  <a:srgbClr val="424242"/>
                </a:solidFill>
                <a:latin typeface="Times New Roman" pitchFamily="1" charset="0"/>
                <a:ea typeface="Times New Roman" pitchFamily="1" charset="0"/>
                <a:cs typeface="Times New Roman" pitchFamily="1" charset="0"/>
              </a:rPr>
              <a:t>)</a:t>
            </a:r>
            <a:br/>
            <a:r>
              <a:rPr sz="1800" cap="none">
                <a:solidFill>
                  <a:srgbClr val="424242"/>
                </a:solidFill>
                <a:latin typeface="Arial" pitchFamily="1" charset="0"/>
                <a:ea typeface="Arial" pitchFamily="1" charset="0"/>
                <a:cs typeface="Arial" pitchFamily="1" charset="0"/>
              </a:rPr>
              <a:t>     and all </a:t>
            </a:r>
            <a:r>
              <a:rPr sz="1800" cap="none">
                <a:solidFill>
                  <a:srgbClr val="76D6FF"/>
                </a:solidFill>
                <a:latin typeface="Arial" pitchFamily="1" charset="0"/>
                <a:ea typeface="Arial" pitchFamily="1" charset="0"/>
                <a:cs typeface="Arial" pitchFamily="1" charset="0"/>
              </a:rPr>
              <a:t>transversion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a</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c</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d</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f</a:t>
            </a:r>
            <a:r>
              <a:rPr sz="1800" cap="none">
                <a:solidFill>
                  <a:srgbClr val="424242"/>
                </a:solidFill>
                <a:latin typeface="Times New Roman" pitchFamily="1" charset="0"/>
                <a:ea typeface="Times New Roman" pitchFamily="1" charset="0"/>
                <a:cs typeface="Times New Roman" pitchFamily="1" charset="0"/>
              </a:rPr>
              <a:t>)</a:t>
            </a:r>
            <a:br/>
            <a:r>
              <a:rPr sz="1700" cap="none">
                <a:solidFill>
                  <a:srgbClr val="424242"/>
                </a:solidFill>
                <a:latin typeface="Times" pitchFamily="0" charset="0"/>
                <a:ea typeface="Times" pitchFamily="0" charset="0"/>
                <a:cs typeface="Times" pitchFamily="0" charset="0"/>
              </a:rPr>
              <a:t>      </a:t>
            </a:r>
            <a:r>
              <a:rPr sz="1800" cap="none">
                <a:solidFill>
                  <a:srgbClr val="424242"/>
                </a:solidFill>
                <a:latin typeface="Arial" pitchFamily="1" charset="0"/>
                <a:ea typeface="Arial" pitchFamily="1" charset="0"/>
                <a:cs typeface="Arial" pitchFamily="1" charset="0"/>
              </a:rPr>
              <a:t>BUT we allow for a possible bias in the relative rate of transitions and transversions</a:t>
            </a:r>
            <a:br/>
            <a:r>
              <a:rPr sz="1800" cap="none">
                <a:solidFill>
                  <a:srgbClr val="424242"/>
                </a:solidFill>
                <a:latin typeface="Arial" pitchFamily="1" charset="0"/>
                <a:ea typeface="Arial" pitchFamily="1" charset="0"/>
                <a:cs typeface="Arial" pitchFamily="1" charset="0"/>
              </a:rPr>
              <a:t>     by introducing a new parameter,    :</a:t>
            </a:r>
            <a:r>
              <a:rPr cap="none">
                <a:solidFill>
                  <a:srgbClr val="424242"/>
                </a:solidFill>
              </a:rPr>
              <a:t>  </a:t>
            </a:r>
            <a:br/>
            <a:br/>
            <a:r>
              <a:rPr sz="1700" cap="none">
                <a:solidFill>
                  <a:srgbClr val="424242"/>
                </a:solidFill>
                <a:latin typeface="Times" pitchFamily="0" charset="0"/>
                <a:ea typeface="Times" pitchFamily="0" charset="0"/>
                <a:cs typeface="Times" pitchFamily="0" charset="0"/>
              </a:rPr>
              <a:t>  </a:t>
            </a:r>
            <a:endParaRPr sz="1700" cap="none">
              <a:solidFill>
                <a:srgbClr val="424242"/>
              </a:solidFill>
              <a:latin typeface="Times" pitchFamily="0" charset="0"/>
              <a:ea typeface="Times" pitchFamily="0" charset="0"/>
              <a:cs typeface="Times" pitchFamily="0" charset="0"/>
            </a:endParaRPr>
          </a:p>
        </p:txBody>
      </p:sp>
      <p:sp>
        <p:nvSpPr>
          <p:cNvPr id="8" name="Shape 16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u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PgqAAA5NgAAMC0AABAgAAAmAAAACAAAAP//////////"/>
              </a:ext>
            </a:extLst>
          </p:cNvSpPr>
          <p:nvPr/>
        </p:nvSpPr>
        <p:spPr>
          <a:xfrm>
            <a:off x="990600" y="6985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K80 substitution model?</a:t>
            </a:r>
          </a:p>
        </p:txBody>
      </p:sp>
      <p:pic>
        <p:nvPicPr>
          <p:cNvPr id="9"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saAABWJwAAGygAAFUrAAAQAAAAJgAAAAgAAAD//////////w=="/>
              </a:ext>
            </a:extLst>
          </p:cNvPicPr>
          <p:nvPr/>
        </p:nvPicPr>
        <p:blipFill>
          <a:blip r:embed="rId3"/>
          <a:stretch>
            <a:fillRect/>
          </a:stretch>
        </p:blipFill>
        <p:spPr>
          <a:xfrm>
            <a:off x="4335145" y="6394450"/>
            <a:ext cx="2184400" cy="649605"/>
          </a:xfrm>
          <a:prstGeom prst="rect">
            <a:avLst/>
          </a:prstGeom>
          <a:noFill/>
          <a:ln>
            <a:noFill/>
          </a:ln>
          <a:effectLst>
            <a:outerShdw blurRad="63500" dist="51187" dir="2700000">
              <a:srgbClr val="000000">
                <a:alpha val="4000"/>
              </a:srgbClr>
            </a:outerShdw>
          </a:effectLst>
        </p:spPr>
      </p:pic>
      <p:pic>
        <p:nvPicPr>
          <p:cNvPr id="10" name="Pictur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BQmFs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McAACuJQAAwB0AAJ4mAAAQAAAAJgAAAAgAAAD//////////w=="/>
              </a:ext>
            </a:extLst>
          </p:cNvPicPr>
          <p:nvPr/>
        </p:nvPicPr>
        <p:blipFill>
          <a:blip r:embed="rId4"/>
          <a:stretch>
            <a:fillRect/>
          </a:stretch>
        </p:blipFill>
        <p:spPr>
          <a:xfrm>
            <a:off x="4675505" y="6125210"/>
            <a:ext cx="160655" cy="152400"/>
          </a:xfrm>
          <a:prstGeom prst="rect">
            <a:avLst/>
          </a:prstGeom>
          <a:noFill/>
          <a:ln>
            <a:noFill/>
          </a:ln>
          <a:effectLst>
            <a:outerShdw blurRad="63500" dist="51187" dir="2700000">
              <a:srgbClr val="000000">
                <a:alpha val="4000"/>
              </a:srgbClr>
            </a:outerShdw>
          </a:effectLst>
        </p:spPr>
      </p:pic>
      <p:sp>
        <p:nvSpPr>
          <p:cNvPr id="11" name="CadreTexte1"/>
          <p:cNvSpPr txBox="1">
            <a:extLst>
              <a:ext uri="smNativeData">
                <pr:smNativeData xmlns:pr="smNativeData" xmlns="smNativeData" val="SMDATA_15_2mHZ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PkD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LTcAAGAqAABbPQAA6C0AAAAgAAAmAAAACAAAAP//////////"/>
              </a:ext>
            </a:extLst>
          </p:cNvSpPr>
          <p:nvPr/>
        </p:nvSpPr>
        <p:spPr>
          <a:xfrm>
            <a:off x="8969375" y="6888480"/>
            <a:ext cx="1004570" cy="574040"/>
          </a:xfrm>
          <a:prstGeom prst="rect">
            <a:avLst/>
          </a:prstGeom>
          <a:noFill/>
          <a:ln>
            <a:noFill/>
          </a:ln>
          <a:effectLst/>
        </p:spPr>
        <p:txBody>
          <a:bodyPr vert="horz" wrap="square" numCol="1" spcCol="215900" anchor="t"/>
          <a:lstStyle/>
          <a:p>
            <a:pPr>
              <a:defRPr b="1" i="1" cap="none">
                <a:solidFill>
                  <a:schemeClr val="accent5"/>
                </a:solidFill>
                <a:latin typeface="Calibri" pitchFamily="2" charset="0"/>
                <a:ea typeface="Calibri" pitchFamily="2" charset="0"/>
                <a:cs typeface="Calibri" pitchFamily="2" charset="0"/>
              </a:defRPr>
            </a:pPr>
            <a:r>
              <a:t>1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8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AcAAJAVAADPOwAA7xcAABAgAAAmAAAACAAAAP//////////"/>
              </a:ext>
            </a:extLst>
          </p:cNvSpPr>
          <p:nvPr/>
        </p:nvSpPr>
        <p:spPr>
          <a:xfrm>
            <a:off x="1244600" y="3505200"/>
            <a:ext cx="8477885" cy="38544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i="1" cap="none">
                <a:solidFill>
                  <a:srgbClr val="0433FF"/>
                </a:solidFill>
                <a:latin typeface="Arial" pitchFamily="1" charset="0"/>
                <a:ea typeface="Arial" pitchFamily="1" charset="0"/>
                <a:cs typeface="Arial" pitchFamily="1" charset="0"/>
              </a:rPr>
              <a:t>Stationary frequencies</a:t>
            </a:r>
            <a:r>
              <a:rPr cap="none">
                <a:solidFill>
                  <a:srgbClr val="0433FF"/>
                </a:solidFill>
                <a:latin typeface="Arial" pitchFamily="1" charset="0"/>
                <a:ea typeface="Arial" pitchFamily="1" charset="0"/>
                <a:cs typeface="Arial" pitchFamily="1" charset="0"/>
              </a:rPr>
              <a:t>:</a:t>
            </a:r>
            <a:r>
              <a:rPr sz="1800" cap="none">
                <a:solidFill>
                  <a:srgbClr val="424242"/>
                </a:solidFill>
                <a:latin typeface="Arial" pitchFamily="1" charset="0"/>
                <a:ea typeface="Arial" pitchFamily="1" charset="0"/>
                <a:cs typeface="Arial" pitchFamily="1" charset="0"/>
              </a:rPr>
              <a:t> the long-term probability of observing the chain in state</a:t>
            </a:r>
            <a:r>
              <a:rPr cap="none">
                <a:solidFill>
                  <a:srgbClr val="424242"/>
                </a:solidFill>
              </a:rPr>
              <a:t> </a:t>
            </a:r>
            <a:r>
              <a:rPr sz="1800" i="1" cap="none">
                <a:solidFill>
                  <a:srgbClr val="424242"/>
                </a:solidFill>
                <a:latin typeface="Times New Roman" pitchFamily="1" charset="0"/>
                <a:ea typeface="Times New Roman" pitchFamily="1" charset="0"/>
                <a:cs typeface="Times New Roman" pitchFamily="1" charset="0"/>
              </a:rPr>
              <a:t>j</a:t>
            </a:r>
            <a:endParaRPr sz="1800" i="1" cap="none">
              <a:solidFill>
                <a:srgbClr val="424242"/>
              </a:solidFill>
              <a:latin typeface="Times New Roman" pitchFamily="1" charset="0"/>
              <a:ea typeface="Times New Roman" pitchFamily="1" charset="0"/>
              <a:cs typeface="Times New Roman" pitchFamily="1" charset="0"/>
            </a:endParaRPr>
          </a:p>
        </p:txBody>
      </p:sp>
      <p:sp>
        <p:nvSpPr>
          <p:cNvPr id="3" name="Shape 2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AcAAKAPAABsOQAArRMAABAgAAAmAAAACAAAAP//////////"/>
              </a:ext>
            </a:extLst>
          </p:cNvSpPr>
          <p:nvPr/>
        </p:nvSpPr>
        <p:spPr>
          <a:xfrm>
            <a:off x="1244600" y="2540000"/>
            <a:ext cx="8089900" cy="65849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i="1" cap="none">
                <a:solidFill>
                  <a:srgbClr val="0433FF"/>
                </a:solidFill>
                <a:latin typeface="Arial" pitchFamily="1" charset="0"/>
                <a:ea typeface="Arial" pitchFamily="1" charset="0"/>
                <a:cs typeface="Arial" pitchFamily="1" charset="0"/>
              </a:rPr>
              <a:t>Transition probabilities</a:t>
            </a:r>
            <a:r>
              <a:rPr cap="none">
                <a:solidFill>
                  <a:srgbClr val="0433FF"/>
                </a:solidFill>
                <a:latin typeface="Arial" pitchFamily="1" charset="0"/>
                <a:ea typeface="Arial" pitchFamily="1" charset="0"/>
                <a:cs typeface="Arial" pitchFamily="1" charset="0"/>
              </a:rPr>
              <a:t>:</a:t>
            </a:r>
            <a:r>
              <a:rPr cap="none">
                <a:solidFill>
                  <a:srgbClr val="424242"/>
                </a:solidFill>
              </a:rPr>
              <a:t> </a:t>
            </a:r>
            <a:r>
              <a:rPr i="1" cap="none">
                <a:solidFill>
                  <a:srgbClr val="424242"/>
                </a:solidFill>
                <a:latin typeface="Times New Roman" pitchFamily="1" charset="0"/>
                <a:ea typeface="Times New Roman" pitchFamily="1" charset="0"/>
                <a:cs typeface="Times New Roman" pitchFamily="1" charset="0"/>
              </a:rPr>
              <a:t>p</a:t>
            </a:r>
            <a:r>
              <a:rPr i="1" cap="none" baseline="-4000">
                <a:solidFill>
                  <a:srgbClr val="424242"/>
                </a:solidFill>
                <a:latin typeface="Times New Roman" pitchFamily="1" charset="0"/>
                <a:ea typeface="Times New Roman" pitchFamily="1" charset="0"/>
                <a:cs typeface="Times New Roman" pitchFamily="1" charset="0"/>
              </a:rPr>
              <a:t>ij</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v</a:t>
            </a:r>
            <a:r>
              <a:rPr cap="none">
                <a:solidFill>
                  <a:srgbClr val="424242"/>
                </a:solidFill>
                <a:latin typeface="Times New Roman" pitchFamily="1" charset="0"/>
                <a:ea typeface="Times New Roman" pitchFamily="1" charset="0"/>
                <a:cs typeface="Times New Roman" pitchFamily="1" charset="0"/>
              </a:rPr>
              <a:t>)</a:t>
            </a:r>
            <a:r>
              <a:rPr sz="1800" cap="none">
                <a:solidFill>
                  <a:srgbClr val="424242"/>
                </a:solidFill>
                <a:latin typeface="Arial" pitchFamily="1" charset="0"/>
                <a:ea typeface="Arial" pitchFamily="1" charset="0"/>
                <a:cs typeface="Arial" pitchFamily="1" charset="0"/>
              </a:rPr>
              <a:t>,</a:t>
            </a:r>
            <a:r>
              <a:rPr sz="1800" cap="none">
                <a:latin typeface="Arial" pitchFamily="1" charset="0"/>
                <a:ea typeface="Arial" pitchFamily="1" charset="0"/>
                <a:cs typeface="Arial" pitchFamily="1" charset="0"/>
              </a:rPr>
              <a:t> </a:t>
            </a:r>
            <a:r>
              <a:rPr sz="1800" cap="none">
                <a:solidFill>
                  <a:srgbClr val="424242"/>
                </a:solidFill>
                <a:latin typeface="Arial" pitchFamily="1" charset="0"/>
                <a:ea typeface="Arial" pitchFamily="1" charset="0"/>
                <a:cs typeface="Arial" pitchFamily="1" charset="0"/>
              </a:rPr>
              <a:t>the probability of observing state</a:t>
            </a:r>
            <a:r>
              <a:rPr cap="none">
                <a:solidFill>
                  <a:srgbClr val="424242"/>
                </a:solidFill>
              </a:rPr>
              <a:t> </a:t>
            </a:r>
            <a:r>
              <a:rPr sz="1800" i="1" cap="none">
                <a:solidFill>
                  <a:srgbClr val="424242"/>
                </a:solidFill>
                <a:latin typeface="Times New Roman" pitchFamily="1" charset="0"/>
                <a:ea typeface="Times New Roman" pitchFamily="1" charset="0"/>
                <a:cs typeface="Times New Roman" pitchFamily="1" charset="0"/>
              </a:rPr>
              <a:t>j</a:t>
            </a:r>
            <a:r>
              <a:rPr cap="none">
                <a:solidFill>
                  <a:srgbClr val="424242"/>
                </a:solidFill>
              </a:rPr>
              <a:t> </a:t>
            </a:r>
            <a:r>
              <a:rPr sz="1800" cap="none">
                <a:solidFill>
                  <a:srgbClr val="424242"/>
                </a:solidFill>
                <a:latin typeface="Arial" pitchFamily="1" charset="0"/>
                <a:ea typeface="Arial" pitchFamily="1" charset="0"/>
                <a:cs typeface="Arial" pitchFamily="1" charset="0"/>
              </a:rPr>
              <a:t>conditioned </a:t>
            </a:r>
            <a:br/>
            <a:r>
              <a:rPr sz="1800" cap="none">
                <a:solidFill>
                  <a:srgbClr val="424242"/>
                </a:solidFill>
                <a:latin typeface="Arial" pitchFamily="1" charset="0"/>
                <a:ea typeface="Arial" pitchFamily="1" charset="0"/>
                <a:cs typeface="Arial" pitchFamily="1" charset="0"/>
              </a:rPr>
              <a:t>    on starting in state</a:t>
            </a:r>
            <a:r>
              <a:rPr cap="none">
                <a:solidFill>
                  <a:srgbClr val="424242"/>
                </a:solidFill>
              </a:rPr>
              <a:t> </a:t>
            </a:r>
            <a:r>
              <a:rPr sz="1800" i="1" cap="none">
                <a:solidFill>
                  <a:srgbClr val="424242"/>
                </a:solidFill>
                <a:latin typeface="Times New Roman" pitchFamily="1" charset="0"/>
                <a:ea typeface="Times New Roman" pitchFamily="1" charset="0"/>
                <a:cs typeface="Times New Roman" pitchFamily="1" charset="0"/>
              </a:rPr>
              <a:t>i</a:t>
            </a:r>
            <a:r>
              <a:rPr cap="none">
                <a:solidFill>
                  <a:srgbClr val="424242"/>
                </a:solidFill>
              </a:rPr>
              <a:t> </a:t>
            </a:r>
            <a:r>
              <a:rPr sz="1800" cap="none">
                <a:solidFill>
                  <a:srgbClr val="424242"/>
                </a:solidFill>
                <a:latin typeface="Arial" pitchFamily="1" charset="0"/>
                <a:ea typeface="Arial" pitchFamily="1" charset="0"/>
                <a:cs typeface="Arial" pitchFamily="1" charset="0"/>
              </a:rPr>
              <a:t>and running the process over a branch of length </a:t>
            </a:r>
            <a:r>
              <a:rPr sz="1800" i="1" cap="none">
                <a:solidFill>
                  <a:srgbClr val="424242"/>
                </a:solidFill>
                <a:latin typeface="Times New Roman" pitchFamily="1" charset="0"/>
                <a:ea typeface="Times New Roman" pitchFamily="1" charset="0"/>
                <a:cs typeface="Times New Roman" pitchFamily="1" charset="0"/>
              </a:rPr>
              <a:t>v</a:t>
            </a:r>
            <a:endParaRPr sz="1800" i="1" cap="none">
              <a:solidFill>
                <a:srgbClr val="424242"/>
              </a:solidFill>
              <a:latin typeface="Times New Roman" pitchFamily="1" charset="0"/>
              <a:ea typeface="Times New Roman" pitchFamily="1" charset="0"/>
              <a:cs typeface="Times New Roman" pitchFamily="1" charset="0"/>
            </a:endParaRPr>
          </a:p>
        </p:txBody>
      </p:sp>
      <p:sp>
        <p:nvSpPr>
          <p:cNvPr id="4" name="Shape 28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kAACQTAAC8PAAAuBUAABAgAAAmAAAACAAAAP//////////"/>
              </a:ext>
            </a:extLst>
          </p:cNvSpPr>
          <p:nvPr/>
        </p:nvSpPr>
        <p:spPr>
          <a:xfrm>
            <a:off x="1498600" y="3111500"/>
            <a:ext cx="8374380" cy="419100"/>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cap="none">
                <a:solidFill>
                  <a:srgbClr val="424242"/>
                </a:solidFill>
                <a:latin typeface="Arial" pitchFamily="1" charset="0"/>
                <a:ea typeface="Arial" pitchFamily="1" charset="0"/>
                <a:cs typeface="Arial" pitchFamily="1" charset="0"/>
              </a:rPr>
              <a:t>can be estimated by Monte Carlo simulation or matrix exponentiation, </a:t>
            </a:r>
            <a:r>
              <a:rPr i="1" cap="none">
                <a:latin typeface="Times" pitchFamily="0" charset="0"/>
                <a:ea typeface="Times" pitchFamily="0" charset="0"/>
                <a:cs typeface="Times" pitchFamily="0" charset="0"/>
              </a:rPr>
              <a:t>P</a:t>
            </a:r>
            <a:r>
              <a:rPr b="1" cap="none">
                <a:latin typeface="Times" pitchFamily="0" charset="0"/>
                <a:ea typeface="Times" pitchFamily="0" charset="0"/>
                <a:cs typeface="Times" pitchFamily="0" charset="0"/>
              </a:rPr>
              <a:t>(</a:t>
            </a:r>
            <a:r>
              <a:rPr i="1" cap="none">
                <a:latin typeface="Times" pitchFamily="0" charset="0"/>
                <a:ea typeface="Times" pitchFamily="0" charset="0"/>
                <a:cs typeface="Times" pitchFamily="0" charset="0"/>
              </a:rPr>
              <a:t>v</a:t>
            </a:r>
            <a:r>
              <a:rPr b="1" cap="none">
                <a:latin typeface="Times" pitchFamily="0" charset="0"/>
                <a:ea typeface="Times" pitchFamily="0" charset="0"/>
                <a:cs typeface="Times" pitchFamily="0" charset="0"/>
              </a:rPr>
              <a:t>) </a:t>
            </a:r>
            <a:r>
              <a:rPr cap="none">
                <a:latin typeface="Symbol" pitchFamily="1" charset="0"/>
                <a:ea typeface="Symbol" pitchFamily="1" charset="0"/>
                <a:cs typeface="Symbol" pitchFamily="1" charset="0"/>
              </a:rPr>
              <a:t>= </a:t>
            </a:r>
            <a:r>
              <a:rPr i="1" cap="none">
                <a:latin typeface="Times" pitchFamily="0" charset="0"/>
                <a:ea typeface="Times" pitchFamily="0" charset="0"/>
                <a:cs typeface="Times" pitchFamily="0" charset="0"/>
              </a:rPr>
              <a:t>e</a:t>
            </a:r>
            <a:r>
              <a:rPr b="1" cap="none" baseline="30000">
                <a:latin typeface="Times" pitchFamily="0" charset="0"/>
                <a:ea typeface="Times" pitchFamily="0" charset="0"/>
                <a:cs typeface="Times" pitchFamily="0" charset="0"/>
              </a:rPr>
              <a:t>Q</a:t>
            </a:r>
            <a:r>
              <a:rPr i="1" cap="none" baseline="30000">
                <a:latin typeface="Times" pitchFamily="0" charset="0"/>
                <a:ea typeface="Times" pitchFamily="0" charset="0"/>
                <a:cs typeface="Times" pitchFamily="0" charset="0"/>
              </a:rPr>
              <a:t>v</a:t>
            </a:r>
            <a:endParaRPr i="1" cap="none" baseline="30000">
              <a:latin typeface="Times" pitchFamily="0" charset="0"/>
              <a:ea typeface="Times" pitchFamily="0" charset="0"/>
              <a:cs typeface="Times" pitchFamily="0" charset="0"/>
            </a:endParaRPr>
          </a:p>
        </p:txBody>
      </p:sp>
      <p:sp>
        <p:nvSpPr>
          <p:cNvPr id="5" name="Shape 29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EgNAADQNAAAgA8AABAgAAAmAAAACAAAAP//////////"/>
              </a:ext>
            </a:extLst>
          </p:cNvSpPr>
          <p:nvPr/>
        </p:nvSpPr>
        <p:spPr>
          <a:xfrm>
            <a:off x="990600" y="2159000"/>
            <a:ext cx="759460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completely describes the stochastic process by specifying:</a:t>
            </a:r>
            <a:endParaRPr cap="none">
              <a:solidFill>
                <a:srgbClr val="424242"/>
              </a:solidFill>
            </a:endParaRPr>
          </a:p>
        </p:txBody>
      </p:sp>
      <p:sp>
        <p:nvSpPr>
          <p:cNvPr id="6" name="Shape 2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AnNQAAwAgAAAAgAAAmAAAACAAAAP//////////"/>
              </a:ext>
            </a:extLst>
          </p:cNvSpPr>
          <p:nvPr/>
        </p:nvSpPr>
        <p:spPr>
          <a:xfrm>
            <a:off x="639445" y="1016000"/>
            <a:ext cx="8001000" cy="406400"/>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Continuous-time Markov chains </a:t>
            </a:r>
          </a:p>
        </p:txBody>
      </p:sp>
      <p:sp>
        <p:nvSpPr>
          <p:cNvPr id="7" name="Shape 2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describe the stochastic process by which traits (nucleotides) evolve over the tree </a:t>
            </a:r>
            <a:endParaRPr cap="none">
              <a:solidFill>
                <a:srgbClr val="424242"/>
              </a:solidFill>
            </a:endParaRPr>
          </a:p>
        </p:txBody>
      </p:sp>
      <p:sp>
        <p:nvSpPr>
          <p:cNvPr id="8" name="Shape 29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0QUAANwAAACvOAAATAQAABAgAAAmAAAACAAAAP//////////"/>
              </a:ext>
            </a:extLst>
          </p:cNvSpPr>
          <p:nvPr/>
        </p:nvSpPr>
        <p:spPr>
          <a:xfrm>
            <a:off x="945515" y="139700"/>
            <a:ext cx="82689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Mechanisms of Character Change</a:t>
            </a:r>
          </a:p>
        </p:txBody>
      </p:sp>
      <p:sp>
        <p:nvSpPr>
          <p:cNvPr id="9" name="Shape 29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AMAABgLAAAgNQAAmA0AABAgAAAmAAAACAAAAP//////////"/>
              </a:ext>
            </a:extLst>
          </p:cNvSpPr>
          <p:nvPr/>
        </p:nvSpPr>
        <p:spPr>
          <a:xfrm>
            <a:off x="635000" y="1803400"/>
            <a:ext cx="8001000" cy="406400"/>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400" cap="none">
                <a:solidFill>
                  <a:srgbClr val="0433FF"/>
                </a:solidFill>
                <a:latin typeface="蘋果儷中黑" pitchFamily="0" charset="0"/>
                <a:ea typeface="蘋果儷中黑" pitchFamily="0" charset="0"/>
                <a:cs typeface="蘋果儷中黑" pitchFamily="0" charset="0"/>
              </a:defRPr>
            </a:pPr>
            <a:r>
              <a:rPr sz="2000" cap="none">
                <a:latin typeface="Arial" pitchFamily="1" charset="0"/>
                <a:ea typeface="Arial" pitchFamily="1" charset="0"/>
                <a:cs typeface="Arial" pitchFamily="1" charset="0"/>
              </a:rPr>
              <a:t>Instantaneous-rate matrix,</a:t>
            </a:r>
            <a:r>
              <a:rPr sz="2000" cap="none"/>
              <a:t> </a:t>
            </a:r>
            <a:r>
              <a:rPr sz="2000" b="1" cap="none">
                <a:latin typeface="Times New Roman" pitchFamily="1" charset="0"/>
                <a:ea typeface="Times New Roman" pitchFamily="1" charset="0"/>
                <a:cs typeface="Times New Roman" pitchFamily="1" charset="0"/>
              </a:rPr>
              <a:t>Q</a:t>
            </a:r>
            <a:endParaRPr sz="2000" b="1"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uAH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ADkAAOAWAAAQAAAAJgAAAAgAAAD//////////w=="/>
              </a:ext>
            </a:extLst>
          </p:cNvPicPr>
          <p:nvPr/>
        </p:nvPicPr>
        <p:blipFill>
          <a:blip r:embed="rId2"/>
          <a:stretch>
            <a:fillRect/>
          </a:stretch>
        </p:blipFill>
        <p:spPr>
          <a:xfrm>
            <a:off x="1447800" y="1813560"/>
            <a:ext cx="7818120" cy="1905000"/>
          </a:xfrm>
          <a:prstGeom prst="rect">
            <a:avLst/>
          </a:prstGeom>
          <a:noFill/>
          <a:ln>
            <a:noFill/>
          </a:ln>
          <a:effectLst/>
        </p:spPr>
      </p:pic>
      <p:sp>
        <p:nvSpPr>
          <p:cNvPr id="3" name="Shape 163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4" name="Shape 163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 name="Shape 163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163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8+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63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JTa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63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ZT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Paparazzi time: Name that model!</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zOnA9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ADkAAOAWAAAQAAAAJgAAAAgAAAD//////////w=="/>
              </a:ext>
            </a:extLst>
          </p:cNvPicPr>
          <p:nvPr/>
        </p:nvPicPr>
        <p:blipFill>
          <a:blip r:embed="rId2"/>
          <a:stretch>
            <a:fillRect/>
          </a:stretch>
        </p:blipFill>
        <p:spPr>
          <a:xfrm>
            <a:off x="1447800" y="1813560"/>
            <a:ext cx="7818120" cy="1905000"/>
          </a:xfrm>
          <a:prstGeom prst="rect">
            <a:avLst/>
          </a:prstGeom>
          <a:noFill/>
          <a:ln>
            <a:noFill/>
          </a:ln>
          <a:effectLst/>
        </p:spPr>
      </p:pic>
      <p:sp>
        <p:nvSpPr>
          <p:cNvPr id="3" name="Shape 164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plZm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4" name="Shape 164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IiIG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 name="Shape 164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BpZ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164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8+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64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pvZm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6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gwMD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64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S0t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D///8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65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6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Jyc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3"/>
          <a:stretch>
            <a:fillRect/>
          </a:stretch>
        </p:blipFill>
        <p:spPr>
          <a:xfrm>
            <a:off x="1447800" y="1816100"/>
            <a:ext cx="6915150" cy="1905000"/>
          </a:xfrm>
          <a:prstGeom prst="rect">
            <a:avLst/>
          </a:prstGeom>
          <a:noFill/>
          <a:ln>
            <a:noFill/>
          </a:ln>
          <a:effectLst/>
        </p:spPr>
      </p:pic>
      <p:sp>
        <p:nvSpPr>
          <p:cNvPr id="7" name="Shape 165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GAYAABQZAAA2OwAA0BwAABAAAAAmAAAACAAAAP//////////"/>
              </a:ext>
            </a:extLst>
          </p:cNvSpPr>
          <p:nvPr/>
        </p:nvSpPr>
        <p:spPr>
          <a:xfrm>
            <a:off x="990600" y="4076700"/>
            <a:ext cx="8634730" cy="60706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8" name="Group 165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10" name="Shape 165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D///8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4"/>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pSp>
        <p:nvGrpSpPr>
          <p:cNvPr id="2" name="Group 1660"/>
          <p:cNvGrpSpPr>
            <a:extLst>
              <a:ext uri="smNativeData">
                <pr:smNativeData xmlns:pr="smNativeData" xmlns="smNativeData" val="SMDATA_6_2mHZYhMAAAAlAAAAAQAAAA8BAAAAkAAAAEgAAACQAAAASAAAAAAAAAAAAAAAAAAAABcAAAAUAAAAAAAAAAAAAAD/fwAA/38AAAAAAAAJAAAABAAAADEwATg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4" name="Shape 165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Wn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2"/>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
        <p:nvSpPr>
          <p:cNvPr id="5" name="Shape 16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CJsO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Bpc3Q9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3"/>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7" name="Shape 166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Nr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8" name="Shape 166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4"/>
          <a:stretch>
            <a:fillRect/>
          </a:stretch>
        </p:blipFill>
        <p:spPr>
          <a:xfrm>
            <a:off x="1447800" y="1816100"/>
            <a:ext cx="6915150" cy="1905000"/>
          </a:xfrm>
          <a:prstGeom prst="rect">
            <a:avLst/>
          </a:prstGeom>
          <a:noFill/>
          <a:ln>
            <a:noFill/>
          </a:ln>
          <a:effectLst/>
        </p:spPr>
      </p:pic>
      <p:sp>
        <p:nvSpPr>
          <p:cNvPr id="10" name="Shape 166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GAYAAPwcAAA2OwAAuCAAABAAAAAmAAAACAAAAP//////////"/>
              </a:ext>
            </a:extLst>
          </p:cNvSpPr>
          <p:nvPr/>
        </p:nvSpPr>
        <p:spPr>
          <a:xfrm>
            <a:off x="990600" y="4711700"/>
            <a:ext cx="8634730" cy="60706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pSp>
        <p:nvGrpSpPr>
          <p:cNvPr id="2" name="Group 167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4" name="Shape 166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NTnz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DqrIGr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2"/>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
        <p:nvSpPr>
          <p:cNvPr id="5" name="Shape 167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3"/>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7" name="Shape 167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8" name="Shape 16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4"/>
          <a:stretch>
            <a:fillRect/>
          </a:stretch>
        </p:blipFill>
        <p:spPr>
          <a:xfrm>
            <a:off x="1447800" y="1816100"/>
            <a:ext cx="6915150" cy="1905000"/>
          </a:xfrm>
          <a:prstGeom prst="rect">
            <a:avLst/>
          </a:prstGeom>
          <a:noFill/>
          <a:ln>
            <a:noFill/>
          </a:ln>
          <a:effectLst/>
        </p:spPr>
      </p:pic>
      <p:sp>
        <p:nvSpPr>
          <p:cNvPr id="10" name="Shape 167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GAYAAPwcAAA2OwAAuCAAABAAAAAmAAAACAAAAP//////////"/>
              </a:ext>
            </a:extLst>
          </p:cNvSpPr>
          <p:nvPr/>
        </p:nvSpPr>
        <p:spPr>
          <a:xfrm>
            <a:off x="990600" y="4711700"/>
            <a:ext cx="8634730" cy="60706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1" name="Capture.jp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UGAAC8CAAAjRgAAOQcAAAQAAAAJgAAAAgAAAD//////////w=="/>
              </a:ext>
            </a:extLst>
          </p:cNvPicPr>
          <p:nvPr/>
        </p:nvPicPr>
        <p:blipFill>
          <a:blip r:embed="rId5"/>
          <a:stretch>
            <a:fillRect/>
          </a:stretch>
        </p:blipFill>
        <p:spPr>
          <a:xfrm>
            <a:off x="978535" y="1419860"/>
            <a:ext cx="3012440" cy="3276600"/>
          </a:xfrm>
          <a:prstGeom prst="rect">
            <a:avLst/>
          </a:prstGeom>
          <a:noFill/>
          <a:ln>
            <a:noFill/>
          </a:ln>
          <a:effectLst/>
        </p:spPr>
      </p:pic>
      <p:grpSp>
        <p:nvGrpSpPr>
          <p:cNvPr id="12" name="Group 168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KYUAABMBAAALScAAIAMAAAQAAAAJgAAAAgAAAD/////AAAAAA=="/>
              </a:ext>
            </a:extLst>
          </p:cNvGrpSpPr>
          <p:nvPr/>
        </p:nvGrpSpPr>
        <p:grpSpPr>
          <a:xfrm>
            <a:off x="3356610" y="698500"/>
            <a:ext cx="3011805" cy="1333500"/>
            <a:chOff x="3356610" y="698500"/>
            <a:chExt cx="3011805" cy="1333500"/>
          </a:xfrm>
        </p:grpSpPr>
        <p:sp>
          <p:nvSpPr>
            <p:cNvPr id="14" name="Shape 1678"/>
            <p:cNvSpPr>
              <a:extLst>
                <a:ext uri="smNativeData">
                  <pr:smNativeData xmlns:pr="smNativeData" xmlns="smNativeData" val="SMDATA_15_2mHZYhMAAAAlAAAA9gEAAA0AAAAAUAAAAFAAAABQAAAAUAAAAAAAAAABAAAAAAAAAAEAAABQAAAAhZm2f2Wl779mZmZmZmb2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phQAAEwEAAAtJwAAgAwAAAAAAAAmAAAACAAAAP//////////"/>
                </a:ext>
              </a:extLst>
            </p:cNvSpPr>
            <p:nvPr/>
          </p:nvSpPr>
          <p:spPr>
            <a:xfrm>
              <a:off x="3356610" y="698500"/>
              <a:ext cx="3011805" cy="1333500"/>
            </a:xfrm>
            <a:prstGeom prst="wedgeEllipseCallout">
              <a:avLst>
                <a:gd name="adj1" fmla="val -49447"/>
                <a:gd name="adj2" fmla="val 70000"/>
              </a:avLst>
            </a:prstGeom>
            <a:solidFill>
              <a:srgbClr val="FFFFFF"/>
            </a:solid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167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og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BYAALwFAADQJAAA/AsAAAAgAAAmAAAACAAAAP//////////"/>
                </a:ext>
              </a:extLst>
            </p:cNvSpPr>
            <p:nvPr/>
          </p:nvSpPr>
          <p:spPr>
            <a:xfrm>
              <a:off x="3677920" y="932180"/>
              <a:ext cx="2306320" cy="1016000"/>
            </a:xfrm>
            <a:prstGeom prst="rect">
              <a:avLst/>
            </a:prstGeom>
            <a:noFill/>
            <a:ln>
              <a:noFill/>
            </a:ln>
            <a:effectLst/>
          </p:spPr>
          <p:txBody>
            <a:bodyPr vert="horz" wrap="none" lIns="50800" tIns="50800" rIns="50800" bIns="50800" numCol="1" spcCol="215900" anchor="ctr"/>
            <a:lstStyle/>
            <a:p>
              <a:pPr defTabSz="457200">
                <a:lnSpc>
                  <a:spcPts val="2800"/>
                </a:lnSpc>
                <a:tabLst>
                  <a:tab pos="838200" algn="l"/>
                </a:tabLst>
                <a:defRPr sz="2400" cap="none">
                  <a:solidFill>
                    <a:srgbClr val="0433FF"/>
                  </a:solidFill>
                  <a:latin typeface="蘋果儷中黑" pitchFamily="0" charset="0"/>
                  <a:ea typeface="蘋果儷中黑" pitchFamily="0" charset="0"/>
                  <a:cs typeface="蘋果儷中黑" pitchFamily="0" charset="0"/>
                </a:defRPr>
              </a:pPr>
              <a:r>
                <a:t>We all know that's </a:t>
              </a:r>
              <a:br/>
              <a:r>
                <a:t>complete bullshit!</a:t>
              </a:r>
            </a:p>
          </p:txBody>
        </p:sp>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68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gcAAMYoAACyGQAAMisAABAgAAAmAAAACAAAAP//////////"/>
              </a:ext>
            </a:extLst>
          </p:cNvSpPr>
          <p:nvPr/>
        </p:nvSpPr>
        <p:spPr>
          <a:xfrm>
            <a:off x="1250950" y="6628130"/>
            <a:ext cx="292608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Times" pitchFamily="0" charset="0"/>
                <a:ea typeface="Times" pitchFamily="0" charset="0"/>
                <a:cs typeface="Times" pitchFamily="0" charset="0"/>
              </a:defRPr>
            </a:pPr>
            <a:r>
              <a:rPr b="1" cap="none"/>
              <a:t>A</a:t>
            </a:r>
            <a:r>
              <a:t> = 49,708÷151,015 = 32.9%</a:t>
            </a:r>
          </a:p>
        </p:txBody>
      </p:sp>
      <p:pic>
        <p:nvPicPr>
          <p:cNvPr id="3" name="alignment.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LwoAAAQAAAAJgAAAAgAAAD//////////w=="/>
              </a:ext>
            </a:extLst>
          </p:cNvPicPr>
          <p:nvPr/>
        </p:nvPicPr>
        <p:blipFill>
          <a:blip r:embed="rId2"/>
          <a:stretch>
            <a:fillRect/>
          </a:stretch>
        </p:blipFill>
        <p:spPr>
          <a:xfrm>
            <a:off x="0" y="1422400"/>
            <a:ext cx="10160000" cy="5199380"/>
          </a:xfrm>
          <a:prstGeom prst="rect">
            <a:avLst/>
          </a:prstGeom>
          <a:noFill/>
          <a:ln>
            <a:noFill/>
          </a:ln>
          <a:effectLst/>
        </p:spPr>
      </p:pic>
      <p:sp>
        <p:nvSpPr>
          <p:cNvPr id="4" name="Shape 168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gcAAB4rAACyGQAAii0AABAgAAAmAAAACAAAAP//////////"/>
              </a:ext>
            </a:extLst>
          </p:cNvSpPr>
          <p:nvPr/>
        </p:nvSpPr>
        <p:spPr>
          <a:xfrm>
            <a:off x="1250950" y="7009130"/>
            <a:ext cx="292608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Times" pitchFamily="0" charset="0"/>
                <a:ea typeface="Times" pitchFamily="0" charset="0"/>
                <a:cs typeface="Times" pitchFamily="0" charset="0"/>
              </a:defRPr>
            </a:pPr>
            <a:r>
              <a:rPr b="1" cap="none"/>
              <a:t>C</a:t>
            </a:r>
            <a:r>
              <a:t> = 41,073÷151,015 = 27.2%</a:t>
            </a:r>
          </a:p>
        </p:txBody>
      </p:sp>
      <p:sp>
        <p:nvSpPr>
          <p:cNvPr id="5" name="Shape 168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jj2/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hoAAMYoAADyLQAAMisAABAgAAAmAAAACAAAAP//////////"/>
              </a:ext>
            </a:extLst>
          </p:cNvSpPr>
          <p:nvPr/>
        </p:nvSpPr>
        <p:spPr>
          <a:xfrm>
            <a:off x="4298950" y="6628130"/>
            <a:ext cx="316992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Times" pitchFamily="0" charset="0"/>
                <a:ea typeface="Times" pitchFamily="0" charset="0"/>
                <a:cs typeface="Times" pitchFamily="0" charset="0"/>
              </a:defRPr>
            </a:pPr>
            <a:r>
              <a:rPr b="1" cap="none"/>
              <a:t>G</a:t>
            </a:r>
            <a:r>
              <a:t> = 25,162÷151,015 = 16.7%</a:t>
            </a:r>
          </a:p>
        </p:txBody>
      </p:sp>
      <p:sp>
        <p:nvSpPr>
          <p:cNvPr id="6" name="Shape 16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zmdT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hoAAB4rAABcLQAAii0AABAgAAAmAAAACAAAAP//////////"/>
              </a:ext>
            </a:extLst>
          </p:cNvSpPr>
          <p:nvPr/>
        </p:nvSpPr>
        <p:spPr>
          <a:xfrm>
            <a:off x="4298950" y="7009130"/>
            <a:ext cx="307467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Times" pitchFamily="0" charset="0"/>
                <a:ea typeface="Times" pitchFamily="0" charset="0"/>
                <a:cs typeface="Times" pitchFamily="0" charset="0"/>
              </a:defRPr>
            </a:pPr>
            <a:r>
              <a:rPr b="1" cap="none"/>
              <a:t>T</a:t>
            </a:r>
            <a:r>
              <a:t> = 34,972÷151,015 = 23.2%</a:t>
            </a:r>
          </a:p>
        </p:txBody>
      </p:sp>
      <p:sp>
        <p:nvSpPr>
          <p:cNvPr id="7" name="Shape 168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Vs27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i0AAMYoAABtOwAAMisAABAgAAAmAAAACAAAAP//////////"/>
              </a:ext>
            </a:extLst>
          </p:cNvSpPr>
          <p:nvPr/>
        </p:nvSpPr>
        <p:spPr>
          <a:xfrm>
            <a:off x="7468870" y="6628130"/>
            <a:ext cx="2191385" cy="3937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Times" pitchFamily="0" charset="0"/>
                <a:ea typeface="Times" pitchFamily="0" charset="0"/>
                <a:cs typeface="Times" pitchFamily="0" charset="0"/>
              </a:defRPr>
            </a:pPr>
            <a:r>
              <a:rPr b="1" cap="none"/>
              <a:t>A</a:t>
            </a:r>
            <a:r>
              <a:t> ≠ </a:t>
            </a:r>
            <a:r>
              <a:rPr b="1" cap="none"/>
              <a:t>C</a:t>
            </a:r>
            <a:r>
              <a:t> ≠ </a:t>
            </a:r>
            <a:r>
              <a:rPr b="1" cap="none"/>
              <a:t>G</a:t>
            </a:r>
            <a:r>
              <a:t> ≠ </a:t>
            </a:r>
            <a:r>
              <a:rPr b="1" cap="none"/>
              <a:t>T</a:t>
            </a:r>
            <a:r>
              <a:t> ≠ 0.25 </a:t>
            </a:r>
          </a:p>
        </p:txBody>
      </p:sp>
      <p:sp>
        <p:nvSpPr>
          <p:cNvPr id="8" name="Shape 16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9" name="Shape 168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CFc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6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AZ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3hwAABAgAAAmAAAACAAAAP//////////"/>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Like the JC69 model, all relative rates</a:t>
            </a:r>
            <a:r>
              <a:rPr i="1" cap="none"/>
              <a:t> </a:t>
            </a:r>
            <a:r>
              <a:t>are assumed to be equal,</a:t>
            </a:r>
            <a:br/>
            <a:r>
              <a:t>    therefore: </a:t>
            </a:r>
            <a:r>
              <a:rPr i="1" cap="none">
                <a:latin typeface="Times New Roman" pitchFamily="1" charset="0"/>
                <a:ea typeface="Times New Roman" pitchFamily="1" charset="0"/>
                <a:cs typeface="Times New Roman" pitchFamily="1" charset="0"/>
              </a:rPr>
              <a:t>a </a:t>
            </a:r>
            <a:r>
              <a:rPr cap="none">
                <a:latin typeface="Times New Roman" pitchFamily="1" charset="0"/>
                <a:ea typeface="Times New Roman" pitchFamily="1" charset="0"/>
                <a:cs typeface="Times New Roman" pitchFamily="1" charset="0"/>
              </a:rPr>
              <a:t>= </a:t>
            </a:r>
            <a:r>
              <a:rPr i="1" cap="none">
                <a:latin typeface="Times New Roman" pitchFamily="1" charset="0"/>
                <a:ea typeface="Times New Roman" pitchFamily="1" charset="0"/>
                <a:cs typeface="Times New Roman" pitchFamily="1" charset="0"/>
              </a:rPr>
              <a:t>b</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c</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d</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e</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f</a:t>
            </a:r>
            <a:endParaRPr i="1" cap="none">
              <a:latin typeface="Times New Roman" pitchFamily="1" charset="0"/>
              <a:ea typeface="Times New Roman" pitchFamily="1" charset="0"/>
              <a:cs typeface="Times New Roman" pitchFamily="1" charset="0"/>
            </a:endParaRP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2"/>
          <a:stretch>
            <a:fillRect/>
          </a:stretch>
        </p:blipFill>
        <p:spPr>
          <a:xfrm>
            <a:off x="1447800" y="1816100"/>
            <a:ext cx="6915150" cy="1905000"/>
          </a:xfrm>
          <a:prstGeom prst="rect">
            <a:avLst/>
          </a:prstGeom>
          <a:noFill/>
          <a:ln>
            <a:noFill/>
          </a:ln>
          <a:effectLst/>
        </p:spPr>
      </p:pic>
      <p:sp>
        <p:nvSpPr>
          <p:cNvPr id="4" name="Shape 169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8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Felsenstein, 1981 (F81) substitution model</a:t>
            </a:r>
          </a:p>
        </p:txBody>
      </p:sp>
      <p:sp>
        <p:nvSpPr>
          <p:cNvPr id="5" name="Shape 169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3LAA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69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kSD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3hwAABAgAAAmAAAACAAAAP//////////"/>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Like the JC69 model, all relative rates</a:t>
            </a:r>
            <a:r>
              <a:rPr i="1" cap="none"/>
              <a:t> </a:t>
            </a:r>
            <a:r>
              <a:t>are assumed to be equal,</a:t>
            </a:r>
            <a:br/>
            <a:r>
              <a:t>    therefore: </a:t>
            </a:r>
            <a:r>
              <a:rPr i="1" cap="none">
                <a:latin typeface="Times New Roman" pitchFamily="1" charset="0"/>
                <a:ea typeface="Times New Roman" pitchFamily="1" charset="0"/>
                <a:cs typeface="Times New Roman" pitchFamily="1" charset="0"/>
              </a:rPr>
              <a:t>a </a:t>
            </a:r>
            <a:r>
              <a:rPr cap="none">
                <a:latin typeface="Times New Roman" pitchFamily="1" charset="0"/>
                <a:ea typeface="Times New Roman" pitchFamily="1" charset="0"/>
                <a:cs typeface="Times New Roman" pitchFamily="1" charset="0"/>
              </a:rPr>
              <a:t>= </a:t>
            </a:r>
            <a:r>
              <a:rPr i="1" cap="none">
                <a:latin typeface="Times New Roman" pitchFamily="1" charset="0"/>
                <a:ea typeface="Times New Roman" pitchFamily="1" charset="0"/>
                <a:cs typeface="Times New Roman" pitchFamily="1" charset="0"/>
              </a:rPr>
              <a:t>b</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c</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d</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e</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f</a:t>
            </a:r>
            <a:endParaRPr i="1" cap="none">
              <a:latin typeface="Times New Roman" pitchFamily="1" charset="0"/>
              <a:ea typeface="Times New Roman" pitchFamily="1" charset="0"/>
              <a:cs typeface="Times New Roman" pitchFamily="1" charset="0"/>
            </a:endParaRP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cFh0X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2"/>
          <a:stretch>
            <a:fillRect/>
          </a:stretch>
        </p:blipFill>
        <p:spPr>
          <a:xfrm>
            <a:off x="1447800" y="1816100"/>
            <a:ext cx="6915150" cy="1905000"/>
          </a:xfrm>
          <a:prstGeom prst="rect">
            <a:avLst/>
          </a:prstGeom>
          <a:noFill/>
          <a:ln>
            <a:noFill/>
          </a:ln>
          <a:effectLst/>
        </p:spPr>
      </p:pic>
      <p:sp>
        <p:nvSpPr>
          <p:cNvPr id="4" name="Shape 169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4ODh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Felsenstein, 1981 (F81) substitution model</a:t>
            </a:r>
          </a:p>
        </p:txBody>
      </p:sp>
      <p:sp>
        <p:nvSpPr>
          <p:cNvPr id="5" name="Shape 169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kYCg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7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MLEw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gcAABiPAAAxCAAABAgAAAmAAAACAAAAP//////////"/>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allowed to be unequal by adding </a:t>
            </a:r>
            <a:br/>
            <a:r>
              <a:rPr cap="none">
                <a:solidFill>
                  <a:srgbClr val="424242"/>
                </a:solidFill>
              </a:rPr>
              <a:t>    a parameter for each state:</a:t>
            </a:r>
            <a:endParaRPr cap="none">
              <a:solidFill>
                <a:srgbClr val="424242"/>
              </a:solidFill>
            </a:endParaRPr>
          </a:p>
        </p:txBody>
      </p:sp>
      <p:pic>
        <p:nvPicPr>
          <p:cNvPr id="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9Px34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8ZAABjHwAAaSEAAFMgAAAQAAAAJgAAAAgAAAD//////////w=="/>
              </a:ext>
            </a:extLst>
          </p:cNvPicPr>
          <p:nvPr/>
        </p:nvPicPr>
        <p:blipFill>
          <a:blip r:embed="rId3"/>
          <a:stretch>
            <a:fillRect/>
          </a:stretch>
        </p:blipFill>
        <p:spPr>
          <a:xfrm>
            <a:off x="4083685" y="5102225"/>
            <a:ext cx="1347470" cy="152400"/>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0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JRZ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3hwAABAgAAAmAAAACAAAAP//////////"/>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Like the JC69 model, all relative rates</a:t>
            </a:r>
            <a:r>
              <a:rPr i="1" cap="none"/>
              <a:t> </a:t>
            </a:r>
            <a:r>
              <a:t>are assumed to be equal,</a:t>
            </a:r>
            <a:br/>
            <a:r>
              <a:t>    therefore: </a:t>
            </a:r>
            <a:r>
              <a:rPr i="1" cap="none">
                <a:latin typeface="Times New Roman" pitchFamily="1" charset="0"/>
                <a:ea typeface="Times New Roman" pitchFamily="1" charset="0"/>
                <a:cs typeface="Times New Roman" pitchFamily="1" charset="0"/>
              </a:rPr>
              <a:t>a </a:t>
            </a:r>
            <a:r>
              <a:rPr cap="none">
                <a:latin typeface="Times New Roman" pitchFamily="1" charset="0"/>
                <a:ea typeface="Times New Roman" pitchFamily="1" charset="0"/>
                <a:cs typeface="Times New Roman" pitchFamily="1" charset="0"/>
              </a:rPr>
              <a:t>= </a:t>
            </a:r>
            <a:r>
              <a:rPr i="1" cap="none">
                <a:latin typeface="Times New Roman" pitchFamily="1" charset="0"/>
                <a:ea typeface="Times New Roman" pitchFamily="1" charset="0"/>
                <a:cs typeface="Times New Roman" pitchFamily="1" charset="0"/>
              </a:rPr>
              <a:t>b</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c</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d</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e</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f</a:t>
            </a:r>
            <a:endParaRPr i="1" cap="none">
              <a:latin typeface="Times New Roman" pitchFamily="1" charset="0"/>
              <a:ea typeface="Times New Roman" pitchFamily="1" charset="0"/>
              <a:cs typeface="Times New Roman" pitchFamily="1" charset="0"/>
            </a:endParaRPr>
          </a:p>
        </p:txBody>
      </p:sp>
      <p:sp>
        <p:nvSpPr>
          <p:cNvPr id="3" name="Shape 170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Felsenstein, 1981 (F81) substitution model</a:t>
            </a:r>
          </a:p>
        </p:txBody>
      </p:sp>
      <p:sp>
        <p:nvSpPr>
          <p:cNvPr id="4" name="Shape 170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BVbn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7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fp+m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gcAABiPAAAxCAAABAgAAAmAAAACAAAAP//////////"/>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allowed to be unequal by adding </a:t>
            </a:r>
            <a:br/>
            <a:r>
              <a:rPr cap="none">
                <a:solidFill>
                  <a:srgbClr val="424242"/>
                </a:solidFill>
              </a:rPr>
              <a:t>    a parameter for each state:</a:t>
            </a:r>
            <a:endParaRPr cap="none">
              <a:solidFill>
                <a:srgbClr val="424242"/>
              </a:solidFill>
            </a:endParaRPr>
          </a:p>
        </p:txBody>
      </p:sp>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JEQk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8ZAABjHwAAaSEAAFMgAAAQAAAAJgAAAAgAAAD//////////w=="/>
              </a:ext>
            </a:extLst>
          </p:cNvPicPr>
          <p:nvPr/>
        </p:nvPicPr>
        <p:blipFill>
          <a:blip r:embed="rId2"/>
          <a:stretch>
            <a:fillRect/>
          </a:stretch>
        </p:blipFill>
        <p:spPr>
          <a:xfrm>
            <a:off x="4083685" y="5102225"/>
            <a:ext cx="1347470" cy="152400"/>
          </a:xfrm>
          <a:prstGeom prst="rect">
            <a:avLst/>
          </a:prstGeom>
          <a:noFill/>
          <a:ln>
            <a:noFill/>
          </a:ln>
          <a:effectLst/>
        </p:spPr>
      </p:pic>
      <p:sp>
        <p:nvSpPr>
          <p:cNvPr id="7" name="Shape 170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BMQER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fRcAADwLAACtGgAAzBYAABAAAAAmAAAACAAAAP//////////"/>
              </a:ext>
            </a:extLst>
          </p:cNvSpPr>
          <p:nvPr/>
        </p:nvSpPr>
        <p:spPr>
          <a:xfrm>
            <a:off x="38182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cUv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3"/>
          <a:stretch>
            <a:fillRect/>
          </a:stretch>
        </p:blipFill>
        <p:spPr>
          <a:xfrm>
            <a:off x="1447800" y="1816100"/>
            <a:ext cx="6485255" cy="1905000"/>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1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3V3n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3hwAABAgAAAmAAAACAAAAP//////////"/>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Like the JC69 model, all relative rates</a:t>
            </a:r>
            <a:r>
              <a:rPr i="1" cap="none"/>
              <a:t> </a:t>
            </a:r>
            <a:r>
              <a:t>are assumed to be equal,</a:t>
            </a:r>
            <a:br/>
            <a:r>
              <a:t>    therefore: </a:t>
            </a:r>
            <a:r>
              <a:rPr i="1" cap="none">
                <a:latin typeface="Times New Roman" pitchFamily="1" charset="0"/>
                <a:ea typeface="Times New Roman" pitchFamily="1" charset="0"/>
                <a:cs typeface="Times New Roman" pitchFamily="1" charset="0"/>
              </a:rPr>
              <a:t>a </a:t>
            </a:r>
            <a:r>
              <a:rPr cap="none">
                <a:latin typeface="Times New Roman" pitchFamily="1" charset="0"/>
                <a:ea typeface="Times New Roman" pitchFamily="1" charset="0"/>
                <a:cs typeface="Times New Roman" pitchFamily="1" charset="0"/>
              </a:rPr>
              <a:t>= </a:t>
            </a:r>
            <a:r>
              <a:rPr i="1" cap="none">
                <a:latin typeface="Times New Roman" pitchFamily="1" charset="0"/>
                <a:ea typeface="Times New Roman" pitchFamily="1" charset="0"/>
                <a:cs typeface="Times New Roman" pitchFamily="1" charset="0"/>
              </a:rPr>
              <a:t>b</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c</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d</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e</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f</a:t>
            </a:r>
            <a:endParaRPr i="1" cap="none">
              <a:latin typeface="Times New Roman" pitchFamily="1" charset="0"/>
              <a:ea typeface="Times New Roman" pitchFamily="1" charset="0"/>
              <a:cs typeface="Times New Roman" pitchFamily="1" charset="0"/>
            </a:endParaRPr>
          </a:p>
        </p:txBody>
      </p:sp>
      <p:sp>
        <p:nvSpPr>
          <p:cNvPr id="3" name="Shape 171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W7y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Felsenstein, 1981 (F81) substitution model</a:t>
            </a:r>
          </a:p>
        </p:txBody>
      </p:sp>
      <p:sp>
        <p:nvSpPr>
          <p:cNvPr id="4" name="Shape 171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gNKi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71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gcAABiPAAAxCAAABAgAAAmAAAACAAAAP//////////"/>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allowed to be unequal by adding </a:t>
            </a:r>
            <a:br/>
            <a:r>
              <a:rPr cap="none">
                <a:solidFill>
                  <a:srgbClr val="424242"/>
                </a:solidFill>
              </a:rPr>
              <a:t>    a parameter for each state:</a:t>
            </a:r>
            <a:endParaRPr cap="none">
              <a:solidFill>
                <a:srgbClr val="424242"/>
              </a:solidFill>
            </a:endParaRPr>
          </a:p>
        </p:txBody>
      </p:sp>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ieD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8ZAABjHwAAaSEAAFMgAAAQAAAAJgAAAAgAAAD//////////w=="/>
              </a:ext>
            </a:extLst>
          </p:cNvPicPr>
          <p:nvPr/>
        </p:nvPicPr>
        <p:blipFill>
          <a:blip r:embed="rId2"/>
          <a:stretch>
            <a:fillRect/>
          </a:stretch>
        </p:blipFill>
        <p:spPr>
          <a:xfrm>
            <a:off x="4083685" y="5102225"/>
            <a:ext cx="1347470" cy="152400"/>
          </a:xfrm>
          <a:prstGeom prst="rect">
            <a:avLst/>
          </a:prstGeom>
          <a:noFill/>
          <a:ln>
            <a:noFill/>
          </a:ln>
          <a:effectLst/>
        </p:spPr>
      </p:pic>
      <p:sp>
        <p:nvSpPr>
          <p:cNvPr id="7" name="Shape 171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F2FBL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R4AADwLAAC1IQAAzBYAABAAAAAmAAAACAAAAP//////////"/>
              </a:ext>
            </a:extLst>
          </p:cNvSpPr>
          <p:nvPr/>
        </p:nvSpPr>
        <p:spPr>
          <a:xfrm>
            <a:off x="49612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Z+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3"/>
          <a:stretch>
            <a:fillRect/>
          </a:stretch>
        </p:blipFill>
        <p:spPr>
          <a:xfrm>
            <a:off x="1447800" y="1816100"/>
            <a:ext cx="6485255" cy="1905000"/>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2mHZYhMAAAAlAAAAZAAAAA0AAAAAAAAAAAAAAAAAAAAAAAAAAAAAAAABAAAAAAAAAAEAAABQAAAAAAAAAAAA4D8AAAAAAADgPwAAAAAAAOA/AAAAAAAA4D8AAAAAAADgPwAAAAAAAOA/AAAAAAAA4D8AAAAAAADgPwAAAAAAAOA/AAAAAAAA4D8CAAAAjAAAA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JwAAADkAAAA5AAAAZAAAAGQAAAAAAAAAy8vLACcAAAA5AAAAOQAAAGQAAABkAAAAAAAAABcAAAAUAAAAAAAAAAAAAAD/fwAA/38AAAAAAAAJAAAABAAAAAAAAAAeAAAAaAAAAAAAAAAAAAAAAAAAAAAAAAAAAAAAECcAABAnAAAAAAAAAAAAAAAAAAAAAAAAAAAAAAAAAAAAAAAAAAAAAGQ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AAAAAP///wEAAAAAAAAAAAAAAAAAAAAAAAAAAAAAAAAAAAAAAAAAAAAAAAB/f38AAAAAAMvLywDAwP8Af39/AAAAAAAAAAAAAAAAAAAAAAAAAAAAIQAAABgAAAAUAAAAcgAAAKQBAABcPQAAQAYAAAAAAAAmAAAACAAAAAEAAAB/AAAA"/>
              </a:ext>
            </a:extLst>
          </p:cNvSpPr>
          <p:nvPr>
            <p:ph type="title"/>
          </p:nvPr>
        </p:nvSpPr>
        <p:spPr>
          <a:xfrm>
            <a:off x="72390" y="266700"/>
            <a:ext cx="9902190" cy="749300"/>
          </a:xfrm>
          <a:noFill/>
        </p:spPr>
        <p:txBody>
          <a:bodyPr/>
          <a:lstStyle/>
          <a:p>
            <a:pPr>
              <a:defRPr cap="none">
                <a:latin typeface="Calibri" pitchFamily="2" charset="0"/>
                <a:ea typeface="Calibri" pitchFamily="2" charset="0"/>
                <a:cs typeface="Calibri" pitchFamily="2" charset="0"/>
              </a:defRPr>
            </a:pPr>
            <a:r>
              <a:t>Substitution matrices we saw yesterday</a:t>
            </a:r>
          </a:p>
        </p:txBody>
      </p:sp>
      <p:pic>
        <p:nvPicPr>
          <p:cNvPr id="3" name="Imag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Q9q0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2"/>
          <a:stretch>
            <a:fillRect/>
          </a:stretch>
        </p:blipFill>
        <p:spPr>
          <a:xfrm>
            <a:off x="1447800" y="1813560"/>
            <a:ext cx="7366635" cy="1905000"/>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j6J/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3hwAABAgAAAmAAAACAAAAP//////////"/>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Like the JC69 model, all relative rates</a:t>
            </a:r>
            <a:r>
              <a:rPr i="1" cap="none"/>
              <a:t> </a:t>
            </a:r>
            <a:r>
              <a:t>are assumed to be equal,</a:t>
            </a:r>
            <a:br/>
            <a:r>
              <a:t>    therefore: </a:t>
            </a:r>
            <a:r>
              <a:rPr i="1" cap="none">
                <a:latin typeface="Times New Roman" pitchFamily="1" charset="0"/>
                <a:ea typeface="Times New Roman" pitchFamily="1" charset="0"/>
                <a:cs typeface="Times New Roman" pitchFamily="1" charset="0"/>
              </a:rPr>
              <a:t>a </a:t>
            </a:r>
            <a:r>
              <a:rPr cap="none">
                <a:latin typeface="Times New Roman" pitchFamily="1" charset="0"/>
                <a:ea typeface="Times New Roman" pitchFamily="1" charset="0"/>
                <a:cs typeface="Times New Roman" pitchFamily="1" charset="0"/>
              </a:rPr>
              <a:t>= </a:t>
            </a:r>
            <a:r>
              <a:rPr i="1" cap="none">
                <a:latin typeface="Times New Roman" pitchFamily="1" charset="0"/>
                <a:ea typeface="Times New Roman" pitchFamily="1" charset="0"/>
                <a:cs typeface="Times New Roman" pitchFamily="1" charset="0"/>
              </a:rPr>
              <a:t>b</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c</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d</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e</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f</a:t>
            </a:r>
            <a:endParaRPr i="1" cap="none">
              <a:latin typeface="Times New Roman" pitchFamily="1" charset="0"/>
              <a:ea typeface="Times New Roman" pitchFamily="1" charset="0"/>
              <a:cs typeface="Times New Roman" pitchFamily="1" charset="0"/>
            </a:endParaRPr>
          </a:p>
        </p:txBody>
      </p:sp>
      <p:sp>
        <p:nvSpPr>
          <p:cNvPr id="3" name="Shape 172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k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Felsenstein, 1981 (F81) substitution model</a:t>
            </a:r>
          </a:p>
        </p:txBody>
      </p:sp>
      <p:sp>
        <p:nvSpPr>
          <p:cNvPr id="4" name="Shape 172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CD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7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I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gcAABiPAAAxCAAABAgAAAmAAAACAAAAP//////////"/>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allowed to be unequal by adding </a:t>
            </a:r>
            <a:br/>
            <a:r>
              <a:rPr cap="none">
                <a:solidFill>
                  <a:srgbClr val="424242"/>
                </a:solidFill>
              </a:rPr>
              <a:t>    a parameter for each state:</a:t>
            </a:r>
            <a:endParaRPr cap="none">
              <a:solidFill>
                <a:srgbClr val="424242"/>
              </a:solidFill>
            </a:endParaRPr>
          </a:p>
        </p:txBody>
      </p:sp>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XI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8ZAABjHwAAaSEAAFMgAAAQAAAAJgAAAAgAAAD//////////w=="/>
              </a:ext>
            </a:extLst>
          </p:cNvPicPr>
          <p:nvPr/>
        </p:nvPicPr>
        <p:blipFill>
          <a:blip r:embed="rId2"/>
          <a:stretch>
            <a:fillRect/>
          </a:stretch>
        </p:blipFill>
        <p:spPr>
          <a:xfrm>
            <a:off x="4083685" y="5102225"/>
            <a:ext cx="1347470" cy="152400"/>
          </a:xfrm>
          <a:prstGeom prst="rect">
            <a:avLst/>
          </a:prstGeom>
          <a:noFill/>
          <a:ln>
            <a:noFill/>
          </a:ln>
          <a:effectLst/>
        </p:spPr>
      </p:pic>
      <p:sp>
        <p:nvSpPr>
          <p:cNvPr id="7" name="Shape 172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3Qe3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SUAADwLAACVKAAAzBYAABAAAAAmAAAACAAAAP//////////"/>
              </a:ext>
            </a:extLst>
          </p:cNvSpPr>
          <p:nvPr/>
        </p:nvSpPr>
        <p:spPr>
          <a:xfrm>
            <a:off x="60788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3l6g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3"/>
          <a:stretch>
            <a:fillRect/>
          </a:stretch>
        </p:blipFill>
        <p:spPr>
          <a:xfrm>
            <a:off x="1447800" y="1816100"/>
            <a:ext cx="6485255" cy="1905000"/>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P+41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3hwAABAgAAAmAAAACAAAAP//////////"/>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Like the JC69 model, all relative rates</a:t>
            </a:r>
            <a:r>
              <a:rPr i="1" cap="none"/>
              <a:t> </a:t>
            </a:r>
            <a:r>
              <a:t>are assumed to be equal,</a:t>
            </a:r>
            <a:br/>
            <a:r>
              <a:t>    therefore: </a:t>
            </a:r>
            <a:r>
              <a:rPr i="1" cap="none">
                <a:latin typeface="Times New Roman" pitchFamily="1" charset="0"/>
                <a:ea typeface="Times New Roman" pitchFamily="1" charset="0"/>
                <a:cs typeface="Times New Roman" pitchFamily="1" charset="0"/>
              </a:rPr>
              <a:t>a </a:t>
            </a:r>
            <a:r>
              <a:rPr cap="none">
                <a:latin typeface="Times New Roman" pitchFamily="1" charset="0"/>
                <a:ea typeface="Times New Roman" pitchFamily="1" charset="0"/>
                <a:cs typeface="Times New Roman" pitchFamily="1" charset="0"/>
              </a:rPr>
              <a:t>= </a:t>
            </a:r>
            <a:r>
              <a:rPr i="1" cap="none">
                <a:latin typeface="Times New Roman" pitchFamily="1" charset="0"/>
                <a:ea typeface="Times New Roman" pitchFamily="1" charset="0"/>
                <a:cs typeface="Times New Roman" pitchFamily="1" charset="0"/>
              </a:rPr>
              <a:t>b</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c</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d</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e</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f</a:t>
            </a:r>
            <a:endParaRPr i="1" cap="none">
              <a:latin typeface="Times New Roman" pitchFamily="1" charset="0"/>
              <a:ea typeface="Times New Roman" pitchFamily="1" charset="0"/>
              <a:cs typeface="Times New Roman" pitchFamily="1" charset="0"/>
            </a:endParaRPr>
          </a:p>
        </p:txBody>
      </p:sp>
      <p:sp>
        <p:nvSpPr>
          <p:cNvPr id="3" name="Shape 17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Felsenstein, 1981 (F81) substitution model</a:t>
            </a:r>
          </a:p>
        </p:txBody>
      </p:sp>
      <p:sp>
        <p:nvSpPr>
          <p:cNvPr id="4" name="Shape 172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pIL5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7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vufL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gcAABiPAAAxCAAABAgAAAmAAAACAAAAP//////////"/>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allowed to be unequal by adding </a:t>
            </a:r>
            <a:br/>
            <a:r>
              <a:rPr cap="none">
                <a:solidFill>
                  <a:srgbClr val="424242"/>
                </a:solidFill>
              </a:rPr>
              <a:t>    a parameter for each state:</a:t>
            </a:r>
            <a:endParaRPr cap="none">
              <a:solidFill>
                <a:srgbClr val="424242"/>
              </a:solidFill>
            </a:endParaRPr>
          </a:p>
        </p:txBody>
      </p:sp>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mssY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8ZAABjHwAAaSEAAFMgAAAQAAAAJgAAAAgAAAD//////////w=="/>
              </a:ext>
            </a:extLst>
          </p:cNvPicPr>
          <p:nvPr/>
        </p:nvPicPr>
        <p:blipFill>
          <a:blip r:embed="rId2"/>
          <a:stretch>
            <a:fillRect/>
          </a:stretch>
        </p:blipFill>
        <p:spPr>
          <a:xfrm>
            <a:off x="4083685" y="5102225"/>
            <a:ext cx="1347470" cy="152400"/>
          </a:xfrm>
          <a:prstGeom prst="rect">
            <a:avLst/>
          </a:prstGeom>
          <a:noFill/>
          <a:ln>
            <a:noFill/>
          </a:ln>
          <a:effectLst/>
        </p:spPr>
      </p:pic>
      <p:sp>
        <p:nvSpPr>
          <p:cNvPr id="7" name="Shape 173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MSwAADwLAABhLwAAzBYAABAAAAAmAAAACAAAAP//////////"/>
              </a:ext>
            </a:extLst>
          </p:cNvSpPr>
          <p:nvPr/>
        </p:nvSpPr>
        <p:spPr>
          <a:xfrm>
            <a:off x="71837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0JhZ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3"/>
          <a:stretch>
            <a:fillRect/>
          </a:stretch>
        </p:blipFill>
        <p:spPr>
          <a:xfrm>
            <a:off x="1447800" y="1816100"/>
            <a:ext cx="6485255" cy="1905000"/>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73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XfTg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uAH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2"/>
          <a:stretch>
            <a:fillRect/>
          </a:stretch>
        </p:blipFill>
        <p:spPr>
          <a:xfrm>
            <a:off x="1447800" y="1816100"/>
            <a:ext cx="6485255" cy="1905000"/>
          </a:xfrm>
          <a:prstGeom prst="rect">
            <a:avLst/>
          </a:prstGeom>
          <a:noFill/>
          <a:ln>
            <a:noFill/>
          </a:ln>
          <a:effectLst/>
        </p:spPr>
      </p:pic>
      <p:sp>
        <p:nvSpPr>
          <p:cNvPr id="4" name="Shape 173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0aW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Paparazzi time: Name that model!</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73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6+bC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1JP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2"/>
          <a:stretch>
            <a:fillRect/>
          </a:stretch>
        </p:blipFill>
        <p:spPr>
          <a:xfrm>
            <a:off x="1447800" y="1816100"/>
            <a:ext cx="6485255" cy="1905000"/>
          </a:xfrm>
          <a:prstGeom prst="rect">
            <a:avLst/>
          </a:prstGeom>
          <a:noFill/>
          <a:ln>
            <a:noFill/>
          </a:ln>
          <a:effectLst/>
        </p:spPr>
      </p:pic>
      <p:sp>
        <p:nvSpPr>
          <p:cNvPr id="4" name="Shape 174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nOfO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Paparazzi time: Name that model!</a:t>
            </a:r>
          </a:p>
        </p:txBody>
      </p:sp>
      <p:pic>
        <p:nvPicPr>
          <p:cNvPr id="5"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LAAo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wTAABDEAAAzTAAAOwsAAAQAAAAJgAAAAgAAAD//////////w=="/>
              </a:ext>
            </a:extLst>
          </p:cNvPicPr>
          <p:nvPr/>
        </p:nvPicPr>
        <p:blipFill>
          <a:blip r:embed="rId3"/>
          <a:stretch>
            <a:fillRect/>
          </a:stretch>
        </p:blipFill>
        <p:spPr>
          <a:xfrm>
            <a:off x="3218180" y="2643505"/>
            <a:ext cx="4714875" cy="4658995"/>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Abs val="0"/>
                                  </p:iterate>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extLst>
      <p:ext uri="smNativeData">
        <pr:smNativeData xmlns:pr="smNativeData" xmlns="smNativeData" val="2mHZYgEAAAAFAAAA/f///wEAAAAWAAAAAQAAAAAAAAAAAAAAAAAAAA=="/>
      </p:ext>
    </p:extLst>
  </p:timing>
</p:sld>
</file>

<file path=ppt/slides/slide1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74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wBF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2"/>
          <a:stretch>
            <a:fillRect/>
          </a:stretch>
        </p:blipFill>
        <p:spPr>
          <a:xfrm>
            <a:off x="1447800" y="1816100"/>
            <a:ext cx="6485255" cy="1905000"/>
          </a:xfrm>
          <a:prstGeom prst="rect">
            <a:avLst/>
          </a:prstGeom>
          <a:noFill/>
          <a:ln>
            <a:noFill/>
          </a:ln>
          <a:effectLst/>
        </p:spPr>
      </p:pic>
      <p:sp>
        <p:nvSpPr>
          <p:cNvPr id="4" name="Shape 17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Paparazzi time: Name that model!</a:t>
            </a:r>
          </a:p>
        </p:txBody>
      </p:sp>
      <p:pic>
        <p:nvPicPr>
          <p:cNvPr id="5"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wTAABDEAAAzTAAAOwsAAAQAAAAJgAAAAgAAAD//////////w=="/>
              </a:ext>
            </a:extLst>
          </p:cNvPicPr>
          <p:nvPr/>
        </p:nvPicPr>
        <p:blipFill>
          <a:blip r:embed="rId3"/>
          <a:stretch>
            <a:fillRect/>
          </a:stretch>
        </p:blipFill>
        <p:spPr>
          <a:xfrm>
            <a:off x="3218180" y="2643505"/>
            <a:ext cx="4714875" cy="4658995"/>
          </a:xfrm>
          <a:prstGeom prst="rect">
            <a:avLst/>
          </a:prstGeom>
          <a:noFill/>
          <a:ln>
            <a:noFill/>
          </a:ln>
          <a:effectLst/>
        </p:spPr>
      </p:pic>
      <p:pic>
        <p:nvPicPr>
          <p:cNvPr id="6" name="Capture.jp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0DAAC0CgAA9RUAANweAAAQAAAAJgAAAAgAAAD//////////w=="/>
              </a:ext>
            </a:extLst>
          </p:cNvPicPr>
          <p:nvPr/>
        </p:nvPicPr>
        <p:blipFill>
          <a:blip r:embed="rId4"/>
          <a:stretch>
            <a:fillRect/>
          </a:stretch>
        </p:blipFill>
        <p:spPr>
          <a:xfrm>
            <a:off x="556895" y="1739900"/>
            <a:ext cx="3012440" cy="3276600"/>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5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3hwAABAgAAAmAAAACAAAAP//////////"/>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Like the JC69 model, all relative rates</a:t>
            </a:r>
            <a:r>
              <a:rPr i="1" cap="none"/>
              <a:t> </a:t>
            </a:r>
            <a:r>
              <a:t>are assumed to be equal,</a:t>
            </a:r>
            <a:br/>
            <a:r>
              <a:t>    therefore: </a:t>
            </a:r>
            <a:r>
              <a:rPr i="1" cap="none">
                <a:latin typeface="Times New Roman" pitchFamily="1" charset="0"/>
                <a:ea typeface="Times New Roman" pitchFamily="1" charset="0"/>
                <a:cs typeface="Times New Roman" pitchFamily="1" charset="0"/>
              </a:rPr>
              <a:t>a </a:t>
            </a:r>
            <a:r>
              <a:rPr cap="none">
                <a:latin typeface="Times New Roman" pitchFamily="1" charset="0"/>
                <a:ea typeface="Times New Roman" pitchFamily="1" charset="0"/>
                <a:cs typeface="Times New Roman" pitchFamily="1" charset="0"/>
              </a:rPr>
              <a:t>= </a:t>
            </a:r>
            <a:r>
              <a:rPr i="1" cap="none">
                <a:latin typeface="Times New Roman" pitchFamily="1" charset="0"/>
                <a:ea typeface="Times New Roman" pitchFamily="1" charset="0"/>
                <a:cs typeface="Times New Roman" pitchFamily="1" charset="0"/>
              </a:rPr>
              <a:t>b</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c</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d</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e</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f</a:t>
            </a:r>
            <a:endParaRPr i="1" cap="none">
              <a:latin typeface="Times New Roman" pitchFamily="1" charset="0"/>
              <a:ea typeface="Times New Roman" pitchFamily="1" charset="0"/>
              <a:cs typeface="Times New Roman" pitchFamily="1" charset="0"/>
            </a:endParaRPr>
          </a:p>
        </p:txBody>
      </p:sp>
      <p:sp>
        <p:nvSpPr>
          <p:cNvPr id="3" name="Shape 17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Felsenstein, 1981 (F81) substitution model</a:t>
            </a:r>
          </a:p>
        </p:txBody>
      </p:sp>
      <p:sp>
        <p:nvSpPr>
          <p:cNvPr id="4" name="Shape 175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75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gcAABiPAAAxCAAABAgAAAmAAAACAAAAP//////////"/>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allowed to be unequal by adding </a:t>
            </a:r>
            <a:br/>
            <a:r>
              <a:rPr cap="none">
                <a:solidFill>
                  <a:srgbClr val="424242"/>
                </a:solidFill>
              </a:rPr>
              <a:t>    a parameter for each state:</a:t>
            </a:r>
            <a:endParaRPr cap="none">
              <a:solidFill>
                <a:srgbClr val="424242"/>
              </a:solidFill>
            </a:endParaRPr>
          </a:p>
        </p:txBody>
      </p:sp>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lPSJ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8ZAABjHwAAaSEAAFMgAAAQAAAAJgAAAAgAAAD//////////w=="/>
              </a:ext>
            </a:extLst>
          </p:cNvPicPr>
          <p:nvPr/>
        </p:nvPicPr>
        <p:blipFill>
          <a:blip r:embed="rId2"/>
          <a:stretch>
            <a:fillRect/>
          </a:stretch>
        </p:blipFill>
        <p:spPr>
          <a:xfrm>
            <a:off x="4083685" y="5102225"/>
            <a:ext cx="1347470" cy="152400"/>
          </a:xfrm>
          <a:prstGeom prst="rect">
            <a:avLst/>
          </a:prstGeom>
          <a:noFill/>
          <a:ln>
            <a:noFill/>
          </a:ln>
          <a:effectLst/>
        </p:spPr>
      </p:pic>
      <p:pic>
        <p:nvPicPr>
          <p:cNvPr id="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uczpt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3"/>
          <a:stretch>
            <a:fillRect/>
          </a:stretch>
        </p:blipFill>
        <p:spPr>
          <a:xfrm>
            <a:off x="1447800" y="1816100"/>
            <a:ext cx="6485255" cy="1905000"/>
          </a:xfrm>
          <a:prstGeom prst="rect">
            <a:avLst/>
          </a:prstGeom>
          <a:noFill/>
          <a:ln>
            <a:noFill/>
          </a:ln>
          <a:effectLst/>
        </p:spPr>
      </p:pic>
      <p:sp>
        <p:nvSpPr>
          <p:cNvPr id="8" name="Shape 17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4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CCMAABAgAAAmAAAACAAAAP//////////"/>
              </a:ext>
            </a:extLst>
          </p:cNvSpPr>
          <p:nvPr/>
        </p:nvSpPr>
        <p:spPr>
          <a:xfrm>
            <a:off x="990600" y="5334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F81 substitution model?</a:t>
            </a:r>
          </a:p>
        </p:txBody>
      </p:sp>
      <p:sp>
        <p:nvSpPr>
          <p:cNvPr id="9" name="CadreTexte1"/>
          <p:cNvSpPr txBox="1">
            <a:extLst>
              <a:ext uri="smNativeData">
                <pr:smNativeData xmlns:pr="smNativeData" xmlns="smNativeData" val="SMDATA_15_2mHZ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C4GAAD/fwAA/38AAAAAAAAJAAAABAAAAAAA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zIAAP0hAAC1OgAAhSUAAAAgAAAmAAAACAAAAP//////////"/>
              </a:ext>
            </a:extLst>
          </p:cNvSpPr>
          <p:nvPr/>
        </p:nvSpPr>
        <p:spPr>
          <a:xfrm>
            <a:off x="8251825" y="5525135"/>
            <a:ext cx="1291590" cy="574040"/>
          </a:xfrm>
          <a:prstGeom prst="rect">
            <a:avLst/>
          </a:prstGeom>
          <a:noFill/>
          <a:ln>
            <a:noFill/>
          </a:ln>
          <a:effectLst/>
        </p:spPr>
        <p:txBody>
          <a:bodyPr vert="horz" wrap="square" numCol="1" spcCol="215900" anchor="t"/>
          <a:lstStyle/>
          <a:p>
            <a:pPr>
              <a:defRPr b="1" i="1" cap="none">
                <a:solidFill>
                  <a:schemeClr val="accent5"/>
                </a:solidFill>
                <a:latin typeface="Calibri" pitchFamily="2" charset="0"/>
                <a:ea typeface="Calibri" pitchFamily="2" charset="0"/>
                <a:cs typeface="Calibri" pitchFamily="2" charset="0"/>
              </a:defRPr>
            </a:pPr>
            <a:r>
              <a:t>3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2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5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2"/>
          <a:stretch>
            <a:fillRect/>
          </a:stretch>
        </p:blipFill>
        <p:spPr>
          <a:xfrm>
            <a:off x="1447800" y="1816100"/>
            <a:ext cx="6915150" cy="1905000"/>
          </a:xfrm>
          <a:prstGeom prst="rect">
            <a:avLst/>
          </a:prstGeom>
          <a:noFill/>
          <a:ln>
            <a:noFill/>
          </a:ln>
          <a:effectLst/>
        </p:spPr>
      </p:pic>
      <p:sp>
        <p:nvSpPr>
          <p:cNvPr id="4" name="Shape 17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5" name="Shape 176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xzd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2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lP/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2"/>
          <a:stretch>
            <a:fillRect/>
          </a:stretch>
        </p:blipFill>
        <p:spPr>
          <a:xfrm>
            <a:off x="1447800" y="1816100"/>
            <a:ext cx="6915150" cy="1905000"/>
          </a:xfrm>
          <a:prstGeom prst="rect">
            <a:avLst/>
          </a:prstGeom>
          <a:noFill/>
          <a:ln>
            <a:noFill/>
          </a:ln>
          <a:effectLst/>
        </p:spPr>
      </p:pic>
      <p:sp>
        <p:nvSpPr>
          <p:cNvPr id="4" name="Shape 17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piSv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5" name="Shape 176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767"/>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A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we accommodate a possible bias in the transition/transversion rate ratio,  </a:t>
            </a:r>
            <a:br/>
            <a:r>
              <a:rPr cap="none">
                <a:solidFill>
                  <a:srgbClr val="424242"/>
                </a:solidFill>
              </a:rPr>
              <a:t>  </a:t>
            </a:r>
            <a:endParaRPr cap="none">
              <a:solidFill>
                <a:srgbClr val="424242"/>
              </a:solidFill>
            </a:endParaRPr>
          </a:p>
        </p:txBody>
      </p:sp>
      <p:pic>
        <p:nvPicPr>
          <p:cNvPr id="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CTfG7/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o5AABEHwAANzoAADQgAAAQAAAAJgAAAAgAAAD//////////w=="/>
              </a:ext>
            </a:extLst>
          </p:cNvPicPr>
          <p:nvPr/>
        </p:nvPicPr>
        <p:blipFill>
          <a:blip r:embed="rId3"/>
          <a:stretch>
            <a:fillRect/>
          </a:stretch>
        </p:blipFill>
        <p:spPr>
          <a:xfrm>
            <a:off x="9302750" y="508254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2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7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3" name="Shape 177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0aW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4" name="Shape 177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Jhd2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pic>
        <p:nvPicPr>
          <p:cNvPr id="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iQ2xy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ADkAAOAWAAAQAAAAJgAAAAgAAAD//////////w=="/>
              </a:ext>
            </a:extLst>
          </p:cNvPicPr>
          <p:nvPr/>
        </p:nvPicPr>
        <p:blipFill>
          <a:blip r:embed="rId2"/>
          <a:stretch>
            <a:fillRect/>
          </a:stretch>
        </p:blipFill>
        <p:spPr>
          <a:xfrm>
            <a:off x="1447800" y="1813560"/>
            <a:ext cx="7818120" cy="1905000"/>
          </a:xfrm>
          <a:prstGeom prst="rect">
            <a:avLst/>
          </a:prstGeom>
          <a:noFill/>
          <a:ln>
            <a:noFill/>
          </a:ln>
          <a:effectLst/>
        </p:spPr>
      </p:pic>
      <p:sp>
        <p:nvSpPr>
          <p:cNvPr id="6" name="Shape 177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wvc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77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diQ2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77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77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1lcy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Rectangle1"/>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A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we accommodate a possible bias in the transition/transversion rate ratio,  </a:t>
            </a:r>
            <a:br/>
            <a:r>
              <a:rPr cap="none">
                <a:solidFill>
                  <a:srgbClr val="424242"/>
                </a:solidFill>
              </a:rPr>
              <a:t>  </a:t>
            </a:r>
            <a:endParaRPr cap="none">
              <a:solidFill>
                <a:srgbClr val="424242"/>
              </a:solidFill>
            </a:endParaRPr>
          </a:p>
        </p:txBody>
      </p:sp>
      <p:pic>
        <p:nvPicPr>
          <p:cNvPr id="11" name="Imag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B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o5AABEHwAANzoAADQgAAAQAAAAJgAAAAgAAAD//////////w=="/>
              </a:ext>
            </a:extLst>
          </p:cNvPicPr>
          <p:nvPr/>
        </p:nvPicPr>
        <p:blipFill>
          <a:blip r:embed="rId3"/>
          <a:stretch>
            <a:fillRect/>
          </a:stretch>
        </p:blipFill>
        <p:spPr>
          <a:xfrm>
            <a:off x="9302750" y="508254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2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8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MP84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3" name="Shape 178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V7iq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4" name="Shape 178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pic>
        <p:nvPicPr>
          <p:cNvPr id="5" name="Imag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ADkAAOAWAAAQAAAAJgAAAAgAAAD//////////w=="/>
              </a:ext>
            </a:extLst>
          </p:cNvPicPr>
          <p:nvPr/>
        </p:nvPicPr>
        <p:blipFill>
          <a:blip r:embed="rId2"/>
          <a:stretch>
            <a:fillRect/>
          </a:stretch>
        </p:blipFill>
        <p:spPr>
          <a:xfrm>
            <a:off x="1447800" y="1813560"/>
            <a:ext cx="7818120" cy="1905000"/>
          </a:xfrm>
          <a:prstGeom prst="rect">
            <a:avLst/>
          </a:prstGeom>
          <a:noFill/>
          <a:ln>
            <a:noFill/>
          </a:ln>
          <a:effectLst/>
        </p:spPr>
      </p:pic>
      <p:sp>
        <p:nvSpPr>
          <p:cNvPr id="6" name="Shape 178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78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78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79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7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rCQAABAgAAAmAAAACAAAAP//////////"/>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model, stationary frequencies are free to vary by including </a:t>
            </a:r>
            <a:br/>
            <a:r>
              <a:rPr cap="none">
                <a:solidFill>
                  <a:srgbClr val="424242"/>
                </a:solidFill>
              </a:rPr>
              <a:t>    a parameter for each state:</a:t>
            </a:r>
            <a:endParaRPr cap="none">
              <a:solidFill>
                <a:srgbClr val="424242"/>
              </a:solidFill>
            </a:endParaRPr>
          </a:p>
        </p:txBody>
      </p:sp>
      <p:pic>
        <p:nvPicPr>
          <p:cNvPr id="11"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cYAABLIwAAQSEAADskAAAQAAAAJgAAAAgAAAD//////////w=="/>
              </a:ext>
            </a:extLst>
          </p:cNvPicPr>
          <p:nvPr/>
        </p:nvPicPr>
        <p:blipFill>
          <a:blip r:embed="rId3"/>
          <a:stretch>
            <a:fillRect/>
          </a:stretch>
        </p:blipFill>
        <p:spPr>
          <a:xfrm>
            <a:off x="4058285" y="5737225"/>
            <a:ext cx="1347470" cy="152400"/>
          </a:xfrm>
          <a:prstGeom prst="rect">
            <a:avLst/>
          </a:prstGeom>
          <a:noFill/>
          <a:ln>
            <a:noFill/>
          </a:ln>
          <a:effectLst/>
        </p:spPr>
      </p:pic>
      <p:sp>
        <p:nvSpPr>
          <p:cNvPr id="12" name="Rectangle1"/>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A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we accommodate a possible bias in the transition/transversion rate ratio,  </a:t>
            </a:r>
            <a:br/>
            <a:r>
              <a:rPr cap="none">
                <a:solidFill>
                  <a:srgbClr val="424242"/>
                </a:solidFill>
              </a:rPr>
              <a:t>  </a:t>
            </a:r>
            <a:endParaRPr cap="none">
              <a:solidFill>
                <a:srgbClr val="424242"/>
              </a:solidFill>
            </a:endParaRPr>
          </a:p>
        </p:txBody>
      </p:sp>
      <p:pic>
        <p:nvPicPr>
          <p:cNvPr id="13" name="Imag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o5AABEHwAANzoAADQgAAAQAAAAJgAAAAgAAAD//////////w=="/>
              </a:ext>
            </a:extLst>
          </p:cNvPicPr>
          <p:nvPr/>
        </p:nvPicPr>
        <p:blipFill>
          <a:blip r:embed="rId4"/>
          <a:stretch>
            <a:fillRect/>
          </a:stretch>
        </p:blipFill>
        <p:spPr>
          <a:xfrm>
            <a:off x="9302750" y="508254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2mHZYhMAAAAlAAAAZAAAAA0AAAAAAAAAAAAAAAAAAAAAAAAAAAAAAAABAAAAAAAAAAEAAABQAAAAAAAAAAAA4D8AAAAAAADgPwAAAAAAAOA/AAAAAAAA4D8AAAAAAADgPwAAAAAAAOA/AAAAAAAA4D8AAAAAAADgPwAAAAAAAOA/AAAAAAAA4D8CAAAAjAAAA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JwAAADkAAAA5AAAAZAAAAGQAAAAAAAAAy8vLACcAAAA5AAAAOQAAAGQAAABkAAAAAAAAABcAAAAUAAAAAAAAAAAAAAD/fwAA/38AAAAAAAAJAAAABAAAAC8AAAAeAAAAaAAAAAAAAAAAAAAAAAAAAAAAAAAAAAAAECcAABAnAAAAAAAAAAAAAAAAAAAAAAAAAAAAAAAAAAAAAAAAAAAAAGQ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AAAAAP///wEAAAAAAAAAAAAAAAAAAAAAAAAAAAAAAAAAAAAAAAAAAAAAAAB/f38AAAAAAMvLywDAwP8Af39/AAAAAAAAAAAAAAAAAAAAAAAAAAAAIQAAABgAAAAUAAAAcgAAAKQBAABcPQAAQAYAAAAAAAAmAAAACAAAAAEAAAB/AAAA"/>
              </a:ext>
            </a:extLst>
          </p:cNvSpPr>
          <p:nvPr>
            <p:ph type="title"/>
          </p:nvPr>
        </p:nvSpPr>
        <p:spPr>
          <a:xfrm>
            <a:off x="72390" y="266700"/>
            <a:ext cx="9902190" cy="749300"/>
          </a:xfrm>
          <a:noFill/>
        </p:spPr>
        <p:txBody>
          <a:bodyPr/>
          <a:lstStyle/>
          <a:p>
            <a:pPr>
              <a:defRPr cap="none">
                <a:latin typeface="Calibri" pitchFamily="2" charset="0"/>
                <a:ea typeface="Calibri" pitchFamily="2" charset="0"/>
                <a:cs typeface="Calibri" pitchFamily="2" charset="0"/>
              </a:defRPr>
            </a:pPr>
            <a:r>
              <a:t>Substitution matrices we saw yesterday</a:t>
            </a:r>
          </a:p>
        </p:txBody>
      </p:sp>
      <p:sp>
        <p:nvSpPr>
          <p:cNvPr id="3" name="TexteDiapositive1"/>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AAAA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H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P///wEAAAAAAAAAAAAAAAAAAAAAAAAAAAAAAAAAAAAAAAAAAAAAAAB/f38A3N7gA8zMzADAwP8Af39/AAAAAAAAAAAAAAAAAAAAAAAAAAAAIQAAABgAAAAUAAAAGAYAANYXAABoOAAAyCgAAAAAAAAmAAAACAAAAAEAAAB/AAAA"/>
              </a:ext>
            </a:extLst>
          </p:cNvSpPr>
          <p:nvPr>
            <p:ph type="body" idx="1"/>
          </p:nvPr>
        </p:nvSpPr>
        <p:spPr>
          <a:xfrm>
            <a:off x="990600" y="3874770"/>
            <a:ext cx="8178800" cy="2754630"/>
          </a:xfrm>
          <a:noFill/>
        </p:spPr>
        <p:txBody>
          <a:bodyPr/>
          <a:lstStyle/>
          <a:p>
            <a:pPr marL="0" indent="0">
              <a:buNone/>
              <a:defRPr cap="none">
                <a:solidFill>
                  <a:schemeClr val="tx1"/>
                </a:solidFill>
                <a:latin typeface="Calibri" pitchFamily="2" charset="0"/>
                <a:ea typeface="Calibri" pitchFamily="2" charset="0"/>
                <a:cs typeface="Calibri" pitchFamily="2" charset="0"/>
              </a:defRPr>
            </a:pPr>
            <a:r>
              <a:rPr i="1" cap="none"/>
              <a:t>μ</a:t>
            </a:r>
            <a:r>
              <a:t> is the </a:t>
            </a:r>
            <a:r>
              <a:rPr b="1" cap="none"/>
              <a:t>scale</a:t>
            </a:r>
            <a:r>
              <a:t> of the substitution rate matrix.</a:t>
            </a:r>
          </a:p>
          <a:p>
            <a:pPr marL="0" indent="0" algn="ctr">
              <a:buNone/>
              <a:defRPr cap="none">
                <a:solidFill>
                  <a:schemeClr val="tx1"/>
                </a:solidFill>
                <a:latin typeface="Calibri" pitchFamily="2" charset="0"/>
                <a:ea typeface="Calibri" pitchFamily="2" charset="0"/>
                <a:cs typeface="Calibri" pitchFamily="2" charset="0"/>
              </a:defRPr>
            </a:pPr>
            <a:r>
              <a:t>What does it do ?</a:t>
            </a:r>
          </a:p>
        </p:txBody>
      </p:sp>
      <p:pic>
        <p:nvPicPr>
          <p:cNvPr id="4" name="Imag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60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2"/>
          <a:stretch>
            <a:fillRect/>
          </a:stretch>
        </p:blipFill>
        <p:spPr>
          <a:xfrm>
            <a:off x="1447800" y="1813560"/>
            <a:ext cx="7366635" cy="1905000"/>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3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9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3" name="Shape 179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K9QK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4" name="Shape 179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imHX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7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rCQAABAgAAAmAAAACAAAAP//////////"/>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model, stationary frequencies are free to vary by including </a:t>
            </a:r>
            <a:br/>
            <a:r>
              <a:rPr cap="none">
                <a:solidFill>
                  <a:srgbClr val="424242"/>
                </a:solidFill>
              </a:rPr>
              <a:t>    a parameter for each state:</a:t>
            </a:r>
            <a:endParaRPr cap="none">
              <a:solidFill>
                <a:srgbClr val="424242"/>
              </a:solidFill>
            </a:endParaRPr>
          </a:p>
        </p:txBody>
      </p:sp>
      <p:pic>
        <p:nvPicPr>
          <p:cNvPr id="6" name="Imag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XM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cYAABLIwAAQSEAADskAAAQAAAAJgAAAAgAAAD//////////w=="/>
              </a:ext>
            </a:extLst>
          </p:cNvPicPr>
          <p:nvPr/>
        </p:nvPicPr>
        <p:blipFill>
          <a:blip r:embed="rId2"/>
          <a:stretch>
            <a:fillRect/>
          </a:stretch>
        </p:blipFill>
        <p:spPr>
          <a:xfrm>
            <a:off x="4058285" y="5737225"/>
            <a:ext cx="1347470" cy="152400"/>
          </a:xfrm>
          <a:prstGeom prst="rect">
            <a:avLst/>
          </a:prstGeom>
          <a:noFill/>
          <a:ln>
            <a:noFill/>
          </a:ln>
          <a:effectLst/>
        </p:spPr>
      </p:pic>
      <p:pic>
        <p:nvPicPr>
          <p:cNvPr id="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WzYAAOAWAAAQAAAAJgAAAAgAAAD//////////w=="/>
              </a:ext>
            </a:extLst>
          </p:cNvPicPr>
          <p:nvPr/>
        </p:nvPicPr>
        <p:blipFill>
          <a:blip r:embed="rId3"/>
          <a:stretch>
            <a:fillRect/>
          </a:stretch>
        </p:blipFill>
        <p:spPr>
          <a:xfrm>
            <a:off x="1447800" y="1813560"/>
            <a:ext cx="7388225" cy="1905000"/>
          </a:xfrm>
          <a:prstGeom prst="rect">
            <a:avLst/>
          </a:prstGeom>
          <a:noFill/>
          <a:ln>
            <a:noFill/>
          </a:ln>
          <a:effectLst/>
        </p:spPr>
      </p:pic>
      <p:sp>
        <p:nvSpPr>
          <p:cNvPr id="8" name="Shape 180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BAF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UxgAADwLAAABHAAAzBYAABAAAAAmAAAACAAAAP//////////"/>
              </a:ext>
            </a:extLst>
          </p:cNvSpPr>
          <p:nvPr/>
        </p:nvSpPr>
        <p:spPr>
          <a:xfrm>
            <a:off x="3954145" y="1826260"/>
            <a:ext cx="59817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Rectangle1"/>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A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we accommodate a possible bias in the transition/transversion rate ratio,  </a:t>
            </a:r>
            <a:br/>
            <a:r>
              <a:rPr cap="none">
                <a:solidFill>
                  <a:srgbClr val="424242"/>
                </a:solidFill>
              </a:rPr>
              <a:t>  </a:t>
            </a:r>
            <a:endParaRPr cap="none">
              <a:solidFill>
                <a:srgbClr val="424242"/>
              </a:solidFill>
            </a:endParaRPr>
          </a:p>
        </p:txBody>
      </p:sp>
      <p:pic>
        <p:nvPicPr>
          <p:cNvPr id="10" name="Imag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6Nms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o5AABEHwAANzoAADQgAAAQAAAAJgAAAAgAAAD//////////w=="/>
              </a:ext>
            </a:extLst>
          </p:cNvPicPr>
          <p:nvPr/>
        </p:nvPicPr>
        <p:blipFill>
          <a:blip r:embed="rId4"/>
          <a:stretch>
            <a:fillRect/>
          </a:stretch>
        </p:blipFill>
        <p:spPr>
          <a:xfrm>
            <a:off x="9302750" y="508254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3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0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k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3" name="Shape 180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4" name="Shape 180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80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BT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rCQAABAgAAAmAAAACAAAAP//////////"/>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model, stationary frequencies are free to vary by including </a:t>
            </a:r>
            <a:br/>
            <a:r>
              <a:rPr cap="none">
                <a:solidFill>
                  <a:srgbClr val="424242"/>
                </a:solidFill>
              </a:rPr>
              <a:t>    a parameter for each state:</a:t>
            </a:r>
            <a:endParaRPr cap="none">
              <a:solidFill>
                <a:srgbClr val="424242"/>
              </a:solidFill>
            </a:endParaRPr>
          </a:p>
        </p:txBody>
      </p:sp>
      <p:pic>
        <p:nvPicPr>
          <p:cNvPr id="6" name="Imag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FVT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cYAABLIwAAQSEAADskAAAQAAAAJgAAAAgAAAD//////////w=="/>
              </a:ext>
            </a:extLst>
          </p:cNvPicPr>
          <p:nvPr/>
        </p:nvPicPr>
        <p:blipFill>
          <a:blip r:embed="rId2"/>
          <a:stretch>
            <a:fillRect/>
          </a:stretch>
        </p:blipFill>
        <p:spPr>
          <a:xfrm>
            <a:off x="4058285" y="5737225"/>
            <a:ext cx="1347470" cy="152400"/>
          </a:xfrm>
          <a:prstGeom prst="rect">
            <a:avLst/>
          </a:prstGeom>
          <a:noFill/>
          <a:ln>
            <a:noFill/>
          </a:ln>
          <a:effectLst/>
        </p:spPr>
      </p:pic>
      <p:pic>
        <p:nvPicPr>
          <p:cNvPr id="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WzYAAOAWAAAQAAAAJgAAAAgAAAD//////////w=="/>
              </a:ext>
            </a:extLst>
          </p:cNvPicPr>
          <p:nvPr/>
        </p:nvPicPr>
        <p:blipFill>
          <a:blip r:embed="rId3"/>
          <a:stretch>
            <a:fillRect/>
          </a:stretch>
        </p:blipFill>
        <p:spPr>
          <a:xfrm>
            <a:off x="1447800" y="1813560"/>
            <a:ext cx="7388225" cy="1905000"/>
          </a:xfrm>
          <a:prstGeom prst="rect">
            <a:avLst/>
          </a:prstGeom>
          <a:noFill/>
          <a:ln>
            <a:noFill/>
          </a:ln>
          <a:effectLst/>
        </p:spPr>
      </p:pic>
      <p:sp>
        <p:nvSpPr>
          <p:cNvPr id="8" name="Shape 181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Jd5Y/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1yAAADwLAACFJAAAzBYAABAAAAAmAAAACAAAAP//////////"/>
              </a:ext>
            </a:extLst>
          </p:cNvSpPr>
          <p:nvPr/>
        </p:nvSpPr>
        <p:spPr>
          <a:xfrm>
            <a:off x="5338445" y="1826260"/>
            <a:ext cx="59817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Rectangle1"/>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A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we accommodate a possible bias in the transition/transversion rate ratio,  </a:t>
            </a:r>
            <a:br/>
            <a:r>
              <a:rPr cap="none">
                <a:solidFill>
                  <a:srgbClr val="424242"/>
                </a:solidFill>
              </a:rPr>
              <a:t>  </a:t>
            </a:r>
            <a:endParaRPr cap="none">
              <a:solidFill>
                <a:srgbClr val="424242"/>
              </a:solidFill>
            </a:endParaRPr>
          </a:p>
        </p:txBody>
      </p:sp>
      <p:pic>
        <p:nvPicPr>
          <p:cNvPr id="10" name="Imag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o5AABEHwAANzoAADQgAAAQAAAAJgAAAAgAAAD//////////w=="/>
              </a:ext>
            </a:extLst>
          </p:cNvPicPr>
          <p:nvPr/>
        </p:nvPicPr>
        <p:blipFill>
          <a:blip r:embed="rId4"/>
          <a:stretch>
            <a:fillRect/>
          </a:stretch>
        </p:blipFill>
        <p:spPr>
          <a:xfrm>
            <a:off x="9302750" y="508254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3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1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3" name="Shape 181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4" name="Shape 181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Fs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8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koGv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rCQAABAgAAAmAAAACAAAAP//////////"/>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model, stationary frequencies are free to vary by including </a:t>
            </a:r>
            <a:br/>
            <a:r>
              <a:rPr cap="none">
                <a:solidFill>
                  <a:srgbClr val="424242"/>
                </a:solidFill>
              </a:rPr>
              <a:t>    a parameter for each state:</a:t>
            </a:r>
            <a:endParaRPr cap="none">
              <a:solidFill>
                <a:srgbClr val="424242"/>
              </a:solidFill>
            </a:endParaRPr>
          </a:p>
        </p:txBody>
      </p:sp>
      <p:pic>
        <p:nvPicPr>
          <p:cNvPr id="6" name="Imag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ZQS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cYAABLIwAAQSEAADskAAAQAAAAJgAAAAgAAAD//////////w=="/>
              </a:ext>
            </a:extLst>
          </p:cNvPicPr>
          <p:nvPr/>
        </p:nvPicPr>
        <p:blipFill>
          <a:blip r:embed="rId2"/>
          <a:stretch>
            <a:fillRect/>
          </a:stretch>
        </p:blipFill>
        <p:spPr>
          <a:xfrm>
            <a:off x="4058285" y="5737225"/>
            <a:ext cx="1347470" cy="152400"/>
          </a:xfrm>
          <a:prstGeom prst="rect">
            <a:avLst/>
          </a:prstGeom>
          <a:noFill/>
          <a:ln>
            <a:noFill/>
          </a:ln>
          <a:effectLst/>
        </p:spPr>
      </p:pic>
      <p:pic>
        <p:nvPicPr>
          <p:cNvPr id="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WzYAAOAWAAAQAAAAJgAAAAgAAAD//////////w=="/>
              </a:ext>
            </a:extLst>
          </p:cNvPicPr>
          <p:nvPr/>
        </p:nvPicPr>
        <p:blipFill>
          <a:blip r:embed="rId3"/>
          <a:stretch>
            <a:fillRect/>
          </a:stretch>
        </p:blipFill>
        <p:spPr>
          <a:xfrm>
            <a:off x="1447800" y="1813560"/>
            <a:ext cx="7388225" cy="1905000"/>
          </a:xfrm>
          <a:prstGeom prst="rect">
            <a:avLst/>
          </a:prstGeom>
          <a:noFill/>
          <a:ln>
            <a:noFill/>
          </a:ln>
          <a:effectLst/>
        </p:spPr>
      </p:pic>
      <p:sp>
        <p:nvSpPr>
          <p:cNvPr id="8" name="Shape 182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tJMf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ykAADwLAADNLAAAzBYAABAAAAAmAAAACAAAAP//////////"/>
              </a:ext>
            </a:extLst>
          </p:cNvSpPr>
          <p:nvPr/>
        </p:nvSpPr>
        <p:spPr>
          <a:xfrm>
            <a:off x="6684645" y="1826260"/>
            <a:ext cx="59817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Rectangle1"/>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A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we accommodate a possible bias in the transition/transversion rate ratio,  </a:t>
            </a:r>
            <a:br/>
            <a:r>
              <a:rPr cap="none">
                <a:solidFill>
                  <a:srgbClr val="424242"/>
                </a:solidFill>
              </a:rPr>
              <a:t>  </a:t>
            </a:r>
            <a:endParaRPr cap="none">
              <a:solidFill>
                <a:srgbClr val="424242"/>
              </a:solidFill>
            </a:endParaRPr>
          </a:p>
        </p:txBody>
      </p:sp>
      <p:pic>
        <p:nvPicPr>
          <p:cNvPr id="10" name="Imag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o5AABEHwAANzoAADQgAAAQAAAAJgAAAAgAAAD//////////w=="/>
              </a:ext>
            </a:extLst>
          </p:cNvPicPr>
          <p:nvPr/>
        </p:nvPicPr>
        <p:blipFill>
          <a:blip r:embed="rId4"/>
          <a:stretch>
            <a:fillRect/>
          </a:stretch>
        </p:blipFill>
        <p:spPr>
          <a:xfrm>
            <a:off x="9302750" y="508254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3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2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3" name="Shape 18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R5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4" name="Shape 182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ga3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82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rCQAABAgAAAmAAAACAAAAP//////////"/>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model, stationary frequencies are free to vary by including </a:t>
            </a:r>
            <a:br/>
            <a:r>
              <a:rPr cap="none">
                <a:solidFill>
                  <a:srgbClr val="424242"/>
                </a:solidFill>
              </a:rPr>
              <a:t>    a parameter for each state:</a:t>
            </a:r>
            <a:endParaRPr cap="none">
              <a:solidFill>
                <a:srgbClr val="424242"/>
              </a:solidFill>
            </a:endParaRPr>
          </a:p>
        </p:txBody>
      </p:sp>
      <p:pic>
        <p:nvPicPr>
          <p:cNvPr id="6" name="Imag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nYkN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cYAABLIwAAQSEAADskAAAQAAAAJgAAAAgAAAD//////////w=="/>
              </a:ext>
            </a:extLst>
          </p:cNvPicPr>
          <p:nvPr/>
        </p:nvPicPr>
        <p:blipFill>
          <a:blip r:embed="rId2"/>
          <a:stretch>
            <a:fillRect/>
          </a:stretch>
        </p:blipFill>
        <p:spPr>
          <a:xfrm>
            <a:off x="4058285" y="5737225"/>
            <a:ext cx="1347470" cy="152400"/>
          </a:xfrm>
          <a:prstGeom prst="rect">
            <a:avLst/>
          </a:prstGeom>
          <a:noFill/>
          <a:ln>
            <a:noFill/>
          </a:ln>
          <a:effectLst/>
        </p:spPr>
      </p:pic>
      <p:pic>
        <p:nvPicPr>
          <p:cNvPr id="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vbGl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WzYAAOAWAAAQAAAAJgAAAAgAAAD//////////w=="/>
              </a:ext>
            </a:extLst>
          </p:cNvPicPr>
          <p:nvPr/>
        </p:nvPicPr>
        <p:blipFill>
          <a:blip r:embed="rId3"/>
          <a:stretch>
            <a:fillRect/>
          </a:stretch>
        </p:blipFill>
        <p:spPr>
          <a:xfrm>
            <a:off x="1447800" y="1813560"/>
            <a:ext cx="7388225" cy="1905000"/>
          </a:xfrm>
          <a:prstGeom prst="rect">
            <a:avLst/>
          </a:prstGeom>
          <a:noFill/>
          <a:ln>
            <a:noFill/>
          </a:ln>
          <a:effectLst/>
        </p:spPr>
      </p:pic>
      <p:sp>
        <p:nvSpPr>
          <p:cNvPr id="8" name="Shape 183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zEAADwLAAAVNQAAzBYAABAAAAAmAAAACAAAAP//////////"/>
              </a:ext>
            </a:extLst>
          </p:cNvSpPr>
          <p:nvPr/>
        </p:nvSpPr>
        <p:spPr>
          <a:xfrm>
            <a:off x="8030845" y="1826260"/>
            <a:ext cx="59817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Rectangle1"/>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A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we accommodate a possible bias in the transition/transversion rate ratio,  </a:t>
            </a:r>
            <a:br/>
            <a:r>
              <a:rPr cap="none">
                <a:solidFill>
                  <a:srgbClr val="424242"/>
                </a:solidFill>
              </a:rPr>
              <a:t>  </a:t>
            </a:r>
            <a:endParaRPr cap="none">
              <a:solidFill>
                <a:srgbClr val="424242"/>
              </a:solidFill>
            </a:endParaRPr>
          </a:p>
        </p:txBody>
      </p:sp>
      <p:pic>
        <p:nvPicPr>
          <p:cNvPr id="10" name="Imag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6Nms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o5AABEHwAANzoAADQgAAAQAAAAJgAAAAgAAAD//////////w=="/>
              </a:ext>
            </a:extLst>
          </p:cNvPicPr>
          <p:nvPr/>
        </p:nvPicPr>
        <p:blipFill>
          <a:blip r:embed="rId4"/>
          <a:stretch>
            <a:fillRect/>
          </a:stretch>
        </p:blipFill>
        <p:spPr>
          <a:xfrm>
            <a:off x="9302750" y="508254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3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83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I2AABEHwAA3zcAADQgAAAQAAAAJgAAAAgAAAD//////////w=="/>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pic>
        <p:nvPicPr>
          <p:cNvPr id="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WzYAAOAWAAAQAAAAJgAAAAgAAAD//////////w=="/>
              </a:ext>
            </a:extLst>
          </p:cNvPicPr>
          <p:nvPr/>
        </p:nvPicPr>
        <p:blipFill>
          <a:blip r:embed="rId3"/>
          <a:stretch>
            <a:fillRect/>
          </a:stretch>
        </p:blipFill>
        <p:spPr>
          <a:xfrm>
            <a:off x="1447800" y="1813560"/>
            <a:ext cx="7388225" cy="1905000"/>
          </a:xfrm>
          <a:prstGeom prst="rect">
            <a:avLst/>
          </a:prstGeom>
          <a:noFill/>
          <a:ln>
            <a:noFill/>
          </a:ln>
          <a:effectLst/>
        </p:spPr>
      </p:pic>
      <p:sp>
        <p:nvSpPr>
          <p:cNvPr id="5" name="Shape 183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Paparazzi time: Name that model!</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3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4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KaxR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3" name="Shape 184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4" name="Shape 185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85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rCQAABAgAAAmAAAACAAAAP//////////"/>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model, stationary frequencies are free to vary by including </a:t>
            </a:r>
            <a:br/>
            <a:r>
              <a:rPr cap="none">
                <a:solidFill>
                  <a:srgbClr val="424242"/>
                </a:solidFill>
              </a:rPr>
              <a:t>    a parameter for each state:</a:t>
            </a:r>
            <a:endParaRPr cap="none">
              <a:solidFill>
                <a:srgbClr val="424242"/>
              </a:solidFill>
            </a:endParaRPr>
          </a:p>
        </p:txBody>
      </p:sp>
      <p:pic>
        <p:nvPicPr>
          <p:cNvPr id="6" name="Imag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cYAABLIwAAQSEAADskAAAQAAAAJgAAAAgAAAD//////////w=="/>
              </a:ext>
            </a:extLst>
          </p:cNvPicPr>
          <p:nvPr/>
        </p:nvPicPr>
        <p:blipFill>
          <a:blip r:embed="rId2"/>
          <a:stretch>
            <a:fillRect/>
          </a:stretch>
        </p:blipFill>
        <p:spPr>
          <a:xfrm>
            <a:off x="4058285" y="5737225"/>
            <a:ext cx="1347470" cy="152400"/>
          </a:xfrm>
          <a:prstGeom prst="rect">
            <a:avLst/>
          </a:prstGeom>
          <a:noFill/>
          <a:ln>
            <a:noFill/>
          </a:ln>
          <a:effectLst/>
        </p:spPr>
      </p:pic>
      <p:pic>
        <p:nvPicPr>
          <p:cNvPr id="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WzYAAOAWAAAQAAAAJgAAAAgAAAD//////////w=="/>
              </a:ext>
            </a:extLst>
          </p:cNvPicPr>
          <p:nvPr/>
        </p:nvPicPr>
        <p:blipFill>
          <a:blip r:embed="rId3"/>
          <a:stretch>
            <a:fillRect/>
          </a:stretch>
        </p:blipFill>
        <p:spPr>
          <a:xfrm>
            <a:off x="1447800" y="1813560"/>
            <a:ext cx="7388225" cy="1905000"/>
          </a:xfrm>
          <a:prstGeom prst="rect">
            <a:avLst/>
          </a:prstGeom>
          <a:noFill/>
          <a:ln>
            <a:noFill/>
          </a:ln>
          <a:effectLst/>
        </p:spPr>
      </p:pic>
      <p:sp>
        <p:nvSpPr>
          <p:cNvPr id="8" name="Shape 18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kAAA5NgAA8CYAABAgAAAmAAAACAAAAP//////////"/>
              </a:ext>
            </a:extLst>
          </p:cNvSpPr>
          <p:nvPr/>
        </p:nvSpPr>
        <p:spPr>
          <a:xfrm>
            <a:off x="990600" y="5969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HKY85 substitution model?</a:t>
            </a:r>
          </a:p>
        </p:txBody>
      </p:sp>
      <p:sp>
        <p:nvSpPr>
          <p:cNvPr id="9" name="Rectangle1"/>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A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we accommodate a possible bias in the transition/transversion rate ratio,  </a:t>
            </a:r>
            <a:br/>
            <a:r>
              <a:rPr cap="none">
                <a:solidFill>
                  <a:srgbClr val="424242"/>
                </a:solidFill>
              </a:rPr>
              <a:t>  </a:t>
            </a:r>
            <a:endParaRPr cap="none">
              <a:solidFill>
                <a:srgbClr val="424242"/>
              </a:solidFill>
            </a:endParaRPr>
          </a:p>
        </p:txBody>
      </p:sp>
      <p:pic>
        <p:nvPicPr>
          <p:cNvPr id="10" name="Imag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CA8a0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o5AABEHwAANzoAADQgAAAQAAAAJgAAAAgAAAD//////////w=="/>
              </a:ext>
            </a:extLst>
          </p:cNvPicPr>
          <p:nvPr/>
        </p:nvPicPr>
        <p:blipFill>
          <a:blip r:embed="rId4"/>
          <a:stretch>
            <a:fillRect/>
          </a:stretch>
        </p:blipFill>
        <p:spPr>
          <a:xfrm>
            <a:off x="9302750" y="508254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3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4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Qyw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3" name="Shape 184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rhxz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4" name="Shape 185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85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rCQAABAgAAAmAAAACAAAAP//////////"/>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model, stationary frequencies are free to vary by including </a:t>
            </a:r>
            <a:br/>
            <a:r>
              <a:rPr cap="none">
                <a:solidFill>
                  <a:srgbClr val="424242"/>
                </a:solidFill>
              </a:rPr>
              <a:t>    a parameter for each state:</a:t>
            </a:r>
            <a:endParaRPr cap="none">
              <a:solidFill>
                <a:srgbClr val="424242"/>
              </a:solidFill>
            </a:endParaRPr>
          </a:p>
        </p:txBody>
      </p:sp>
      <p:pic>
        <p:nvPicPr>
          <p:cNvPr id="6" name="Imag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cYAABLIwAAQSEAADskAAAQAAAAJgAAAAgAAAD//////////w=="/>
              </a:ext>
            </a:extLst>
          </p:cNvPicPr>
          <p:nvPr/>
        </p:nvPicPr>
        <p:blipFill>
          <a:blip r:embed="rId2"/>
          <a:stretch>
            <a:fillRect/>
          </a:stretch>
        </p:blipFill>
        <p:spPr>
          <a:xfrm>
            <a:off x="4058285" y="5737225"/>
            <a:ext cx="1347470" cy="152400"/>
          </a:xfrm>
          <a:prstGeom prst="rect">
            <a:avLst/>
          </a:prstGeom>
          <a:noFill/>
          <a:ln>
            <a:noFill/>
          </a:ln>
          <a:effectLst/>
        </p:spPr>
      </p:pic>
      <p:pic>
        <p:nvPicPr>
          <p:cNvPr id="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WzYAAOAWAAAQAAAAJgAAAAgAAAD//////////w=="/>
              </a:ext>
            </a:extLst>
          </p:cNvPicPr>
          <p:nvPr/>
        </p:nvPicPr>
        <p:blipFill>
          <a:blip r:embed="rId3"/>
          <a:stretch>
            <a:fillRect/>
          </a:stretch>
        </p:blipFill>
        <p:spPr>
          <a:xfrm>
            <a:off x="1447800" y="1813560"/>
            <a:ext cx="7388225" cy="1905000"/>
          </a:xfrm>
          <a:prstGeom prst="rect">
            <a:avLst/>
          </a:prstGeom>
          <a:noFill/>
          <a:ln>
            <a:noFill/>
          </a:ln>
          <a:effectLst/>
        </p:spPr>
      </p:pic>
      <p:sp>
        <p:nvSpPr>
          <p:cNvPr id="8" name="Shape 18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kAAA5NgAA8CYAABAgAAAmAAAACAAAAP//////////"/>
              </a:ext>
            </a:extLst>
          </p:cNvSpPr>
          <p:nvPr/>
        </p:nvSpPr>
        <p:spPr>
          <a:xfrm>
            <a:off x="990600" y="5969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HKY85 substitution model?</a:t>
            </a:r>
          </a:p>
        </p:txBody>
      </p:sp>
      <p:sp>
        <p:nvSpPr>
          <p:cNvPr id="9" name="Rectangle1"/>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A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we accommodate a possible bias in the transition/transversion rate ratio,  </a:t>
            </a:r>
            <a:br/>
            <a:r>
              <a:rPr cap="none">
                <a:solidFill>
                  <a:srgbClr val="424242"/>
                </a:solidFill>
              </a:rPr>
              <a:t>  </a:t>
            </a:r>
            <a:endParaRPr cap="none">
              <a:solidFill>
                <a:srgbClr val="424242"/>
              </a:solidFill>
            </a:endParaRPr>
          </a:p>
        </p:txBody>
      </p:sp>
      <p:pic>
        <p:nvPicPr>
          <p:cNvPr id="10" name="Imag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o5AABEHwAANzoAADQgAAAQAAAAJgAAAAgAAAD//////////w=="/>
              </a:ext>
            </a:extLst>
          </p:cNvPicPr>
          <p:nvPr/>
        </p:nvPicPr>
        <p:blipFill>
          <a:blip r:embed="rId4"/>
          <a:stretch>
            <a:fillRect/>
          </a:stretch>
        </p:blipFill>
        <p:spPr>
          <a:xfrm>
            <a:off x="9302750" y="5082540"/>
            <a:ext cx="160655" cy="152400"/>
          </a:xfrm>
          <a:prstGeom prst="rect">
            <a:avLst/>
          </a:prstGeom>
          <a:noFill/>
          <a:ln>
            <a:noFill/>
          </a:ln>
          <a:effectLst>
            <a:outerShdw blurRad="63500" dist="51187" dir="2700000">
              <a:srgbClr val="000000">
                <a:alpha val="4000"/>
              </a:srgbClr>
            </a:outerShdw>
          </a:effectLst>
        </p:spPr>
      </p:pic>
      <p:sp>
        <p:nvSpPr>
          <p:cNvPr id="11" name="CadreTexte1"/>
          <p:cNvSpPr txBox="1">
            <a:extLst>
              <a:ext uri="smNativeData">
                <pr:smNativeData xmlns:pr="smNativeData" xmlns="smNativeData" val="SMDATA_15_2mHZ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C4G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FjQAANgmAAC1OgAAYCoAAAAgAAAmAAAACAAAAP//////////"/>
              </a:ext>
            </a:extLst>
          </p:cNvSpPr>
          <p:nvPr/>
        </p:nvSpPr>
        <p:spPr>
          <a:xfrm>
            <a:off x="8467090" y="6314440"/>
            <a:ext cx="1076325" cy="574040"/>
          </a:xfrm>
          <a:prstGeom prst="rect">
            <a:avLst/>
          </a:prstGeom>
          <a:noFill/>
          <a:ln>
            <a:noFill/>
          </a:ln>
          <a:effectLst/>
        </p:spPr>
        <p:txBody>
          <a:bodyPr vert="horz" wrap="square" numCol="1" spcCol="215900" anchor="t"/>
          <a:lstStyle/>
          <a:p>
            <a:pPr>
              <a:defRPr b="1" i="1" cap="none">
                <a:solidFill>
                  <a:schemeClr val="accent5"/>
                </a:solidFill>
                <a:latin typeface="Calibri" pitchFamily="2" charset="0"/>
                <a:ea typeface="Calibri" pitchFamily="2" charset="0"/>
                <a:cs typeface="Calibri" pitchFamily="2" charset="0"/>
              </a:defRPr>
            </a:pPr>
            <a:r>
              <a:t>4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3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58"/>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PgYAADuOAAAKBsAABAAAAAmAAAACAAAAP//////////"/>
              </a:ext>
            </a:extLst>
          </p:cNvSpPr>
          <p:nvPr/>
        </p:nvSpPr>
        <p:spPr>
          <a:xfrm>
            <a:off x="990600" y="4058920"/>
            <a:ext cx="826389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Allows all six relative substitution rates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r>
              <a:rPr cap="none">
                <a:solidFill>
                  <a:srgbClr val="424242"/>
                </a:solidFill>
              </a:rPr>
              <a:t> to vary</a:t>
            </a:r>
            <a:endParaRPr cap="none">
              <a:solidFill>
                <a:srgbClr val="424242"/>
              </a:solidFill>
            </a:endParaRP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2"/>
          <a:stretch>
            <a:fillRect/>
          </a:stretch>
        </p:blipFill>
        <p:spPr>
          <a:xfrm>
            <a:off x="1447800" y="1813560"/>
            <a:ext cx="7366635" cy="1905000"/>
          </a:xfrm>
          <a:prstGeom prst="rect">
            <a:avLst/>
          </a:prstGeom>
          <a:noFill/>
          <a:ln>
            <a:noFill/>
          </a:ln>
          <a:effectLst/>
        </p:spPr>
      </p:pic>
      <p:sp>
        <p:nvSpPr>
          <p:cNvPr id="4" name="Shape 18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General Time Reversible (GTR) substitution model</a:t>
            </a:r>
          </a:p>
        </p:txBody>
      </p:sp>
      <p:sp>
        <p:nvSpPr>
          <p:cNvPr id="5" name="Shape 186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3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63"/>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Cq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PgYAADuOAAAKBsAABAAAAAmAAAACAAAAP//////////"/>
              </a:ext>
            </a:extLst>
          </p:cNvSpPr>
          <p:nvPr/>
        </p:nvSpPr>
        <p:spPr>
          <a:xfrm>
            <a:off x="990600" y="4058920"/>
            <a:ext cx="826389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Allows all six relative substitution rates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r>
              <a:rPr cap="none">
                <a:solidFill>
                  <a:srgbClr val="424242"/>
                </a:solidFill>
              </a:rPr>
              <a:t> to vary</a:t>
            </a:r>
            <a:endParaRPr cap="none">
              <a:solidFill>
                <a:srgbClr val="424242"/>
              </a:solidFill>
            </a:endParaRP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gP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2"/>
          <a:stretch>
            <a:fillRect/>
          </a:stretch>
        </p:blipFill>
        <p:spPr>
          <a:xfrm>
            <a:off x="1447800" y="1813560"/>
            <a:ext cx="7366635" cy="1905000"/>
          </a:xfrm>
          <a:prstGeom prst="rect">
            <a:avLst/>
          </a:prstGeom>
          <a:noFill/>
          <a:ln>
            <a:noFill/>
          </a:ln>
          <a:effectLst/>
        </p:spPr>
      </p:pic>
      <p:sp>
        <p:nvSpPr>
          <p:cNvPr id="4" name="Shape 18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CQ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General Time Reversible (GTR) substitution model</a:t>
            </a:r>
          </a:p>
        </p:txBody>
      </p:sp>
      <p:sp>
        <p:nvSpPr>
          <p:cNvPr id="5" name="Shape 186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86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QAv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YbAAA5NgAAbh0AABAgAAAmAAAACAAAAP//////////"/>
              </a:ext>
            </a:extLst>
          </p:cNvSpPr>
          <p:nvPr/>
        </p:nvSpPr>
        <p:spPr>
          <a:xfrm>
            <a:off x="990600" y="442341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and HKY85 models, stationary frequencies are free to vary</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3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869"/>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AMe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PgYAADuOAAAKBsAABAAAAAmAAAACAAAAP//////////"/>
              </a:ext>
            </a:extLst>
          </p:cNvSpPr>
          <p:nvPr/>
        </p:nvSpPr>
        <p:spPr>
          <a:xfrm>
            <a:off x="990600" y="4058920"/>
            <a:ext cx="826389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Allows all six relative substitution rates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r>
              <a:rPr cap="none">
                <a:solidFill>
                  <a:srgbClr val="424242"/>
                </a:solidFill>
              </a:rPr>
              <a:t> to vary</a:t>
            </a:r>
            <a:endParaRPr cap="none">
              <a:solidFill>
                <a:srgbClr val="424242"/>
              </a:solidFill>
            </a:endParaRP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Olw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2"/>
          <a:stretch>
            <a:fillRect/>
          </a:stretch>
        </p:blipFill>
        <p:spPr>
          <a:xfrm>
            <a:off x="1447800" y="1813560"/>
            <a:ext cx="7366635" cy="1905000"/>
          </a:xfrm>
          <a:prstGeom prst="rect">
            <a:avLst/>
          </a:prstGeom>
          <a:noFill/>
          <a:ln>
            <a:noFill/>
          </a:ln>
          <a:effectLst/>
        </p:spPr>
      </p:pic>
      <p:sp>
        <p:nvSpPr>
          <p:cNvPr id="4" name="Shape 187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s5Kv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87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TxTu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YbAAA5NgAAbh0AABAgAAAmAAAACAAAAP//////////"/>
              </a:ext>
            </a:extLst>
          </p:cNvSpPr>
          <p:nvPr/>
        </p:nvSpPr>
        <p:spPr>
          <a:xfrm>
            <a:off x="990600" y="442341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and HKY85 models, stationary frequencies are free to vary</a:t>
            </a:r>
            <a:endParaRPr cap="none">
              <a:solidFill>
                <a:srgbClr val="424242"/>
              </a:solidFill>
            </a:endParaRPr>
          </a:p>
        </p:txBody>
      </p:sp>
      <p:sp>
        <p:nvSpPr>
          <p:cNvPr id="6" name="Shape 18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f50e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QdAAA5NgAArB8AABAgAAAmAAAACAAAAP//////////"/>
              </a:ext>
            </a:extLst>
          </p:cNvSpPr>
          <p:nvPr/>
        </p:nvSpPr>
        <p:spPr>
          <a:xfrm>
            <a:off x="990600" y="47879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GTR substitution model?</a:t>
            </a:r>
          </a:p>
        </p:txBody>
      </p:sp>
      <p:sp>
        <p:nvSpPr>
          <p:cNvPr id="7" name="Shape 18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k+St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Paparazzi time: Name that model!</a:t>
            </a:r>
          </a:p>
        </p:txBody>
      </p:sp>
      <p:pic>
        <p:nvPicPr>
          <p:cNvPr id="8"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dbMdt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YIAAAYBgAA/joAAOAaAAAQAAAAJgAAAAgAAAD//////////w=="/>
              </a:ext>
            </a:extLst>
          </p:cNvPicPr>
          <p:nvPr/>
        </p:nvPicPr>
        <p:blipFill>
          <a:blip r:embed="rId3"/>
          <a:stretch>
            <a:fillRect/>
          </a:stretch>
        </p:blipFill>
        <p:spPr>
          <a:xfrm>
            <a:off x="1334770" y="990600"/>
            <a:ext cx="8255000" cy="3378200"/>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type="lt">
                                    <p:tmAbs val="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1+#ppt_w/2"/>
                                          </p:val>
                                        </p:tav>
                                        <p:tav tm="100000">
                                          <p:val>
                                            <p:strVal val="#ppt_x"/>
                                          </p:val>
                                        </p:tav>
                                      </p:tavLst>
                                    </p:anim>
                                    <p:anim calcmode="lin" valueType="num">
                                      <p:cBhvr>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iterate type="lt">
                                    <p:tmAbs val="0"/>
                                  </p:iterate>
                                  <p:childTnLst>
                                    <p:anim calcmode="lin" valueType="num">
                                      <p:cBhvr>
                                        <p:cTn id="12" dur="1000" fill="hold"/>
                                        <p:tgtEl>
                                          <p:spTgt spid="8"/>
                                        </p:tgtEl>
                                        <p:attrNameLst>
                                          <p:attrName>ppt_x</p:attrName>
                                        </p:attrNameLst>
                                      </p:cBhvr>
                                      <p:tavLst>
                                        <p:tav tm="0">
                                          <p:val>
                                            <p:strVal val="#ppt_x"/>
                                          </p:val>
                                        </p:tav>
                                        <p:tav tm="100000">
                                          <p:val>
                                            <p:strVal val="0-#ppt_w/2"/>
                                          </p:val>
                                        </p:tav>
                                      </p:tavLst>
                                    </p:anim>
                                    <p:anim calcmode="lin" valueType="num">
                                      <p:cBhvr>
                                        <p:cTn id="13" dur="1000" fill="hold"/>
                                        <p:tgtEl>
                                          <p:spTgt spid="8"/>
                                        </p:tgtEl>
                                        <p:attrNameLst>
                                          <p:attrName>ppt_y</p:attrName>
                                        </p:attrNameLst>
                                      </p:cBhvr>
                                      <p:tavLst>
                                        <p:tav tm="0">
                                          <p:val>
                                            <p:strVal val="#ppt_y"/>
                                          </p:val>
                                        </p:tav>
                                        <p:tav tm="100000">
                                          <p:val>
                                            <p:strVal val="#ppt_y"/>
                                          </p:val>
                                        </p:tav>
                                      </p:tavLst>
                                    </p:anim>
                                    <p:set>
                                      <p:cBhvr>
                                        <p:cTn id="14"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Lst>
    <p:extLst>
      <p:ext uri="smNativeData">
        <pr:smNativeData xmlns:pr="smNativeData" xmlns="smNativeData" val="2mHZYgIAAAAFAAAA/f///wEAAAACAAAAAgAAAAAAAAAAAAAAAAAAAAsAAAD9////AgAAAAIAAAAIAAAAAAAAAAAAAAAAAAAA"/>
      </p:ext>
    </p:extLst>
  </p:timing>
</p:sld>
</file>

<file path=ppt/slides/slide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2mHZYhMAAAAlAAAAZAAAAA0AAAAAAAAAAAAAAAAAAAAAAAAAAAAAAAABAAAAAAAAAAEAAABQAAAAAAAAAAAA4D8AAAAAAADgPwAAAAAAAOA/AAAAAAAA4D8AAAAAAADgPwAAAAAAAOA/AAAAAAAA4D8AAAAAAADgPwAAAAAAAOA/AAAAAAAA4D8CAAAAjAAAA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JwAAADkAAAA5AAAAZAAAAGQAAAAAAAAAy8vLACcAAAA5AAAAOQAAAGQAAABkAAAAAAAAABcAAAAUAAAAAAAAAAAAAAD/fwAA/38AAAAAAAAJAAAABAAAAE3+//8eAAAAaAAAAAAAAAAAAAAAAAAAAAAAAAAAAAAAECcAABAnAAAAAAAAAAAAAAAAAAAAAAAAAAAAAAAAAAAAAAAAAAAAAGQ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AAAAAP///wEAAAAAAAAAAAAAAAAAAAAAAAAAAAAAAAAAAAAAAAAAAAAAAAB/f38AAAAAAMvLywDAwP8Af39/AAAAAAAAAAAAAAAAAAAAAAAAAAAAIQAAABgAAAAUAAAAcgAAAKQBAABcPQAAQAYAAAAAAAAmAAAACAAAAAEAAAB/AAAA"/>
              </a:ext>
            </a:extLst>
          </p:cNvSpPr>
          <p:nvPr>
            <p:ph type="title"/>
          </p:nvPr>
        </p:nvSpPr>
        <p:spPr>
          <a:xfrm>
            <a:off x="72390" y="266700"/>
            <a:ext cx="9902190" cy="749300"/>
          </a:xfrm>
          <a:noFill/>
        </p:spPr>
        <p:txBody>
          <a:bodyPr/>
          <a:lstStyle/>
          <a:p>
            <a:pPr>
              <a:defRPr cap="none">
                <a:latin typeface="Calibri" pitchFamily="2" charset="0"/>
                <a:ea typeface="Calibri" pitchFamily="2" charset="0"/>
                <a:cs typeface="Calibri" pitchFamily="2" charset="0"/>
              </a:defRPr>
            </a:pPr>
            <a:r>
              <a:t>Substitution matrices we saw yesterday</a:t>
            </a:r>
          </a:p>
        </p:txBody>
      </p:sp>
      <p:sp>
        <p:nvSpPr>
          <p:cNvPr id="3" name="TexteDiapositive1"/>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AAAA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P///wEAAAAAAAAAAAAAAAAAAAAAAAAAAAAAAAAAAAAAAAAAAAAAAAB/f38A3N7gA8zMzADAwP8Af39/AAAAAAAAAAAAAAAAAAAAAAAAAAAAIQAAABgAAAAUAAAAGAYAANYXAABoOAAAyCgAAAAAAAAmAAAACAAAAAEAAAB/AAAA"/>
              </a:ext>
            </a:extLst>
          </p:cNvSpPr>
          <p:nvPr>
            <p:ph type="body" idx="1"/>
          </p:nvPr>
        </p:nvSpPr>
        <p:spPr>
          <a:xfrm>
            <a:off x="990600" y="3874770"/>
            <a:ext cx="8178800" cy="2754630"/>
          </a:xfrm>
          <a:noFill/>
        </p:spPr>
        <p:txBody>
          <a:bodyPr/>
          <a:lstStyle/>
          <a:p>
            <a:pPr marL="0" indent="0">
              <a:buNone/>
              <a:defRPr cap="none">
                <a:solidFill>
                  <a:schemeClr val="tx1"/>
                </a:solidFill>
                <a:latin typeface="Calibri" pitchFamily="2" charset="0"/>
                <a:ea typeface="Calibri" pitchFamily="2" charset="0"/>
                <a:cs typeface="Calibri" pitchFamily="2" charset="0"/>
              </a:defRPr>
            </a:pPr>
            <a:r>
              <a:rPr i="1" cap="none"/>
              <a:t>μ</a:t>
            </a:r>
            <a:r>
              <a:t> is the </a:t>
            </a:r>
            <a:r>
              <a:rPr b="1" cap="none"/>
              <a:t>scale</a:t>
            </a:r>
            <a:r>
              <a:t> of the substitution rate matrix.</a:t>
            </a:r>
          </a:p>
          <a:p>
            <a:pPr marL="0" indent="0" algn="ctr">
              <a:buNone/>
              <a:defRPr cap="none">
                <a:solidFill>
                  <a:schemeClr val="tx1"/>
                </a:solidFill>
                <a:latin typeface="Calibri" pitchFamily="2" charset="0"/>
                <a:ea typeface="Calibri" pitchFamily="2" charset="0"/>
                <a:cs typeface="Calibri" pitchFamily="2" charset="0"/>
              </a:defRPr>
            </a:pPr>
            <a:r>
              <a:t>What does it do ?</a:t>
            </a:r>
          </a:p>
        </p:txBody>
      </p:sp>
      <p:pic>
        <p:nvPicPr>
          <p:cNvPr id="4" name="Imag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2"/>
          <a:stretch>
            <a:fillRect/>
          </a:stretch>
        </p:blipFill>
        <p:spPr>
          <a:xfrm>
            <a:off x="1447800" y="1813560"/>
            <a:ext cx="7366635" cy="1905000"/>
          </a:xfrm>
          <a:prstGeom prst="rect">
            <a:avLst/>
          </a:prstGeom>
          <a:noFill/>
          <a:ln>
            <a:noFill/>
          </a:ln>
          <a:effectLst/>
        </p:spPr>
      </p:pic>
      <p:sp>
        <p:nvSpPr>
          <p:cNvPr id="5" name="CadreTexte1"/>
          <p:cNvSpPr txBox="1">
            <a:extLst>
              <a:ext uri="smNativeData">
                <pr:smNativeData xmlns:pr="smNativeData" xmlns="smNativeData" val="SMDATA_15_2mHZYhMAAAAlAAAAEg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1gIAALonAADlOgAAQisAAAAAAAAmAAAACAAAAP//////////"/>
              </a:ext>
            </a:extLst>
          </p:cNvSpPr>
          <p:nvPr/>
        </p:nvSpPr>
        <p:spPr>
          <a:xfrm>
            <a:off x="461010" y="6457950"/>
            <a:ext cx="9112885" cy="574040"/>
          </a:xfrm>
          <a:prstGeom prst="rect">
            <a:avLst/>
          </a:prstGeom>
          <a:noFill/>
          <a:ln>
            <a:noFill/>
          </a:ln>
          <a:effectLst/>
        </p:spPr>
        <p:txBody>
          <a:bodyPr vert="horz" wrap="square" numCol="1" spcCol="215900" anchor="t"/>
          <a:lstStyle/>
          <a:p>
            <a:pPr>
              <a:defRPr u="sng" cap="none">
                <a:solidFill>
                  <a:schemeClr val="hlink"/>
                </a:solidFill>
                <a:latin typeface="Calibri" pitchFamily="2" charset="0"/>
                <a:ea typeface="Calibri" pitchFamily="2" charset="0"/>
                <a:cs typeface="Calibri" pitchFamily="2" charset="0"/>
                <a:hlinkClick r:id="rId3"/>
              </a:defRPr>
            </a:pPr>
            <a:r>
              <a:rPr>
                <a:hlinkClick r:id="rId3"/>
              </a:rPr>
              <a:t>https://rpubs.com/boussau/scaleSubstRateMatrix</a:t>
            </a:r>
            <a:endParaRPr>
              <a:hlinkClick r:id="rId3"/>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4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77"/>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gd8x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PgYAADuOAAAKBsAABAAAAAmAAAACAAAAP//////////"/>
              </a:ext>
            </a:extLst>
          </p:cNvSpPr>
          <p:nvPr/>
        </p:nvSpPr>
        <p:spPr>
          <a:xfrm>
            <a:off x="990600" y="4058920"/>
            <a:ext cx="826389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Allows all six relative substitution rates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r>
              <a:rPr cap="none">
                <a:solidFill>
                  <a:srgbClr val="424242"/>
                </a:solidFill>
              </a:rPr>
              <a:t> to vary</a:t>
            </a:r>
            <a:endParaRPr cap="none">
              <a:solidFill>
                <a:srgbClr val="424242"/>
              </a:solidFill>
            </a:endParaRP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4HfM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2"/>
          <a:stretch>
            <a:fillRect/>
          </a:stretch>
        </p:blipFill>
        <p:spPr>
          <a:xfrm>
            <a:off x="1447800" y="1813560"/>
            <a:ext cx="7366635" cy="1905000"/>
          </a:xfrm>
          <a:prstGeom prst="rect">
            <a:avLst/>
          </a:prstGeom>
          <a:noFill/>
          <a:ln>
            <a:noFill/>
          </a:ln>
          <a:effectLst/>
        </p:spPr>
      </p:pic>
      <p:sp>
        <p:nvSpPr>
          <p:cNvPr id="4" name="Shape 18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gd8x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General Time Reversible (GTR) substitution model</a:t>
            </a:r>
          </a:p>
        </p:txBody>
      </p:sp>
      <p:sp>
        <p:nvSpPr>
          <p:cNvPr id="5" name="Shape 188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hBQU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88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FBQU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YbAAA5NgAAbh0AABAgAAAmAAAACAAAAP//////////"/>
              </a:ext>
            </a:extLst>
          </p:cNvSpPr>
          <p:nvPr/>
        </p:nvSpPr>
        <p:spPr>
          <a:xfrm>
            <a:off x="990600" y="442341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and HKY85 models, stationary frequencies are free to vary</a:t>
            </a:r>
            <a:endParaRPr cap="none">
              <a:solidFill>
                <a:srgbClr val="424242"/>
              </a:solidFill>
            </a:endParaRPr>
          </a:p>
        </p:txBody>
      </p:sp>
      <p:sp>
        <p:nvSpPr>
          <p:cNvPr id="7" name="Shape 188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hNQU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QdAAA5NgAArB8AABAgAAAmAAAACAAAAP//////////"/>
              </a:ext>
            </a:extLst>
          </p:cNvSpPr>
          <p:nvPr/>
        </p:nvSpPr>
        <p:spPr>
          <a:xfrm>
            <a:off x="990600" y="47879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GTR substitution model?</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4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77"/>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an2B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PgYAADuOAAAKBsAABAAAAAmAAAACAAAAP//////////"/>
              </a:ext>
            </a:extLst>
          </p:cNvSpPr>
          <p:nvPr/>
        </p:nvSpPr>
        <p:spPr>
          <a:xfrm>
            <a:off x="990600" y="4058920"/>
            <a:ext cx="826389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Allows all six relative substitution rates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r>
              <a:rPr cap="none">
                <a:solidFill>
                  <a:srgbClr val="424242"/>
                </a:solidFill>
              </a:rPr>
              <a:t> to vary</a:t>
            </a:r>
            <a:endParaRPr cap="none">
              <a:solidFill>
                <a:srgbClr val="424242"/>
              </a:solidFill>
            </a:endParaRP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KQT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2"/>
          <a:stretch>
            <a:fillRect/>
          </a:stretch>
        </p:blipFill>
        <p:spPr>
          <a:xfrm>
            <a:off x="1447800" y="1813560"/>
            <a:ext cx="7366635" cy="1905000"/>
          </a:xfrm>
          <a:prstGeom prst="rect">
            <a:avLst/>
          </a:prstGeom>
          <a:noFill/>
          <a:ln>
            <a:noFill/>
          </a:ln>
          <a:effectLst/>
        </p:spPr>
      </p:pic>
      <p:sp>
        <p:nvSpPr>
          <p:cNvPr id="4" name="Shape 18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General Time Reversible (GTR) substitution model</a:t>
            </a:r>
          </a:p>
        </p:txBody>
      </p:sp>
      <p:sp>
        <p:nvSpPr>
          <p:cNvPr id="5" name="Shape 188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88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YbAAA5NgAAbh0AABAgAAAmAAAACAAAAP//////////"/>
              </a:ext>
            </a:extLst>
          </p:cNvSpPr>
          <p:nvPr/>
        </p:nvSpPr>
        <p:spPr>
          <a:xfrm>
            <a:off x="990600" y="442341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and HKY85 models, stationary frequencies are free to vary</a:t>
            </a:r>
            <a:endParaRPr cap="none">
              <a:solidFill>
                <a:srgbClr val="424242"/>
              </a:solidFill>
            </a:endParaRPr>
          </a:p>
        </p:txBody>
      </p:sp>
      <p:sp>
        <p:nvSpPr>
          <p:cNvPr id="7" name="Shape 188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QdAAA5NgAArB8AABAgAAAmAAAACAAAAP//////////"/>
              </a:ext>
            </a:extLst>
          </p:cNvSpPr>
          <p:nvPr/>
        </p:nvSpPr>
        <p:spPr>
          <a:xfrm>
            <a:off x="990600" y="47879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GTR substitution model?</a:t>
            </a:r>
          </a:p>
        </p:txBody>
      </p:sp>
      <p:sp>
        <p:nvSpPr>
          <p:cNvPr id="8" name="CadreTexte1"/>
          <p:cNvSpPr txBox="1">
            <a:extLst>
              <a:ext uri="smNativeData">
                <pr:smNativeData xmlns:pr="smNativeData" xmlns="smNativeData" val="SMDATA_15_2mHZ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J8G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pTMAAMgfAADTOQAAUCMAAAAgAAAmAAAACAAAAP//////////"/>
              </a:ext>
            </a:extLst>
          </p:cNvSpPr>
          <p:nvPr/>
        </p:nvSpPr>
        <p:spPr>
          <a:xfrm>
            <a:off x="8395335" y="5166360"/>
            <a:ext cx="1004570" cy="574040"/>
          </a:xfrm>
          <a:prstGeom prst="rect">
            <a:avLst/>
          </a:prstGeom>
          <a:noFill/>
          <a:ln>
            <a:noFill/>
          </a:ln>
          <a:effectLst/>
        </p:spPr>
        <p:txBody>
          <a:bodyPr vert="horz" wrap="square" numCol="1" spcCol="215900" anchor="t"/>
          <a:lstStyle/>
          <a:p>
            <a:pPr>
              <a:defRPr b="1" i="1" cap="none">
                <a:solidFill>
                  <a:schemeClr val="accent5"/>
                </a:solidFill>
                <a:latin typeface="Calibri" pitchFamily="2" charset="0"/>
                <a:ea typeface="Calibri" pitchFamily="2" charset="0"/>
                <a:cs typeface="Calibri" pitchFamily="2" charset="0"/>
              </a:defRPr>
            </a:pPr>
            <a:r>
              <a:t>8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4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84"/>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BZOwAAaCEAABAAAAAmAAAACAAAAP//////////"/>
              </a:ext>
            </a:extLst>
          </p:cNvSpPr>
          <p:nvPr/>
        </p:nvSpPr>
        <p:spPr>
          <a:xfrm>
            <a:off x="990600" y="5074920"/>
            <a:ext cx="8656955"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simpler to a more general model by relaxing a constraint </a:t>
            </a:r>
            <a:endParaRPr cap="none">
              <a:solidFill>
                <a:srgbClr val="424242"/>
              </a:solidFill>
            </a:endParaRPr>
          </a:p>
        </p:txBody>
      </p:sp>
      <p:sp>
        <p:nvSpPr>
          <p:cNvPr id="3" name="Shape 1885"/>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NcFYb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4" name="Shape 188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72tB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88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Bu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4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89"/>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EAr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3" name="Shape 189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Jw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h8AAIAYAAA7IwAAbRwAABAAAAAmAAAACAAAAP//////////"/>
              </a:ext>
            </a:extLst>
          </p:cNvSpPr>
          <p:nvPr/>
        </p:nvSpPr>
        <p:spPr>
          <a:xfrm flipV="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891"/>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5" name="Shape 189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AMZAAA1LAAAGhwAABAgAAAmAAAACAAAAP//////////"/>
              </a:ext>
            </a:extLst>
          </p:cNvSpPr>
          <p:nvPr/>
        </p:nvSpPr>
        <p:spPr>
          <a:xfrm>
            <a:off x="5569585" y="4065905"/>
            <a:ext cx="1616710" cy="502285"/>
          </a:xfrm>
          <a:prstGeom prst="rect">
            <a:avLst/>
          </a:prstGeom>
          <a:noFill/>
          <a:ln>
            <a:noFill/>
          </a:ln>
          <a:effectLst/>
        </p:spPr>
        <p:txBody>
          <a:bodyPr vert="horz" wrap="non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allow stationary </a:t>
            </a:r>
            <a:br/>
            <a:r>
              <a:rPr cap="none">
                <a:solidFill>
                  <a:srgbClr val="424242"/>
                </a:solidFill>
              </a:rPr>
              <a:t>frequencies to vary</a:t>
            </a:r>
            <a:endParaRPr cap="none">
              <a:solidFill>
                <a:srgbClr val="424242"/>
              </a:solidFill>
            </a:endParaRPr>
          </a:p>
        </p:txBody>
      </p:sp>
      <p:sp>
        <p:nvSpPr>
          <p:cNvPr id="6" name="Shape 1893"/>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BnAB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BZOwAAaCEAABAAAAAmAAAACAAAAP//////////"/>
              </a:ext>
            </a:extLst>
          </p:cNvSpPr>
          <p:nvPr/>
        </p:nvSpPr>
        <p:spPr>
          <a:xfrm>
            <a:off x="990600" y="5074920"/>
            <a:ext cx="8656955"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simpler to a more general model by relaxing a constraint </a:t>
            </a:r>
            <a:endParaRPr cap="none">
              <a:solidFill>
                <a:srgbClr val="424242"/>
              </a:solidFill>
            </a:endParaRPr>
          </a:p>
        </p:txBody>
      </p:sp>
      <p:sp>
        <p:nvSpPr>
          <p:cNvPr id="7" name="Shape 189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8" name="Shape 189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4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97"/>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Y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3" name="Shape 189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JZqG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h8AAIAYAAA7IwAAbRwAABAAAAAmAAAACAAAAP//////////"/>
              </a:ext>
            </a:extLst>
          </p:cNvSpPr>
          <p:nvPr/>
        </p:nvSpPr>
        <p:spPr>
          <a:xfrm flipV="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899"/>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J57cG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5" name="Shape 190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BOL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AMZAAA1LAAAGhwAABAgAAAmAAAACAAAAP//////////"/>
              </a:ext>
            </a:extLst>
          </p:cNvSpPr>
          <p:nvPr/>
        </p:nvSpPr>
        <p:spPr>
          <a:xfrm>
            <a:off x="5569585" y="4065905"/>
            <a:ext cx="1616710" cy="502285"/>
          </a:xfrm>
          <a:prstGeom prst="rect">
            <a:avLst/>
          </a:prstGeom>
          <a:noFill/>
          <a:ln>
            <a:noFill/>
          </a:ln>
          <a:effectLst/>
        </p:spPr>
        <p:txBody>
          <a:bodyPr vert="horz" wrap="non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allow stationary </a:t>
            </a:r>
            <a:br/>
            <a:r>
              <a:rPr cap="none">
                <a:solidFill>
                  <a:srgbClr val="424242"/>
                </a:solidFill>
              </a:rPr>
              <a:t>frequencies to vary</a:t>
            </a:r>
            <a:endParaRPr cap="none">
              <a:solidFill>
                <a:srgbClr val="424242"/>
              </a:solidFill>
            </a:endParaRPr>
          </a:p>
        </p:txBody>
      </p:sp>
      <p:sp>
        <p:nvSpPr>
          <p:cNvPr id="6" name="Shape 190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hsAAIAYAABTHwAAbRwAABAAAAAmAAAACAAAAP//////////"/>
              </a:ext>
            </a:extLst>
          </p:cNvSpPr>
          <p:nvPr/>
        </p:nvSpPr>
        <p:spPr>
          <a:xfrm flipH="1" flipV="1">
            <a:off x="4453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902"/>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RkAAPEVAADbHQAAcRgAABAAAAAmAAAACAAAAP//////////"/>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K80</a:t>
            </a:r>
            <a:endParaRPr cap="none">
              <a:solidFill>
                <a:srgbClr val="424242"/>
              </a:solidFill>
            </a:endParaRPr>
          </a:p>
        </p:txBody>
      </p:sp>
      <p:sp>
        <p:nvSpPr>
          <p:cNvPr id="8" name="Shape 190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xUAAAMZAAB8HAAAGhwAABAgAAAmAAAACAAAAP//////////"/>
              </a:ext>
            </a:extLst>
          </p:cNvSpPr>
          <p:nvPr/>
        </p:nvSpPr>
        <p:spPr>
          <a:xfrm>
            <a:off x="3537585" y="4065905"/>
            <a:ext cx="1092835" cy="502285"/>
          </a:xfrm>
          <a:prstGeom prst="rect">
            <a:avLst/>
          </a:prstGeom>
          <a:noFill/>
          <a:ln>
            <a:noFill/>
          </a:ln>
          <a:effectLst/>
        </p:spPr>
        <p:txBody>
          <a:bodyPr vert="horz" wrap="non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allow ti &amp; tv </a:t>
            </a:r>
            <a:br/>
            <a:r>
              <a:rPr cap="none">
                <a:solidFill>
                  <a:srgbClr val="424242"/>
                </a:solidFill>
              </a:rPr>
              <a:t>rates to vary</a:t>
            </a:r>
            <a:endParaRPr cap="none">
              <a:solidFill>
                <a:srgbClr val="424242"/>
              </a:solidFill>
            </a:endParaRPr>
          </a:p>
        </p:txBody>
      </p:sp>
      <p:sp>
        <p:nvSpPr>
          <p:cNvPr id="9" name="Shape 1904"/>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gA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BZOwAAaCEAABAAAAAmAAAACAAAAP//////////"/>
              </a:ext>
            </a:extLst>
          </p:cNvSpPr>
          <p:nvPr/>
        </p:nvSpPr>
        <p:spPr>
          <a:xfrm>
            <a:off x="990600" y="5074920"/>
            <a:ext cx="8656955"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simpler to a more general model by relaxing a constraint </a:t>
            </a:r>
            <a:endParaRPr cap="none">
              <a:solidFill>
                <a:srgbClr val="424242"/>
              </a:solidFill>
            </a:endParaRPr>
          </a:p>
        </p:txBody>
      </p:sp>
      <p:sp>
        <p:nvSpPr>
          <p:cNvPr id="10" name="Shape 190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11" name="Shape 19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4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08"/>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IA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3" name="Shape 190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h8AAIAYAAA7IwAAbRwAABAAAAAmAAAACAAAAP//////////"/>
              </a:ext>
            </a:extLst>
          </p:cNvSpPr>
          <p:nvPr/>
        </p:nvSpPr>
        <p:spPr>
          <a:xfrm flipV="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910"/>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Y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5" name="Shape 191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Y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AMZAAA1LAAAGhwAABAgAAAmAAAACAAAAP//////////"/>
              </a:ext>
            </a:extLst>
          </p:cNvSpPr>
          <p:nvPr/>
        </p:nvSpPr>
        <p:spPr>
          <a:xfrm>
            <a:off x="5569585" y="4065905"/>
            <a:ext cx="1616710" cy="502285"/>
          </a:xfrm>
          <a:prstGeom prst="rect">
            <a:avLst/>
          </a:prstGeom>
          <a:noFill/>
          <a:ln>
            <a:noFill/>
          </a:ln>
          <a:effectLst/>
        </p:spPr>
        <p:txBody>
          <a:bodyPr vert="horz" wrap="non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allow stationary </a:t>
            </a:r>
            <a:br/>
            <a:r>
              <a:rPr cap="none">
                <a:solidFill>
                  <a:srgbClr val="424242"/>
                </a:solidFill>
              </a:rPr>
              <a:t>frequencies to vary</a:t>
            </a:r>
            <a:endParaRPr cap="none">
              <a:solidFill>
                <a:srgbClr val="424242"/>
              </a:solidFill>
            </a:endParaRPr>
          </a:p>
        </p:txBody>
      </p:sp>
      <p:sp>
        <p:nvSpPr>
          <p:cNvPr id="6" name="Shape 191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48c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hsAAIAYAABTHwAAbRwAABAAAAAmAAAACAAAAP//////////"/>
              </a:ext>
            </a:extLst>
          </p:cNvSpPr>
          <p:nvPr/>
        </p:nvSpPr>
        <p:spPr>
          <a:xfrm flipH="1" flipV="1">
            <a:off x="4453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913"/>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w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RkAAPEVAADbHQAAcRgAABAAAAAmAAAACAAAAP//////////"/>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K80</a:t>
            </a:r>
            <a:endParaRPr cap="none">
              <a:solidFill>
                <a:srgbClr val="424242"/>
              </a:solidFill>
            </a:endParaRPr>
          </a:p>
        </p:txBody>
      </p:sp>
      <p:sp>
        <p:nvSpPr>
          <p:cNvPr id="8" name="Shape 191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xUAAAMZAAB8HAAAGhwAABAgAAAmAAAACAAAAP//////////"/>
              </a:ext>
            </a:extLst>
          </p:cNvSpPr>
          <p:nvPr/>
        </p:nvSpPr>
        <p:spPr>
          <a:xfrm>
            <a:off x="3537585" y="4065905"/>
            <a:ext cx="1092835" cy="502285"/>
          </a:xfrm>
          <a:prstGeom prst="rect">
            <a:avLst/>
          </a:prstGeom>
          <a:noFill/>
          <a:ln>
            <a:noFill/>
          </a:ln>
          <a:effectLst/>
        </p:spPr>
        <p:txBody>
          <a:bodyPr vert="horz" wrap="non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allow ti &amp; tv </a:t>
            </a:r>
            <a:br/>
            <a:r>
              <a:rPr cap="none">
                <a:solidFill>
                  <a:srgbClr val="424242"/>
                </a:solidFill>
              </a:rPr>
              <a:t>rates to vary</a:t>
            </a:r>
            <a:endParaRPr cap="none">
              <a:solidFill>
                <a:srgbClr val="424242"/>
              </a:solidFill>
            </a:endParaRPr>
          </a:p>
        </p:txBody>
      </p:sp>
      <p:sp>
        <p:nvSpPr>
          <p:cNvPr id="9" name="Shape 191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dBsAACkSAABkHwAAGRYAABAAAAAmAAAACAAAAP//////////"/>
              </a:ext>
            </a:extLst>
          </p:cNvSpPr>
          <p:nvPr/>
        </p:nvSpPr>
        <p:spPr>
          <a:xfrm flipV="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916"/>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leH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11" name="Shape 191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Obn6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8AACkSAAA4IwAAGRYAABAAAAAmAAAACAAAAP//////////"/>
              </a:ext>
            </a:extLst>
          </p:cNvSpPr>
          <p:nvPr/>
        </p:nvSpPr>
        <p:spPr>
          <a:xfrm flipH="1" flipV="1">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191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vs7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PsRAADzMwAAEhUAABAgAAAmAAAACAAAAP//////////"/>
              </a:ext>
            </a:extLst>
          </p:cNvSpPr>
          <p:nvPr/>
        </p:nvSpPr>
        <p:spPr>
          <a:xfrm>
            <a:off x="5569585" y="2922905"/>
            <a:ext cx="287528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allow both ti:tv rate bias and unequal stationary frequencies</a:t>
            </a:r>
            <a:endParaRPr cap="none">
              <a:solidFill>
                <a:srgbClr val="424242"/>
              </a:solidFill>
            </a:endParaRPr>
          </a:p>
        </p:txBody>
      </p:sp>
      <p:sp>
        <p:nvSpPr>
          <p:cNvPr id="13" name="Shape 1919"/>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nq7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BZOwAAaCEAABAAAAAmAAAACAAAAP//////////"/>
              </a:ext>
            </a:extLst>
          </p:cNvSpPr>
          <p:nvPr/>
        </p:nvSpPr>
        <p:spPr>
          <a:xfrm>
            <a:off x="990600" y="5074920"/>
            <a:ext cx="8656955"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simpler to a more general model by relaxing a constraint </a:t>
            </a:r>
            <a:endParaRPr cap="none">
              <a:solidFill>
                <a:srgbClr val="424242"/>
              </a:solidFill>
            </a:endParaRPr>
          </a:p>
        </p:txBody>
      </p:sp>
      <p:sp>
        <p:nvSpPr>
          <p:cNvPr id="14" name="Shape 192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15" name="Shape 192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nq7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4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23"/>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g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3" name="Shape 192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h8AAIAYAAA7IwAAbRwAABAAAAAmAAAACAAAAP//////////"/>
              </a:ext>
            </a:extLst>
          </p:cNvSpPr>
          <p:nvPr/>
        </p:nvSpPr>
        <p:spPr>
          <a:xfrm flipV="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925"/>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I+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5" name="Shape 192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VuZC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AMZAAA1LAAAGhwAABAgAAAmAAAACAAAAP//////////"/>
              </a:ext>
            </a:extLst>
          </p:cNvSpPr>
          <p:nvPr/>
        </p:nvSpPr>
        <p:spPr>
          <a:xfrm>
            <a:off x="5569585" y="4065905"/>
            <a:ext cx="1616710" cy="502285"/>
          </a:xfrm>
          <a:prstGeom prst="rect">
            <a:avLst/>
          </a:prstGeom>
          <a:noFill/>
          <a:ln>
            <a:noFill/>
          </a:ln>
          <a:effectLst/>
        </p:spPr>
        <p:txBody>
          <a:bodyPr vert="horz" wrap="non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allow stationary </a:t>
            </a:r>
            <a:br/>
            <a:r>
              <a:rPr cap="none">
                <a:solidFill>
                  <a:srgbClr val="424242"/>
                </a:solidFill>
              </a:rPr>
              <a:t>frequencies to vary</a:t>
            </a:r>
            <a:endParaRPr cap="none">
              <a:solidFill>
                <a:srgbClr val="424242"/>
              </a:solidFill>
            </a:endParaRPr>
          </a:p>
        </p:txBody>
      </p:sp>
      <p:sp>
        <p:nvSpPr>
          <p:cNvPr id="6" name="Shape 192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hsAAIAYAABTHwAAbRwAABAAAAAmAAAACAAAAP//////////"/>
              </a:ext>
            </a:extLst>
          </p:cNvSpPr>
          <p:nvPr/>
        </p:nvSpPr>
        <p:spPr>
          <a:xfrm flipH="1" flipV="1">
            <a:off x="4453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928"/>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N4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RkAAPEVAADbHQAAcRgAABAAAAAmAAAACAAAAP//////////"/>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K80</a:t>
            </a:r>
            <a:endParaRPr cap="none">
              <a:solidFill>
                <a:srgbClr val="424242"/>
              </a:solidFill>
            </a:endParaRPr>
          </a:p>
        </p:txBody>
      </p:sp>
      <p:sp>
        <p:nvSpPr>
          <p:cNvPr id="8" name="Shape 192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Odl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xUAAAMZAAB8HAAAGhwAABAgAAAmAAAACAAAAP//////////"/>
              </a:ext>
            </a:extLst>
          </p:cNvSpPr>
          <p:nvPr/>
        </p:nvSpPr>
        <p:spPr>
          <a:xfrm>
            <a:off x="3537585" y="4065905"/>
            <a:ext cx="1092835" cy="502285"/>
          </a:xfrm>
          <a:prstGeom prst="rect">
            <a:avLst/>
          </a:prstGeom>
          <a:noFill/>
          <a:ln>
            <a:noFill/>
          </a:ln>
          <a:effectLst/>
        </p:spPr>
        <p:txBody>
          <a:bodyPr vert="horz" wrap="non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allow ti &amp; tv </a:t>
            </a:r>
            <a:br/>
            <a:r>
              <a:rPr cap="none">
                <a:solidFill>
                  <a:srgbClr val="424242"/>
                </a:solidFill>
              </a:rPr>
              <a:t>rates to vary</a:t>
            </a:r>
            <a:endParaRPr cap="none">
              <a:solidFill>
                <a:srgbClr val="424242"/>
              </a:solidFill>
            </a:endParaRPr>
          </a:p>
        </p:txBody>
      </p:sp>
      <p:sp>
        <p:nvSpPr>
          <p:cNvPr id="9" name="Shape 193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g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dBsAACkSAABkHwAAGRYAABAAAAAmAAAACAAAAP//////////"/>
              </a:ext>
            </a:extLst>
          </p:cNvSpPr>
          <p:nvPr/>
        </p:nvSpPr>
        <p:spPr>
          <a:xfrm flipV="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931"/>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Q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11" name="Shape 193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8AACkSAAA4IwAAGRYAABAAAAAmAAAACAAAAP//////////"/>
              </a:ext>
            </a:extLst>
          </p:cNvSpPr>
          <p:nvPr/>
        </p:nvSpPr>
        <p:spPr>
          <a:xfrm flipH="1" flipV="1">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193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vdF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PsRAABpNAAAEhUAABAgAAAmAAAACAAAAP//////////"/>
              </a:ext>
            </a:extLst>
          </p:cNvSpPr>
          <p:nvPr/>
        </p:nvSpPr>
        <p:spPr>
          <a:xfrm>
            <a:off x="5569585" y="2922905"/>
            <a:ext cx="295021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allow both ti:tv rate bias and unequal stationary frequencies</a:t>
            </a:r>
            <a:endParaRPr cap="none">
              <a:solidFill>
                <a:srgbClr val="424242"/>
              </a:solidFill>
            </a:endParaRPr>
          </a:p>
        </p:txBody>
      </p:sp>
      <p:sp>
        <p:nvSpPr>
          <p:cNvPr id="13" name="Shape 193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I1MD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x8AADQMAABLHwAAWRAAABAAAAAmAAAACAAAAP//////////"/>
              </a:ext>
            </a:extLst>
          </p:cNvSpPr>
          <p:nvPr/>
        </p:nvSpPr>
        <p:spPr>
          <a:xfrm flipV="1">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935"/>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9tY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15" name="Shape 193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Fbm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x8AAF8NAAAdLwAANg8AABAgAAAmAAAACAAAAP//////////"/>
              </a:ext>
            </a:extLst>
          </p:cNvSpPr>
          <p:nvPr/>
        </p:nvSpPr>
        <p:spPr>
          <a:xfrm>
            <a:off x="5188585" y="2173605"/>
            <a:ext cx="2470150" cy="2990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allow all relative rates to vary</a:t>
            </a:r>
            <a:endParaRPr cap="none">
              <a:solidFill>
                <a:srgbClr val="424242"/>
              </a:solidFill>
            </a:endParaRPr>
          </a:p>
        </p:txBody>
      </p:sp>
      <p:sp>
        <p:nvSpPr>
          <p:cNvPr id="16" name="Shape 1937"/>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hbG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BZOwAAaCEAABAAAAAmAAAACAAAAP//////////"/>
              </a:ext>
            </a:extLst>
          </p:cNvSpPr>
          <p:nvPr/>
        </p:nvSpPr>
        <p:spPr>
          <a:xfrm>
            <a:off x="990600" y="5074920"/>
            <a:ext cx="8656955"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simpler to a more general model by relaxing a constraint </a:t>
            </a:r>
            <a:endParaRPr cap="none">
              <a:solidFill>
                <a:srgbClr val="424242"/>
              </a:solidFill>
            </a:endParaRPr>
          </a:p>
        </p:txBody>
      </p:sp>
      <p:sp>
        <p:nvSpPr>
          <p:cNvPr id="17" name="Shape 193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yMT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18" name="Shape 193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4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41"/>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3" name="Shape 19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haW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
        <p:nvSpPr>
          <p:cNvPr id="4" name="Shape 1943"/>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E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CAPgAAaCEAABAAAAAmAAAACAAAAP//////////"/>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more general model to a simpler model by imposing a constraint </a:t>
            </a:r>
            <a:endParaRPr cap="none">
              <a:solidFill>
                <a:srgbClr val="424242"/>
              </a:solidFill>
            </a:endParaRPr>
          </a:p>
        </p:txBody>
      </p:sp>
      <p:sp>
        <p:nvSpPr>
          <p:cNvPr id="5" name="Shape 194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E5ND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4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46"/>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3" name="Shape 1947"/>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1haW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x8AADQMAABLHwAAWRAAABAAAAAmAAAACAAAAP//////////"/>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948"/>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5z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5" name="Shape 194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ucz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
        <p:nvSpPr>
          <p:cNvPr id="6" name="Shape 1950"/>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Q9Ij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CAPgAAaCEAABAAAAAmAAAACAAAAP//////////"/>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more general model to a simpler model by imposing a constraint </a:t>
            </a:r>
            <a:endParaRPr cap="none">
              <a:solidFill>
                <a:srgbClr val="424242"/>
              </a:solidFill>
            </a:endParaRPr>
          </a:p>
        </p:txBody>
      </p:sp>
      <p:sp>
        <p:nvSpPr>
          <p:cNvPr id="7" name="Shape 195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xhOm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8" name="Shape 195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vcm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x8AAL8MAAAdLwAA1g8AABAgAAAmAAAACAAAAP//////////"/>
              </a:ext>
            </a:extLst>
          </p:cNvSpPr>
          <p:nvPr/>
        </p:nvSpPr>
        <p:spPr>
          <a:xfrm>
            <a:off x="5188585" y="2072005"/>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only the relative </a:t>
            </a:r>
            <a:br/>
            <a:r>
              <a:rPr cap="none">
                <a:solidFill>
                  <a:srgbClr val="424242"/>
                </a:solidFill>
              </a:rPr>
              <a:t>ti:tv rates to vary</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4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54"/>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3" name="Shape 1955"/>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1haW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x8AADQMAABLHwAAWRAAABAAAAAmAAAACAAAAP//////////"/>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956"/>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JvZ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5" name="Shape 1957"/>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Q6d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6" name="Shape 1958"/>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Ix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8AACkSAAA4IwAAGRYAABAAAAAmAAAACAAAAP//////////"/>
              </a:ext>
            </a:extLst>
          </p:cNvSpPr>
          <p:nvPr/>
        </p:nvSpPr>
        <p:spPr>
          <a:xfrm>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9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x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
        <p:nvSpPr>
          <p:cNvPr id="8" name="Shape 1960"/>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Mj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CAPgAAaCEAABAAAAAmAAAACAAAAP//////////"/>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more general model to a simpler model by imposing a constraint </a:t>
            </a:r>
            <a:endParaRPr cap="none">
              <a:solidFill>
                <a:srgbClr val="424242"/>
              </a:solidFill>
            </a:endParaRPr>
          </a:p>
        </p:txBody>
      </p:sp>
      <p:sp>
        <p:nvSpPr>
          <p:cNvPr id="9" name="Shape 196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Ai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10" name="Shape 196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hIG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x8AAL8MAAAdLwAA1g8AABAgAAAmAAAACAAAAP//////////"/>
              </a:ext>
            </a:extLst>
          </p:cNvSpPr>
          <p:nvPr/>
        </p:nvSpPr>
        <p:spPr>
          <a:xfrm>
            <a:off x="5188585" y="2072005"/>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only the relative </a:t>
            </a:r>
            <a:br/>
            <a:r>
              <a:rPr cap="none">
                <a:solidFill>
                  <a:srgbClr val="424242"/>
                </a:solidFill>
              </a:rPr>
              <a:t>ti:tv rates to vary</a:t>
            </a:r>
            <a:endParaRPr cap="none">
              <a:solidFill>
                <a:srgbClr val="424242"/>
              </a:solidFill>
            </a:endParaRPr>
          </a:p>
        </p:txBody>
      </p:sp>
      <p:sp>
        <p:nvSpPr>
          <p:cNvPr id="11" name="Shape 196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FyaW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PsRAAB1MQAAEhUAABAgAAAmAAAACAAAAP//////////"/>
              </a:ext>
            </a:extLst>
          </p:cNvSpPr>
          <p:nvPr/>
        </p:nvSpPr>
        <p:spPr>
          <a:xfrm>
            <a:off x="5569585" y="2922905"/>
            <a:ext cx="247015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relative substitution rates are equal</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9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29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29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5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65"/>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M6c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3" name="Shape 1966"/>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QuY2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x8AADQMAABLHwAAWRAAABAAAAAmAAAACAAAAP//////////"/>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967"/>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Aw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5" name="Shape 1968"/>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Q6d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6" name="Shape 1969"/>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l0aF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8AACkSAAA4IwAAGRYAABAAAAAmAAAACAAAAP//////////"/>
              </a:ext>
            </a:extLst>
          </p:cNvSpPr>
          <p:nvPr/>
        </p:nvSpPr>
        <p:spPr>
          <a:xfrm>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970"/>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l0aF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RkAAPEVAADbHQAAcRgAABAAAAAmAAAACAAAAP//////////"/>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K80</a:t>
            </a:r>
            <a:endParaRPr cap="none">
              <a:solidFill>
                <a:srgbClr val="424242"/>
              </a:solidFill>
            </a:endParaRPr>
          </a:p>
        </p:txBody>
      </p:sp>
      <p:sp>
        <p:nvSpPr>
          <p:cNvPr id="8" name="Shape 1971"/>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Ix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dBsAACkSAABkHwAAGRYAABAAAAAmAAAACAAAAP//////////"/>
              </a:ext>
            </a:extLst>
          </p:cNvSpPr>
          <p:nvPr/>
        </p:nvSpPr>
        <p:spPr>
          <a:xfrm flipH="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97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Yz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
        <p:nvSpPr>
          <p:cNvPr id="10" name="Shape 1973"/>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xhOm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CAPgAAaCEAABAAAAAmAAAACAAAAP//////////"/>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more general model to a simpler model by imposing a constraint </a:t>
            </a:r>
            <a:endParaRPr cap="none">
              <a:solidFill>
                <a:srgbClr val="424242"/>
              </a:solidFill>
            </a:endParaRPr>
          </a:p>
        </p:txBody>
      </p:sp>
      <p:sp>
        <p:nvSpPr>
          <p:cNvPr id="11" name="Shape 197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plZm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12" name="Shape 197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x8AAL8MAAAdLwAA1g8AABAgAAAmAAAACAAAAP//////////"/>
              </a:ext>
            </a:extLst>
          </p:cNvSpPr>
          <p:nvPr/>
        </p:nvSpPr>
        <p:spPr>
          <a:xfrm>
            <a:off x="5188585" y="2072005"/>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only the relative </a:t>
            </a:r>
            <a:br/>
            <a:r>
              <a:rPr cap="none">
                <a:solidFill>
                  <a:srgbClr val="424242"/>
                </a:solidFill>
              </a:rPr>
              <a:t>ti:tv rates to vary</a:t>
            </a:r>
            <a:endParaRPr cap="none">
              <a:solidFill>
                <a:srgbClr val="424242"/>
              </a:solidFill>
            </a:endParaRPr>
          </a:p>
        </p:txBody>
      </p:sp>
      <p:sp>
        <p:nvSpPr>
          <p:cNvPr id="13" name="Shape 197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sc3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ExEAAPsRAABbHQAAEhUAABAgAAAmAAAACAAAAP//////////"/>
              </a:ext>
            </a:extLst>
          </p:cNvSpPr>
          <p:nvPr/>
        </p:nvSpPr>
        <p:spPr>
          <a:xfrm>
            <a:off x="2775585" y="2922905"/>
            <a:ext cx="199644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stationary frequencies are equal</a:t>
            </a:r>
            <a:endParaRPr cap="none">
              <a:solidFill>
                <a:srgbClr val="424242"/>
              </a:solidFill>
            </a:endParaRPr>
          </a:p>
        </p:txBody>
      </p:sp>
      <p:sp>
        <p:nvSpPr>
          <p:cNvPr id="14" name="Shape 197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kR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PsRAAB1MQAAEhUAABAgAAAmAAAACAAAAP//////////"/>
              </a:ext>
            </a:extLst>
          </p:cNvSpPr>
          <p:nvPr/>
        </p:nvSpPr>
        <p:spPr>
          <a:xfrm>
            <a:off x="5569585" y="2922905"/>
            <a:ext cx="247015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relative substitution rates are equal</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5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79"/>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3" name="Shape 1980"/>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tYT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x8AADQMAABLHwAAWRAAABAAAAAmAAAACAAAAP//////////"/>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981"/>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E6c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5" name="Shape 1982"/>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48c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6" name="Shape 1983"/>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U9Ik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8AACkSAAA4IwAAGRYAABAAAAAmAAAACAAAAP//////////"/>
              </a:ext>
            </a:extLst>
          </p:cNvSpPr>
          <p:nvPr/>
        </p:nvSpPr>
        <p:spPr>
          <a:xfrm>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984"/>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E6c2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RkAAPEVAADbHQAAcRgAABAAAAAmAAAACAAAAP//////////"/>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K80</a:t>
            </a:r>
            <a:endParaRPr cap="none">
              <a:solidFill>
                <a:srgbClr val="424242"/>
              </a:solidFill>
            </a:endParaRPr>
          </a:p>
        </p:txBody>
      </p:sp>
      <p:sp>
        <p:nvSpPr>
          <p:cNvPr id="8" name="Shape 1985"/>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dBsAACkSAABkHwAAGRYAABAAAAAmAAAACAAAAP//////////"/>
              </a:ext>
            </a:extLst>
          </p:cNvSpPr>
          <p:nvPr/>
        </p:nvSpPr>
        <p:spPr>
          <a:xfrm flipH="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986"/>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10" name="Shape 1987"/>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h8AAIAYAAA7IwAAbRwAABAAAAAmAAAACAAAAP//////////"/>
              </a:ext>
            </a:extLst>
          </p:cNvSpPr>
          <p:nvPr/>
        </p:nvSpPr>
        <p:spPr>
          <a:xfrm flipH="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9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0C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
        <p:nvSpPr>
          <p:cNvPr id="12" name="Shape 1989"/>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kAAf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CAPgAAaCEAABAAAAAmAAAACAAAAP//////////"/>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more general model to a simpler model by imposing a constraint </a:t>
            </a:r>
            <a:endParaRPr cap="none">
              <a:solidFill>
                <a:srgbClr val="424242"/>
              </a:solidFill>
            </a:endParaRPr>
          </a:p>
        </p:txBody>
      </p:sp>
      <p:sp>
        <p:nvSpPr>
          <p:cNvPr id="13" name="Shape 199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iT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14" name="Shape 199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MHB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x8AAL8MAAAdLwAA1g8AABAgAAAmAAAACAAAAP//////////"/>
              </a:ext>
            </a:extLst>
          </p:cNvSpPr>
          <p:nvPr/>
        </p:nvSpPr>
        <p:spPr>
          <a:xfrm>
            <a:off x="5188585" y="2072005"/>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only the relative </a:t>
            </a:r>
            <a:br/>
            <a:r>
              <a:rPr cap="none">
                <a:solidFill>
                  <a:srgbClr val="424242"/>
                </a:solidFill>
              </a:rPr>
              <a:t>ti:tv rates to vary</a:t>
            </a:r>
            <a:endParaRPr cap="none">
              <a:solidFill>
                <a:srgbClr val="424242"/>
              </a:solidFill>
            </a:endParaRPr>
          </a:p>
        </p:txBody>
      </p:sp>
      <p:sp>
        <p:nvSpPr>
          <p:cNvPr id="15" name="Shape 199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A4ZAAC2MAAAJRwAABAgAAAmAAAACAAAAP//////////"/>
              </a:ext>
            </a:extLst>
          </p:cNvSpPr>
          <p:nvPr/>
        </p:nvSpPr>
        <p:spPr>
          <a:xfrm>
            <a:off x="5569585" y="4072890"/>
            <a:ext cx="2348865"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stationary frequencies are equal</a:t>
            </a:r>
            <a:endParaRPr cap="none">
              <a:solidFill>
                <a:srgbClr val="424242"/>
              </a:solidFill>
            </a:endParaRPr>
          </a:p>
        </p:txBody>
      </p:sp>
      <p:sp>
        <p:nvSpPr>
          <p:cNvPr id="16" name="Shape 199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s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PsRAAB1MQAAEhUAABAgAAAmAAAACAAAAP//////////"/>
              </a:ext>
            </a:extLst>
          </p:cNvSpPr>
          <p:nvPr/>
        </p:nvSpPr>
        <p:spPr>
          <a:xfrm>
            <a:off x="5569585" y="2922905"/>
            <a:ext cx="247015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relative substitution rates are equal</a:t>
            </a:r>
            <a:endParaRPr cap="none">
              <a:solidFill>
                <a:srgbClr val="424242"/>
              </a:solidFill>
            </a:endParaRPr>
          </a:p>
        </p:txBody>
      </p:sp>
      <p:sp>
        <p:nvSpPr>
          <p:cNvPr id="17" name="Shape 199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kBA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ExEAAPsRAABbHQAAEhUAABAgAAAmAAAACAAAAP//////////"/>
              </a:ext>
            </a:extLst>
          </p:cNvSpPr>
          <p:nvPr/>
        </p:nvSpPr>
        <p:spPr>
          <a:xfrm>
            <a:off x="2775585" y="2922905"/>
            <a:ext cx="199644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stationary frequencies are equal</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5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96"/>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3" name="Shape 1997"/>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1haW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x8AADQMAABLHwAAWRAAABAAAAAmAAAACAAAAP//////////"/>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998"/>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5z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5" name="Shape 1999"/>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Q6d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6" name="Shape 2000"/>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09Ij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8AACkSAAA4IwAAGRYAABAAAAAmAAAACAAAAP//////////"/>
              </a:ext>
            </a:extLst>
          </p:cNvSpPr>
          <p:nvPr/>
        </p:nvSpPr>
        <p:spPr>
          <a:xfrm>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2001"/>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J0cm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RkAAPEVAADbHQAAcRgAABAAAAAmAAAACAAAAP//////////"/>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K80</a:t>
            </a:r>
            <a:endParaRPr cap="none">
              <a:solidFill>
                <a:srgbClr val="424242"/>
              </a:solidFill>
            </a:endParaRPr>
          </a:p>
        </p:txBody>
      </p:sp>
      <p:sp>
        <p:nvSpPr>
          <p:cNvPr id="8" name="Shape 2002"/>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90V2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dBsAACkSAABkHwAAGRYAABAAAAAmAAAACAAAAP//////////"/>
              </a:ext>
            </a:extLst>
          </p:cNvSpPr>
          <p:nvPr/>
        </p:nvSpPr>
        <p:spPr>
          <a:xfrm flipH="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2003"/>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10" name="Shape 2004"/>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c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h8AAIAYAAA7IwAAbRwAABAAAAAmAAAACAAAAP//////////"/>
              </a:ext>
            </a:extLst>
          </p:cNvSpPr>
          <p:nvPr/>
        </p:nvSpPr>
        <p:spPr>
          <a:xfrm flipH="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2005"/>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Uw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hsAAIAYAABTHwAAbRwAABAAAAAmAAAACAAAAP//////////"/>
              </a:ext>
            </a:extLst>
          </p:cNvSpPr>
          <p:nvPr/>
        </p:nvSpPr>
        <p:spPr>
          <a:xfrm>
            <a:off x="4453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0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zb2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
        <p:nvSpPr>
          <p:cNvPr id="13" name="Shape 2007"/>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R5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CAPgAAaCEAABAAAAAmAAAACAAAAP//////////"/>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more general model to a simpler model by imposing a constraint </a:t>
            </a:r>
            <a:endParaRPr cap="none">
              <a:solidFill>
                <a:srgbClr val="424242"/>
              </a:solidFill>
            </a:endParaRPr>
          </a:p>
        </p:txBody>
      </p:sp>
      <p:sp>
        <p:nvSpPr>
          <p:cNvPr id="14" name="Shape 200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0vb2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15" name="Shape 200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x8AAL8MAAAdLwAA1g8AABAgAAAmAAAACAAAAP//////////"/>
              </a:ext>
            </a:extLst>
          </p:cNvSpPr>
          <p:nvPr/>
        </p:nvSpPr>
        <p:spPr>
          <a:xfrm>
            <a:off x="5188585" y="2072005"/>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only the relative </a:t>
            </a:r>
            <a:br/>
            <a:r>
              <a:rPr cap="none">
                <a:solidFill>
                  <a:srgbClr val="424242"/>
                </a:solidFill>
              </a:rPr>
              <a:t>ti:tv rates to vary</a:t>
            </a:r>
            <a:endParaRPr cap="none">
              <a:solidFill>
                <a:srgbClr val="424242"/>
              </a:solidFill>
            </a:endParaRPr>
          </a:p>
        </p:txBody>
      </p:sp>
      <p:sp>
        <p:nvSpPr>
          <p:cNvPr id="16" name="Shape 201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0Lz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A4ZAAC2MAAAJRwAABAgAAAmAAAACAAAAP//////////"/>
              </a:ext>
            </a:extLst>
          </p:cNvSpPr>
          <p:nvPr/>
        </p:nvSpPr>
        <p:spPr>
          <a:xfrm>
            <a:off x="5569585" y="4072890"/>
            <a:ext cx="2348865"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stationary frequencies are equal</a:t>
            </a:r>
            <a:endParaRPr cap="none">
              <a:solidFill>
                <a:srgbClr val="424242"/>
              </a:solidFill>
            </a:endParaRPr>
          </a:p>
        </p:txBody>
      </p:sp>
      <p:sp>
        <p:nvSpPr>
          <p:cNvPr id="17" name="Shape 201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zMT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xIAAA4ZAADFIQAAJRwAABAgAAAmAAAACAAAAP//////////"/>
              </a:ext>
            </a:extLst>
          </p:cNvSpPr>
          <p:nvPr/>
        </p:nvSpPr>
        <p:spPr>
          <a:xfrm>
            <a:off x="3019425" y="4072890"/>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relative ti:tv</a:t>
            </a:r>
            <a:br/>
            <a:r>
              <a:rPr cap="none">
                <a:solidFill>
                  <a:srgbClr val="424242"/>
                </a:solidFill>
              </a:rPr>
              <a:t>rates rates are equal</a:t>
            </a:r>
            <a:endParaRPr cap="none">
              <a:solidFill>
                <a:srgbClr val="424242"/>
              </a:solidFill>
            </a:endParaRPr>
          </a:p>
        </p:txBody>
      </p:sp>
      <p:sp>
        <p:nvSpPr>
          <p:cNvPr id="18" name="Shape 201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jTn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PsRAAB1MQAAEhUAABAgAAAmAAAACAAAAP//////////"/>
              </a:ext>
            </a:extLst>
          </p:cNvSpPr>
          <p:nvPr/>
        </p:nvSpPr>
        <p:spPr>
          <a:xfrm>
            <a:off x="5569585" y="2922905"/>
            <a:ext cx="247015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relative substitution rates are equal</a:t>
            </a:r>
            <a:endParaRPr cap="none">
              <a:solidFill>
                <a:srgbClr val="424242"/>
              </a:solidFill>
            </a:endParaRPr>
          </a:p>
        </p:txBody>
      </p:sp>
      <p:sp>
        <p:nvSpPr>
          <p:cNvPr id="19" name="Shape 201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ExEAAPsRAABbHQAAEhUAABAgAAAmAAAACAAAAP//////////"/>
              </a:ext>
            </a:extLst>
          </p:cNvSpPr>
          <p:nvPr/>
        </p:nvSpPr>
        <p:spPr>
          <a:xfrm>
            <a:off x="2775585" y="2922905"/>
            <a:ext cx="199644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stationary frequencies are equal</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5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015"/>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4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3" name="Shape 2016"/>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x8AADQMAABLHwAAWRAAABAAAAAmAAAACAAAAP//////////"/>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2017"/>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B17A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5" name="Shape 201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x8AAL8MAAAdLwAA1g8AABAgAAAmAAAACAAAAP//////////"/>
              </a:ext>
            </a:extLst>
          </p:cNvSpPr>
          <p:nvPr/>
        </p:nvSpPr>
        <p:spPr>
          <a:xfrm>
            <a:off x="5188585" y="2072005"/>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only the relative </a:t>
            </a:r>
            <a:br/>
            <a:r>
              <a:rPr cap="none">
                <a:solidFill>
                  <a:srgbClr val="424242"/>
                </a:solidFill>
              </a:rPr>
              <a:t>ti:tv rates to vary</a:t>
            </a:r>
            <a:endParaRPr cap="none">
              <a:solidFill>
                <a:srgbClr val="424242"/>
              </a:solidFill>
            </a:endParaRPr>
          </a:p>
        </p:txBody>
      </p:sp>
      <p:sp>
        <p:nvSpPr>
          <p:cNvPr id="6" name="Shape 2019"/>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7" name="Shape 2020"/>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8AACkSAAA4IwAAGRYAABAAAAAmAAAACAAAAP//////////"/>
              </a:ext>
            </a:extLst>
          </p:cNvSpPr>
          <p:nvPr/>
        </p:nvSpPr>
        <p:spPr>
          <a:xfrm>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021"/>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RkAAPEVAADbHQAAcRgAABAAAAAmAAAACAAAAP//////////"/>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K80</a:t>
            </a:r>
            <a:endParaRPr cap="none">
              <a:solidFill>
                <a:srgbClr val="424242"/>
              </a:solidFill>
            </a:endParaRPr>
          </a:p>
        </p:txBody>
      </p:sp>
      <p:sp>
        <p:nvSpPr>
          <p:cNvPr id="9" name="Shape 2022"/>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dBsAACkSAABkHwAAGRYAABAAAAAmAAAACAAAAP//////////"/>
              </a:ext>
            </a:extLst>
          </p:cNvSpPr>
          <p:nvPr/>
        </p:nvSpPr>
        <p:spPr>
          <a:xfrm flipH="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023"/>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gA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11" name="Shape 2024"/>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h8AAIAYAAA7IwAAbRwAABAAAAAmAAAACAAAAP//////////"/>
              </a:ext>
            </a:extLst>
          </p:cNvSpPr>
          <p:nvPr/>
        </p:nvSpPr>
        <p:spPr>
          <a:xfrm flipH="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02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A4ZAAC2MAAAJRwAABAgAAAmAAAACAAAAP//////////"/>
              </a:ext>
            </a:extLst>
          </p:cNvSpPr>
          <p:nvPr/>
        </p:nvSpPr>
        <p:spPr>
          <a:xfrm>
            <a:off x="5569585" y="4072890"/>
            <a:ext cx="2348865"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stationary frequencies are equal</a:t>
            </a:r>
            <a:endParaRPr cap="none">
              <a:solidFill>
                <a:srgbClr val="424242"/>
              </a:solidFill>
            </a:endParaRPr>
          </a:p>
        </p:txBody>
      </p:sp>
      <p:sp>
        <p:nvSpPr>
          <p:cNvPr id="13" name="Shape 2026"/>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hsAAIAYAABTHwAAbRwAABAAAAAmAAAACAAAAP//////////"/>
              </a:ext>
            </a:extLst>
          </p:cNvSpPr>
          <p:nvPr/>
        </p:nvSpPr>
        <p:spPr>
          <a:xfrm>
            <a:off x="4453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02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AGR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xIAAA4ZAADFIQAAJRwAABAgAAAmAAAACAAAAP//////////"/>
              </a:ext>
            </a:extLst>
          </p:cNvSpPr>
          <p:nvPr/>
        </p:nvSpPr>
        <p:spPr>
          <a:xfrm>
            <a:off x="3019425" y="4072890"/>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relative ti:tv</a:t>
            </a:r>
            <a:br/>
            <a:r>
              <a:rPr cap="none">
                <a:solidFill>
                  <a:srgbClr val="424242"/>
                </a:solidFill>
              </a:rPr>
              <a:t>rates rates are equal</a:t>
            </a:r>
            <a:endParaRPr cap="none">
              <a:solidFill>
                <a:srgbClr val="424242"/>
              </a:solidFill>
            </a:endParaRPr>
          </a:p>
        </p:txBody>
      </p:sp>
      <p:sp>
        <p:nvSpPr>
          <p:cNvPr id="15" name="Shape 2028"/>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c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hAAByPQAAwCMAABAAAAAmAAAACAAAAP//////////"/>
              </a:ext>
            </a:extLst>
          </p:cNvSpPr>
          <p:nvPr/>
        </p:nvSpPr>
        <p:spPr>
          <a:xfrm>
            <a:off x="990600" y="5455920"/>
            <a:ext cx="899795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differences between models allow us to test hypotheses (to learn) about our data</a:t>
            </a:r>
            <a:endParaRPr cap="none">
              <a:solidFill>
                <a:srgbClr val="424242"/>
              </a:solidFill>
            </a:endParaRPr>
          </a:p>
        </p:txBody>
      </p:sp>
      <p:sp>
        <p:nvSpPr>
          <p:cNvPr id="16" name="Shape 202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PsRAAB1MQAAEhUAABAgAAAmAAAACAAAAP//////////"/>
              </a:ext>
            </a:extLst>
          </p:cNvSpPr>
          <p:nvPr/>
        </p:nvSpPr>
        <p:spPr>
          <a:xfrm>
            <a:off x="5569585" y="2922905"/>
            <a:ext cx="247015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relative substitution rates are equal</a:t>
            </a:r>
            <a:endParaRPr cap="none">
              <a:solidFill>
                <a:srgbClr val="424242"/>
              </a:solidFill>
            </a:endParaRPr>
          </a:p>
        </p:txBody>
      </p:sp>
      <p:sp>
        <p:nvSpPr>
          <p:cNvPr id="17" name="Shape 20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
        <p:nvSpPr>
          <p:cNvPr id="18" name="Shape 2031"/>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CAPgAAaCEAABAAAAAmAAAACAAAAP//////////"/>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more general model to a simpler model by imposing a constraint </a:t>
            </a:r>
            <a:endParaRPr cap="none">
              <a:solidFill>
                <a:srgbClr val="424242"/>
              </a:solidFill>
            </a:endParaRPr>
          </a:p>
        </p:txBody>
      </p:sp>
      <p:sp>
        <p:nvSpPr>
          <p:cNvPr id="19" name="Shape 203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20" name="Shape 203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ExEAAPsRAABbHQAAEhUAABAgAAAmAAAACAAAAP//////////"/>
              </a:ext>
            </a:extLst>
          </p:cNvSpPr>
          <p:nvPr/>
        </p:nvSpPr>
        <p:spPr>
          <a:xfrm>
            <a:off x="2775585" y="2922905"/>
            <a:ext cx="199644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stationary frequencies are equal</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5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035"/>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QAALQFAADgOAAA1AgAABAAAAAmAAAACAAAAP//////////"/>
              </a:ext>
            </a:extLst>
          </p:cNvSpPr>
          <p:nvPr/>
        </p:nvSpPr>
        <p:spPr>
          <a:xfrm>
            <a:off x="685800" y="927100"/>
            <a:ext cx="8559800" cy="508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203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JAAB8OAAAmA0AABAgAAAmAAAACAAAAP//////////"/>
              </a:ext>
            </a:extLst>
          </p:cNvSpPr>
          <p:nvPr/>
        </p:nvSpPr>
        <p:spPr>
          <a:xfrm>
            <a:off x="1003300" y="1524000"/>
            <a:ext cx="8178800" cy="685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total number of unique models for </a:t>
            </a:r>
            <a:r>
              <a:rPr i="1" cap="none">
                <a:latin typeface="Times New Roman" pitchFamily="1" charset="0"/>
                <a:ea typeface="Times New Roman" pitchFamily="1" charset="0"/>
                <a:cs typeface="Times New Roman" pitchFamily="1" charset="0"/>
              </a:rPr>
              <a:t>k</a:t>
            </a:r>
            <a:r>
              <a:t> relative-rate parameters is described </a:t>
            </a:r>
            <a:br/>
            <a:r>
              <a:t>     by Bell numbers:</a:t>
            </a:r>
          </a:p>
        </p:txBody>
      </p:sp>
      <p:pic>
        <p:nvPicPr>
          <p:cNvPr id="4"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QWAAAQDgAArCYAAIgTAAAQAAAAJgAAAAgAAAD//////////w=="/>
              </a:ext>
            </a:extLst>
          </p:cNvPicPr>
          <p:nvPr/>
        </p:nvPicPr>
        <p:blipFill>
          <a:blip r:embed="rId2"/>
          <a:stretch>
            <a:fillRect/>
          </a:stretch>
        </p:blipFill>
        <p:spPr>
          <a:xfrm>
            <a:off x="3619500" y="2286000"/>
            <a:ext cx="2667000" cy="889000"/>
          </a:xfrm>
          <a:prstGeom prst="rect">
            <a:avLst/>
          </a:prstGeom>
          <a:noFill/>
          <a:ln>
            <a:noFill/>
          </a:ln>
          <a:effectLst>
            <a:outerShdw blurRad="63500" dist="63760" dir="2700000">
              <a:srgbClr val="000000">
                <a:alpha val="4000"/>
              </a:srgbClr>
            </a:outerShdw>
          </a:effectLst>
        </p:spPr>
      </p:pic>
      <p:sp>
        <p:nvSpPr>
          <p:cNvPr id="5" name="Shape 203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How many members of the GTR model family are there?</a:t>
            </a:r>
          </a:p>
        </p:txBody>
      </p:sp>
      <p:sp>
        <p:nvSpPr>
          <p:cNvPr id="6" name="Shape 203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5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04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gVAAB8OAAAcBcAABAgAAAmAAAACAAAAP//////////"/>
              </a:ext>
            </a:extLst>
          </p:cNvSpPr>
          <p:nvPr/>
        </p:nvSpPr>
        <p:spPr>
          <a:xfrm>
            <a:off x="1003300" y="3429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which is the sum of the Sterling numbers of the second kind:</a:t>
            </a:r>
          </a:p>
        </p:txBody>
      </p:sp>
      <p:pic>
        <p:nvPicPr>
          <p:cNvPr id="3"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YQAAA8GQAAniwAALQeAAAQAAAAJgAAAAgAAAD//////////w=="/>
              </a:ext>
            </a:extLst>
          </p:cNvPicPr>
          <p:nvPr/>
        </p:nvPicPr>
        <p:blipFill>
          <a:blip r:embed="rId2"/>
          <a:stretch>
            <a:fillRect/>
          </a:stretch>
        </p:blipFill>
        <p:spPr>
          <a:xfrm>
            <a:off x="2665730" y="4102100"/>
            <a:ext cx="4587240" cy="889000"/>
          </a:xfrm>
          <a:prstGeom prst="rect">
            <a:avLst/>
          </a:prstGeom>
          <a:noFill/>
          <a:ln>
            <a:noFill/>
          </a:ln>
          <a:effectLst>
            <a:outerShdw blurRad="63500" dist="63760" dir="2700000">
              <a:srgbClr val="000000">
                <a:alpha val="4000"/>
              </a:srgbClr>
            </a:outerShdw>
          </a:effectLst>
        </p:spPr>
      </p:pic>
      <p:pic>
        <p:nvPicPr>
          <p:cNvPr id="4"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QWAAAQDgAArCYAAIgTAAAQAAAAJgAAAAgAAAD//////////w=="/>
              </a:ext>
            </a:extLst>
          </p:cNvPicPr>
          <p:nvPr/>
        </p:nvPicPr>
        <p:blipFill>
          <a:blip r:embed="rId3"/>
          <a:stretch>
            <a:fillRect/>
          </a:stretch>
        </p:blipFill>
        <p:spPr>
          <a:xfrm>
            <a:off x="3619500" y="2286000"/>
            <a:ext cx="2667000" cy="889000"/>
          </a:xfrm>
          <a:prstGeom prst="rect">
            <a:avLst/>
          </a:prstGeom>
          <a:noFill/>
          <a:ln>
            <a:noFill/>
          </a:ln>
          <a:effectLst>
            <a:outerShdw blurRad="63500" dist="63760" dir="2700000">
              <a:srgbClr val="000000">
                <a:alpha val="4000"/>
              </a:srgbClr>
            </a:outerShdw>
          </a:effectLst>
        </p:spPr>
      </p:pic>
      <p:sp>
        <p:nvSpPr>
          <p:cNvPr id="5" name="Shape 2044"/>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UR+B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QAALQFAADgOAAA1AgAABAAAAAmAAAACAAAAP//////////"/>
              </a:ext>
            </a:extLst>
          </p:cNvSpPr>
          <p:nvPr/>
        </p:nvSpPr>
        <p:spPr>
          <a:xfrm>
            <a:off x="685800" y="927100"/>
            <a:ext cx="8559800" cy="508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204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JAAB8OAAAmA0AABAgAAAmAAAACAAAAP//////////"/>
              </a:ext>
            </a:extLst>
          </p:cNvSpPr>
          <p:nvPr/>
        </p:nvSpPr>
        <p:spPr>
          <a:xfrm>
            <a:off x="1003300" y="1524000"/>
            <a:ext cx="8178800" cy="685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total number of unique models for </a:t>
            </a:r>
            <a:r>
              <a:rPr i="1" cap="none">
                <a:latin typeface="Times New Roman" pitchFamily="1" charset="0"/>
                <a:ea typeface="Times New Roman" pitchFamily="1" charset="0"/>
                <a:cs typeface="Times New Roman" pitchFamily="1" charset="0"/>
              </a:rPr>
              <a:t>k</a:t>
            </a:r>
            <a:r>
              <a:t> relative-rate parameters is described </a:t>
            </a:r>
            <a:br/>
            <a:r>
              <a:t>     by Bell numbers:</a:t>
            </a:r>
          </a:p>
        </p:txBody>
      </p:sp>
      <p:sp>
        <p:nvSpPr>
          <p:cNvPr id="7" name="Shape 20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Cc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How many members of the GTR model family are there?</a:t>
            </a:r>
          </a:p>
        </p:txBody>
      </p:sp>
      <p:sp>
        <p:nvSpPr>
          <p:cNvPr id="8" name="Shape 204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gAC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5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2NjY2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YQAAA8GQAAniwAALQeAAAQAAAAJgAAAAgAAAD//////////w=="/>
              </a:ext>
            </a:extLst>
          </p:cNvPicPr>
          <p:nvPr/>
        </p:nvPicPr>
        <p:blipFill>
          <a:blip r:embed="rId2"/>
          <a:stretch>
            <a:fillRect/>
          </a:stretch>
        </p:blipFill>
        <p:spPr>
          <a:xfrm>
            <a:off x="2665730" y="4102100"/>
            <a:ext cx="4587240" cy="889000"/>
          </a:xfrm>
          <a:prstGeom prst="rect">
            <a:avLst/>
          </a:prstGeom>
          <a:noFill/>
          <a:ln>
            <a:noFill/>
          </a:ln>
          <a:effectLst>
            <a:outerShdw blurRad="63500" dist="63760" dir="2700000">
              <a:srgbClr val="000000">
                <a:alpha val="4000"/>
              </a:srgbClr>
            </a:outerShdw>
          </a:effectLst>
        </p:spPr>
      </p:pic>
      <p:pic>
        <p:nvPicPr>
          <p:cNvPr id="3"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QWAAAQDgAArCYAAIgTAAAQAAAAJgAAAAgAAAD//////////w=="/>
              </a:ext>
            </a:extLst>
          </p:cNvPicPr>
          <p:nvPr/>
        </p:nvPicPr>
        <p:blipFill>
          <a:blip r:embed="rId3"/>
          <a:stretch>
            <a:fillRect/>
          </a:stretch>
        </p:blipFill>
        <p:spPr>
          <a:xfrm>
            <a:off x="3619500" y="2286000"/>
            <a:ext cx="2667000" cy="889000"/>
          </a:xfrm>
          <a:prstGeom prst="rect">
            <a:avLst/>
          </a:prstGeom>
          <a:noFill/>
          <a:ln>
            <a:noFill/>
          </a:ln>
          <a:effectLst>
            <a:outerShdw blurRad="63500" dist="63760" dir="2700000">
              <a:srgbClr val="000000">
                <a:alpha val="4000"/>
              </a:srgbClr>
            </a:outerShdw>
          </a:effectLst>
        </p:spPr>
      </p:pic>
      <p:sp>
        <p:nvSpPr>
          <p:cNvPr id="4" name="Shape 20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yV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ggAAB8OAAAnSIAABAgAAAmAAAACAAAAP//////////"/>
              </a:ext>
            </a:extLst>
          </p:cNvSpPr>
          <p:nvPr/>
        </p:nvSpPr>
        <p:spPr>
          <a:xfrm>
            <a:off x="1003300" y="5207000"/>
            <a:ext cx="8178800" cy="41973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rPr sz="1800" cap="none">
                <a:latin typeface="Arial" pitchFamily="1" charset="0"/>
                <a:ea typeface="Arial" pitchFamily="1" charset="0"/>
                <a:cs typeface="Arial" pitchFamily="1" charset="0"/>
              </a:rPr>
              <a:t>For </a:t>
            </a:r>
            <a:r>
              <a:rPr sz="1800" i="1" cap="none">
                <a:latin typeface="Times New Roman" pitchFamily="1" charset="0"/>
                <a:ea typeface="Times New Roman" pitchFamily="1" charset="0"/>
                <a:cs typeface="Times New Roman" pitchFamily="1" charset="0"/>
              </a:rPr>
              <a:t>K</a:t>
            </a:r>
            <a:r>
              <a:rPr sz="1800" cap="none">
                <a:latin typeface="Times New Roman" pitchFamily="1" charset="0"/>
                <a:ea typeface="Times New Roman" pitchFamily="1" charset="0"/>
                <a:cs typeface="Times New Roman" pitchFamily="1" charset="0"/>
              </a:rPr>
              <a:t> = 6:</a:t>
            </a:r>
            <a:r>
              <a:rPr cap="none">
                <a:latin typeface="Times New Roman" pitchFamily="1" charset="0"/>
                <a:ea typeface="Times New Roman" pitchFamily="1" charset="0"/>
                <a:cs typeface="Times New Roman" pitchFamily="1" charset="0"/>
              </a:rPr>
              <a:t> </a:t>
            </a:r>
            <a:endParaRPr cap="none">
              <a:latin typeface="Times New Roman" pitchFamily="1" charset="0"/>
              <a:ea typeface="Times New Roman" pitchFamily="1" charset="0"/>
              <a:cs typeface="Times New Roman" pitchFamily="1" charset="0"/>
            </a:endParaRPr>
          </a:p>
        </p:txBody>
      </p:sp>
      <p:pic>
        <p:nvPicPr>
          <p:cNvPr id="5"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AZAAB0IgAAYCMAAJAkAAAQAAAAJgAAAAgAAAD//////////w=="/>
              </a:ext>
            </a:extLst>
          </p:cNvPicPr>
          <p:nvPr/>
        </p:nvPicPr>
        <p:blipFill>
          <a:blip r:embed="rId4"/>
          <a:stretch>
            <a:fillRect/>
          </a:stretch>
        </p:blipFill>
        <p:spPr>
          <a:xfrm>
            <a:off x="4165600" y="5600700"/>
            <a:ext cx="1584960" cy="342900"/>
          </a:xfrm>
          <a:prstGeom prst="rect">
            <a:avLst/>
          </a:prstGeom>
          <a:noFill/>
          <a:ln>
            <a:noFill/>
          </a:ln>
          <a:effectLst>
            <a:outerShdw blurRad="63500" dist="63760" dir="2700000">
              <a:srgbClr val="000000">
                <a:alpha val="4000"/>
              </a:srgbClr>
            </a:outerShdw>
          </a:effectLst>
        </p:spPr>
      </p:pic>
      <p:sp>
        <p:nvSpPr>
          <p:cNvPr id="6" name="Shape 205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gVAAB8OAAAcBcAABAgAAAmAAAACAAAAP//////////"/>
              </a:ext>
            </a:extLst>
          </p:cNvSpPr>
          <p:nvPr/>
        </p:nvSpPr>
        <p:spPr>
          <a:xfrm>
            <a:off x="1003300" y="3429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which is the sum of the Sterling numbers of the second kind:</a:t>
            </a:r>
          </a:p>
        </p:txBody>
      </p:sp>
      <p:sp>
        <p:nvSpPr>
          <p:cNvPr id="7" name="Shape 2054"/>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4A8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QAALQFAADgOAAA1AgAABAAAAAmAAAACAAAAP//////////"/>
              </a:ext>
            </a:extLst>
          </p:cNvSpPr>
          <p:nvPr/>
        </p:nvSpPr>
        <p:spPr>
          <a:xfrm>
            <a:off x="685800" y="927100"/>
            <a:ext cx="8559800" cy="508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205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ED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JAAB8OAAAmA0AABAgAAAmAAAACAAAAP//////////"/>
              </a:ext>
            </a:extLst>
          </p:cNvSpPr>
          <p:nvPr/>
        </p:nvSpPr>
        <p:spPr>
          <a:xfrm>
            <a:off x="1003300" y="1524000"/>
            <a:ext cx="8178800" cy="685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total number of unique models for </a:t>
            </a:r>
            <a:r>
              <a:rPr i="1" cap="none">
                <a:latin typeface="Times New Roman" pitchFamily="1" charset="0"/>
                <a:ea typeface="Times New Roman" pitchFamily="1" charset="0"/>
                <a:cs typeface="Times New Roman" pitchFamily="1" charset="0"/>
              </a:rPr>
              <a:t>k</a:t>
            </a:r>
            <a:r>
              <a:t> relative-rate parameters is described </a:t>
            </a:r>
            <a:br/>
            <a:r>
              <a:t>     by Bell numbers:</a:t>
            </a:r>
          </a:p>
        </p:txBody>
      </p:sp>
      <p:sp>
        <p:nvSpPr>
          <p:cNvPr id="9" name="Shape 20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ED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How many members of the GTR model family are there?</a:t>
            </a:r>
          </a:p>
        </p:txBody>
      </p:sp>
      <p:sp>
        <p:nvSpPr>
          <p:cNvPr id="10" name="Shape 205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5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059"/>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hk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QAAHwGAADgOAAAnAkAABAAAAAmAAAACAAAAP//////////"/>
              </a:ext>
            </a:extLst>
          </p:cNvSpPr>
          <p:nvPr/>
        </p:nvSpPr>
        <p:spPr>
          <a:xfrm>
            <a:off x="685800" y="1054100"/>
            <a:ext cx="8559800" cy="508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2060"/>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hk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kAAGAJAABENAAAQC4AABAAAAAmAAAACAAAAP//////////"/>
              </a:ext>
            </a:extLst>
          </p:cNvSpPr>
          <p:nvPr/>
        </p:nvSpPr>
        <p:spPr>
          <a:xfrm>
            <a:off x="1498600" y="1524000"/>
            <a:ext cx="6997700" cy="59944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4" name="model_tabl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gYZM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0PAAB0CQAA+y0AAGAsAAAQAAAAJgAAAAgAAAD//////////w=="/>
              </a:ext>
            </a:extLst>
          </p:cNvPicPr>
          <p:nvPr/>
        </p:nvPicPr>
        <p:blipFill>
          <a:blip r:embed="rId2"/>
          <a:stretch>
            <a:fillRect/>
          </a:stretch>
        </p:blipFill>
        <p:spPr>
          <a:xfrm>
            <a:off x="2456815" y="1536700"/>
            <a:ext cx="5017770" cy="5676900"/>
          </a:xfrm>
          <a:prstGeom prst="rect">
            <a:avLst/>
          </a:prstGeom>
          <a:noFill/>
          <a:ln>
            <a:noFill/>
          </a:ln>
          <a:effectLst/>
        </p:spPr>
      </p:pic>
      <p:sp>
        <p:nvSpPr>
          <p:cNvPr id="5" name="Shape 2062"/>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OBhk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BEAANwKAAA4EwAAHAwAABAAAAAmAAAACAAAAP//////////"/>
              </a:ext>
            </a:extLst>
          </p:cNvSpPr>
          <p:nvPr/>
        </p:nvSpPr>
        <p:spPr>
          <a:xfrm>
            <a:off x="2781300" y="1765300"/>
            <a:ext cx="342900" cy="2032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2063"/>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AAAA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xCIAAFwNAADgJAAAnA4AABAAAAAmAAAACAAAAP//////////"/>
              </a:ext>
            </a:extLst>
          </p:cNvSpPr>
          <p:nvPr/>
        </p:nvSpPr>
        <p:spPr>
          <a:xfrm>
            <a:off x="5651500" y="2171700"/>
            <a:ext cx="342900" cy="2032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2064"/>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AAAA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BEAAOQqAAA4EwAAJCwAABAAAAAmAAAACAAAAP//////////"/>
              </a:ext>
            </a:extLst>
          </p:cNvSpPr>
          <p:nvPr/>
        </p:nvSpPr>
        <p:spPr>
          <a:xfrm>
            <a:off x="2781300" y="6972300"/>
            <a:ext cx="342900" cy="2032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20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How many members of the GTR model family are there?</a:t>
            </a:r>
          </a:p>
        </p:txBody>
      </p:sp>
      <p:sp>
        <p:nvSpPr>
          <p:cNvPr id="9" name="Shape 206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5"/>
                                        </p:tgtEl>
                                        <p:attrNameLst>
                                          <p:attrName>style.visibility</p:attrName>
                                        </p:attrNameLst>
                                      </p:cBhvr>
                                      <p:to>
                                        <p:strVal val="visible"/>
                                      </p:to>
                                    </p:set>
                                    <p:anim calcmode="lin" valueType="num">
                                      <p:cBhvr>
                                        <p:cTn id="7" dur="499" fill="hold"/>
                                        <p:tgtEl>
                                          <p:spTgt spid="5"/>
                                        </p:tgtEl>
                                        <p:attrNameLst>
                                          <p:attrName>ppt_x</p:attrName>
                                        </p:attrNameLst>
                                      </p:cBhvr>
                                      <p:tavLst>
                                        <p:tav tm="0">
                                          <p:val>
                                            <p:strVal val="#ppt_x"/>
                                          </p:val>
                                        </p:tav>
                                        <p:tav tm="100000">
                                          <p:val>
                                            <p:strVal val="#ppt_x"/>
                                          </p:val>
                                        </p:tav>
                                      </p:tavLst>
                                    </p:anim>
                                    <p:anim calcmode="lin" valueType="num">
                                      <p:cBhvr>
                                        <p:cTn id="8" dur="499"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499"/>
                            </p:stCondLst>
                            <p:childTnLst>
                              <p:par>
                                <p:cTn id="10" presetID="2" presetClass="entr" presetSubtype="1" fill="hold" grpId="0" nodeType="afterEffect">
                                  <p:stCondLst>
                                    <p:cond delay="0"/>
                                  </p:stCondLst>
                                  <p:iterate type="lt">
                                    <p:tmAbs val="0"/>
                                  </p:iterate>
                                  <p:childTnLst>
                                    <p:set>
                                      <p:cBhvr>
                                        <p:cTn id="11" dur="1" fill="hold">
                                          <p:stCondLst>
                                            <p:cond delay="0"/>
                                          </p:stCondLst>
                                        </p:cTn>
                                        <p:tgtEl>
                                          <p:spTgt spid="6"/>
                                        </p:tgtEl>
                                        <p:attrNameLst>
                                          <p:attrName>style.visibility</p:attrName>
                                        </p:attrNameLst>
                                      </p:cBhvr>
                                      <p:to>
                                        <p:strVal val="visible"/>
                                      </p:to>
                                    </p:set>
                                    <p:anim calcmode="lin" valueType="num">
                                      <p:cBhvr>
                                        <p:cTn id="12" dur="499" fill="hold"/>
                                        <p:tgtEl>
                                          <p:spTgt spid="6"/>
                                        </p:tgtEl>
                                        <p:attrNameLst>
                                          <p:attrName>ppt_x</p:attrName>
                                        </p:attrNameLst>
                                      </p:cBhvr>
                                      <p:tavLst>
                                        <p:tav tm="0">
                                          <p:val>
                                            <p:strVal val="#ppt_x"/>
                                          </p:val>
                                        </p:tav>
                                        <p:tav tm="100000">
                                          <p:val>
                                            <p:strVal val="#ppt_x"/>
                                          </p:val>
                                        </p:tav>
                                      </p:tavLst>
                                    </p:anim>
                                    <p:anim calcmode="lin" valueType="num">
                                      <p:cBhvr>
                                        <p:cTn id="13" dur="499" fill="hold"/>
                                        <p:tgtEl>
                                          <p:spTgt spid="6"/>
                                        </p:tgtEl>
                                        <p:attrNameLst>
                                          <p:attrName>ppt_y</p:attrName>
                                        </p:attrNameLst>
                                      </p:cBhvr>
                                      <p:tavLst>
                                        <p:tav tm="0">
                                          <p:val>
                                            <p:strVal val="0-#ppt_h/2"/>
                                          </p:val>
                                        </p:tav>
                                        <p:tav tm="100000">
                                          <p:val>
                                            <p:strVal val="#ppt_y"/>
                                          </p:val>
                                        </p:tav>
                                      </p:tavLst>
                                    </p:anim>
                                  </p:childTnLst>
                                </p:cTn>
                              </p:par>
                            </p:childTnLst>
                          </p:cTn>
                        </p:par>
                        <p:par>
                          <p:cTn id="14" fill="hold">
                            <p:stCondLst>
                              <p:cond delay="998"/>
                            </p:stCondLst>
                            <p:childTnLst>
                              <p:par>
                                <p:cTn id="15" presetID="2" presetClass="entr" presetSubtype="1" fill="hold" grpId="0" nodeType="afterEffect">
                                  <p:stCondLst>
                                    <p:cond delay="0"/>
                                  </p:stCondLst>
                                  <p:iterate type="lt">
                                    <p:tmAbs val="0"/>
                                  </p:iterate>
                                  <p:childTnLst>
                                    <p:set>
                                      <p:cBhvr>
                                        <p:cTn id="16" dur="1" fill="hold">
                                          <p:stCondLst>
                                            <p:cond delay="0"/>
                                          </p:stCondLst>
                                        </p:cTn>
                                        <p:tgtEl>
                                          <p:spTgt spid="7"/>
                                        </p:tgtEl>
                                        <p:attrNameLst>
                                          <p:attrName>style.visibility</p:attrName>
                                        </p:attrNameLst>
                                      </p:cBhvr>
                                      <p:to>
                                        <p:strVal val="visible"/>
                                      </p:to>
                                    </p:set>
                                    <p:anim calcmode="lin" valueType="num">
                                      <p:cBhvr>
                                        <p:cTn id="17" dur="499" fill="hold"/>
                                        <p:tgtEl>
                                          <p:spTgt spid="7"/>
                                        </p:tgtEl>
                                        <p:attrNameLst>
                                          <p:attrName>ppt_x</p:attrName>
                                        </p:attrNameLst>
                                      </p:cBhvr>
                                      <p:tavLst>
                                        <p:tav tm="0">
                                          <p:val>
                                            <p:strVal val="#ppt_x"/>
                                          </p:val>
                                        </p:tav>
                                        <p:tav tm="100000">
                                          <p:val>
                                            <p:strVal val="#ppt_x"/>
                                          </p:val>
                                        </p:tav>
                                      </p:tavLst>
                                    </p:anim>
                                    <p:anim calcmode="lin" valueType="num">
                                      <p:cBhvr>
                                        <p:cTn id="18" dur="499"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7" grpId="0" animBg="1" advAuto="0"/>
    </p:bldLst>
    <p:extLst>
      <p:ext uri="smNativeData">
        <pr:smNativeData xmlns:pr="smNativeData" xmlns="smNativeData" val="2mHZYgMAAAAFAAAA/f///wEAAAACAAAAAQAAAAAAAAAAAAAAAAAAAAoAAAD9////AQAAAAIAAAABAAAAAAAAAAAAAAAAAAAADwAAAP3///8BAAAAAgAAAAEAAAAAAAAAAAAAAAAAAAA="/>
      </p:ext>
    </p:extLst>
  </p:timing>
</p:sld>
</file>

<file path=ppt/slides/slide15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059"/>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QAAHwGAADgOAAAnAkAABAAAAAmAAAACAAAAP//////////"/>
              </a:ext>
            </a:extLst>
          </p:cNvSpPr>
          <p:nvPr/>
        </p:nvSpPr>
        <p:spPr>
          <a:xfrm>
            <a:off x="685800" y="1054100"/>
            <a:ext cx="8559800" cy="508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2060"/>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Avxx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kAAGAJAABENAAAQC4AABAAAAAmAAAACAAAAP//////////"/>
              </a:ext>
            </a:extLst>
          </p:cNvSpPr>
          <p:nvPr/>
        </p:nvSpPr>
        <p:spPr>
          <a:xfrm>
            <a:off x="1498600" y="1524000"/>
            <a:ext cx="6997700" cy="59944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4" name="model_tabl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A8a0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0PAABOBwAA+y0AADoqAAAQAAAAJgAAAAgAAAD//////////w=="/>
              </a:ext>
            </a:extLst>
          </p:cNvPicPr>
          <p:nvPr/>
        </p:nvPicPr>
        <p:blipFill>
          <a:blip r:embed="rId2"/>
          <a:stretch>
            <a:fillRect/>
          </a:stretch>
        </p:blipFill>
        <p:spPr>
          <a:xfrm>
            <a:off x="2456815" y="1187450"/>
            <a:ext cx="5017770" cy="5676900"/>
          </a:xfrm>
          <a:prstGeom prst="rect">
            <a:avLst/>
          </a:prstGeom>
          <a:noFill/>
          <a:ln>
            <a:noFill/>
          </a:ln>
          <a:effectLst/>
        </p:spPr>
      </p:pic>
      <p:sp>
        <p:nvSpPr>
          <p:cNvPr id="5" name="Shape 20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DdD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QcAAH4EAABFRQAA/gYAAAAgAAAmAAAACAAAAP//////////"/>
              </a:ext>
            </a:extLst>
          </p:cNvSpPr>
          <p:nvPr/>
        </p:nvSpPr>
        <p:spPr>
          <a:xfrm>
            <a:off x="1214755" y="730250"/>
            <a:ext cx="100457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defRPr i="1" cap="none"/>
            </a:pPr>
            <a:r>
              <a:t>All the members of the GTR model family, focusing on relative rates</a:t>
            </a:r>
          </a:p>
        </p:txBody>
      </p:sp>
      <p:sp>
        <p:nvSpPr>
          <p:cNvPr id="6" name="Shape 206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Dxr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5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059"/>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zZ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QAAHwGAADgOAAAnAkAABAAAAAmAAAACAAAAP//////////"/>
              </a:ext>
            </a:extLst>
          </p:cNvSpPr>
          <p:nvPr/>
        </p:nvSpPr>
        <p:spPr>
          <a:xfrm>
            <a:off x="685800" y="1054100"/>
            <a:ext cx="8559800" cy="508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2060"/>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lc2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kAAGAJAABENAAAQC4AABAAAAAmAAAACAAAAP//////////"/>
              </a:ext>
            </a:extLst>
          </p:cNvSpPr>
          <p:nvPr/>
        </p:nvSpPr>
        <p:spPr>
          <a:xfrm>
            <a:off x="1498600" y="1524000"/>
            <a:ext cx="6997700" cy="59944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4" name="model_tabl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AaFM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0PAABOBwAA+y0AADoqAAAQAAAAJgAAAAgAAAD//////////w=="/>
              </a:ext>
            </a:extLst>
          </p:cNvPicPr>
          <p:nvPr/>
        </p:nvPicPr>
        <p:blipFill>
          <a:blip r:embed="rId2"/>
          <a:stretch>
            <a:fillRect/>
          </a:stretch>
        </p:blipFill>
        <p:spPr>
          <a:xfrm>
            <a:off x="2456815" y="1187450"/>
            <a:ext cx="5017770" cy="5676900"/>
          </a:xfrm>
          <a:prstGeom prst="rect">
            <a:avLst/>
          </a:prstGeom>
          <a:noFill/>
          <a:ln>
            <a:noFill/>
          </a:ln>
          <a:effectLst/>
        </p:spPr>
      </p:pic>
      <p:sp>
        <p:nvSpPr>
          <p:cNvPr id="5" name="Shape 206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DefR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CadreTexte1"/>
          <p:cNvSpPr txBox="1">
            <a:extLst>
              <a:ext uri="smNativeData">
                <pr:smNativeData xmlns:pr="smNativeData" xmlns="smNativeData" val="SMDATA_15_2mHZ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PkDAAD/fwAA/38AAAAAAAAJAAAABAAAAAAA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NQIAANAoAAB5PAAAUC8AAAAgAAAmAAAACAAAAP//////////"/>
              </a:ext>
            </a:extLst>
          </p:cNvSpPr>
          <p:nvPr/>
        </p:nvSpPr>
        <p:spPr>
          <a:xfrm>
            <a:off x="358775" y="6634480"/>
            <a:ext cx="9471660" cy="1056640"/>
          </a:xfrm>
          <a:prstGeom prst="rect">
            <a:avLst/>
          </a:prstGeom>
          <a:noFill/>
          <a:ln>
            <a:noFill/>
          </a:ln>
          <a:effectLst/>
        </p:spPr>
        <p:txBody>
          <a:bodyPr vert="horz" wrap="square" numCol="1" spcCol="215900" anchor="t"/>
          <a:lstStyle/>
          <a:p>
            <a:pPr algn="l">
              <a:defRPr sz="2200" i="1" cap="none">
                <a:solidFill>
                  <a:schemeClr val="accent5"/>
                </a:solidFill>
                <a:latin typeface="Calibri" pitchFamily="2" charset="0"/>
                <a:ea typeface="Calibri" pitchFamily="2" charset="0"/>
                <a:cs typeface="Calibri" pitchFamily="2" charset="0"/>
              </a:defRPr>
            </a:pPr>
            <a:r>
              <a:t>Many of those models are never used in practice, because they do not correspond to a biologically plausible hypothesis.</a:t>
            </a:r>
          </a:p>
        </p:txBody>
      </p:sp>
      <p:sp>
        <p:nvSpPr>
          <p:cNvPr id="7"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QcAAH4EAABFRQAA/gYAAAAgAAAmAAAACAAAAP//////////"/>
              </a:ext>
            </a:extLst>
          </p:cNvSpPr>
          <p:nvPr/>
        </p:nvSpPr>
        <p:spPr>
          <a:xfrm>
            <a:off x="1214755" y="730250"/>
            <a:ext cx="100457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i="1" cap="none">
                <a:solidFill>
                  <a:srgbClr val="0433FF"/>
                </a:solidFill>
                <a:latin typeface="Arial" pitchFamily="1" charset="0"/>
                <a:ea typeface="Gill Sans" pitchFamily="0" charset="0"/>
                <a:cs typeface="Gill Sans" pitchFamily="0" charset="0"/>
              </a:defRPr>
            </a:pPr>
            <a:r>
              <a:t>All the members of the GTR model family, focusing on relative rates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3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30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kzMT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30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4uLi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5" name="Shape 30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rRT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6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059"/>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wP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QAAHwGAADgOAAAnAkAABAAAAAmAAAACAAAAP//////////"/>
              </a:ext>
            </a:extLst>
          </p:cNvSpPr>
          <p:nvPr/>
        </p:nvSpPr>
        <p:spPr>
          <a:xfrm>
            <a:off x="685800" y="1054100"/>
            <a:ext cx="8559800" cy="508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20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oO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oAoAABAgAAAmAAAACAAAAP//////////"/>
              </a:ext>
            </a:extLst>
          </p:cNvSpPr>
          <p:nvPr/>
        </p:nvSpPr>
        <p:spPr>
          <a:xfrm>
            <a:off x="635000" y="1016000"/>
            <a:ext cx="8692515" cy="7112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Limitations of the GTR model family: </a:t>
            </a:r>
          </a:p>
          <a:p>
            <a:pPr algn="l"/>
            <a:r>
              <a:t>Homogeneity along the sequence and along the tree</a:t>
            </a:r>
          </a:p>
        </p:txBody>
      </p:sp>
      <p:sp>
        <p:nvSpPr>
          <p:cNvPr id="4" name="Shape 206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YP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Textbox1"/>
          <p:cNvSpPr txBox="1">
            <a:extLst>
              <a:ext uri="smNativeData">
                <pr:smNativeData xmlns:pr="smNativeData" xmlns="smNativeData" val="SMDATA_15_2mHZYhMAAAAlAAAAEg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vwMAAHoLAABiOQAALg4AABAAAAAmAAAACAAAAP//////////"/>
              </a:ext>
            </a:extLst>
          </p:cNvSpPr>
          <p:nvPr/>
        </p:nvSpPr>
        <p:spPr>
          <a:xfrm>
            <a:off x="608965" y="1865630"/>
            <a:ext cx="8719185" cy="439420"/>
          </a:xfrm>
          <a:prstGeom prst="rect">
            <a:avLst/>
          </a:prstGeom>
          <a:noFill/>
          <a:ln>
            <a:noFill/>
          </a:ln>
          <a:effectLst/>
        </p:spPr>
        <p:txBody>
          <a:bodyPr vert="horz" wrap="square" numCol="1" spcCol="215900" anchor="t"/>
          <a:lstStyle/>
          <a:p>
            <a:pPr lvl="1" algn="l">
              <a:buFont typeface="Wingdings" pitchFamily="2" charset="2"/>
              <a:buChar char=""/>
              <a:defRPr sz="2000" cap="none">
                <a:latin typeface="Arial" pitchFamily="1" charset="0"/>
                <a:ea typeface="Arial" pitchFamily="1" charset="0"/>
                <a:cs typeface="Arial" pitchFamily="1" charset="0"/>
              </a:defRPr>
            </a:pPr>
            <a:r>
              <a:t>If the process were homogeneous along the sequence: all sites would be similar in their ACGT composition, and in the number of substitutions they have undergone</a:t>
            </a:r>
          </a:p>
          <a:p>
            <a:pPr lvl="1" algn="l">
              <a:buFont typeface="Wingdings" pitchFamily="2" charset="2"/>
              <a:buChar char=""/>
              <a:defRPr sz="2000" cap="none">
                <a:latin typeface="Arial" pitchFamily="1" charset="0"/>
                <a:ea typeface="Arial" pitchFamily="1" charset="0"/>
                <a:cs typeface="Arial" pitchFamily="1" charset="0"/>
              </a:defRPr>
            </a:pPr>
          </a:p>
          <a:p>
            <a:pPr lvl="1" algn="l">
              <a:buFont typeface="Wingdings" pitchFamily="2" charset="2"/>
              <a:buChar char=""/>
              <a:defRPr sz="2000" cap="none">
                <a:latin typeface="Arial" pitchFamily="1" charset="0"/>
                <a:ea typeface="Arial" pitchFamily="1" charset="0"/>
                <a:cs typeface="Arial" pitchFamily="1" charset="0"/>
              </a:defRPr>
            </a:pPr>
            <a:r>
              <a:t>If the process were homogeneous along the tree, the sequences would all be similar in their ACGT composition</a:t>
            </a:r>
          </a:p>
          <a:p>
            <a:pPr algn="l">
              <a:defRPr sz="2000" cap="none">
                <a:latin typeface="Arial" pitchFamily="1" charset="0"/>
                <a:ea typeface="Arial" pitchFamily="1" charset="0"/>
                <a:cs typeface="Arial" pitchFamily="1" charset="0"/>
              </a:defRPr>
            </a:pPr>
          </a:p>
          <a:p>
            <a:pPr algn="l">
              <a:defRPr sz="2000" cap="none">
                <a:latin typeface="Arial" pitchFamily="1" charset="0"/>
                <a:ea typeface="Arial" pitchFamily="1" charset="0"/>
                <a:cs typeface="Arial" pitchFamily="1" charset="0"/>
              </a:defRPr>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6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059"/>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QAAHwGAADgOAAAnAkAABAAAAAmAAAACAAAAP//////////"/>
              </a:ext>
            </a:extLst>
          </p:cNvSpPr>
          <p:nvPr/>
        </p:nvSpPr>
        <p:spPr>
          <a:xfrm>
            <a:off x="685800" y="1054100"/>
            <a:ext cx="8559800" cy="508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20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oAoAABAgAAAmAAAACAAAAP//////////"/>
              </a:ext>
            </a:extLst>
          </p:cNvSpPr>
          <p:nvPr/>
        </p:nvSpPr>
        <p:spPr>
          <a:xfrm>
            <a:off x="635000" y="1016000"/>
            <a:ext cx="8692515" cy="7112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Limitations of the GTR model family: </a:t>
            </a:r>
          </a:p>
          <a:p>
            <a:pPr algn="l"/>
            <a:r>
              <a:t>Homogeneity along the sequence and along the tree</a:t>
            </a:r>
          </a:p>
        </p:txBody>
      </p:sp>
      <p:sp>
        <p:nvSpPr>
          <p:cNvPr id="4" name="Shape 206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Mi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Textbox1"/>
          <p:cNvSpPr txBox="1">
            <a:extLst>
              <a:ext uri="smNativeData">
                <pr:smNativeData xmlns:pr="smNativeData" xmlns="smNativeData" val="SMDATA_15_2mHZYhMAAAAlAAAAEg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zZ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vwMAAHoLAABiOQAALg4AAAAAAAAmAAAACAAAAP//////////"/>
              </a:ext>
            </a:extLst>
          </p:cNvSpPr>
          <p:nvPr/>
        </p:nvSpPr>
        <p:spPr>
          <a:xfrm>
            <a:off x="608965" y="1865630"/>
            <a:ext cx="8719185" cy="439420"/>
          </a:xfrm>
          <a:prstGeom prst="rect">
            <a:avLst/>
          </a:prstGeom>
          <a:noFill/>
          <a:ln>
            <a:noFill/>
          </a:ln>
          <a:effectLst/>
        </p:spPr>
        <p:txBody>
          <a:bodyPr vert="horz" wrap="square" numCol="1" spcCol="215900" anchor="t"/>
          <a:lstStyle/>
          <a:p>
            <a:pPr lvl="1" algn="l">
              <a:buFont typeface="Wingdings" pitchFamily="2" charset="2"/>
              <a:buChar char=""/>
              <a:defRPr sz="2000" cap="none">
                <a:latin typeface="Arial" pitchFamily="1" charset="0"/>
                <a:ea typeface="Arial" pitchFamily="1" charset="0"/>
                <a:cs typeface="Arial" pitchFamily="1" charset="0"/>
              </a:defRPr>
            </a:pPr>
            <a:r>
              <a:t>If the process were homogeneous along the sequence: all sites would be similar in their ACGT composition, and in the number of substitutions they have undergone</a:t>
            </a:r>
          </a:p>
          <a:p>
            <a:pPr lvl="1" algn="l">
              <a:buFont typeface="Wingdings" pitchFamily="2" charset="2"/>
              <a:buChar char=""/>
              <a:defRPr sz="2000" cap="none">
                <a:latin typeface="Arial" pitchFamily="1" charset="0"/>
                <a:ea typeface="Arial" pitchFamily="1" charset="0"/>
                <a:cs typeface="Arial" pitchFamily="1" charset="0"/>
              </a:defRPr>
            </a:pPr>
          </a:p>
          <a:p>
            <a:pPr lvl="1" algn="l">
              <a:buFont typeface="Wingdings" pitchFamily="2" charset="2"/>
              <a:buChar char=""/>
              <a:defRPr sz="2000" cap="none">
                <a:latin typeface="Arial" pitchFamily="1" charset="0"/>
                <a:ea typeface="Arial" pitchFamily="1" charset="0"/>
                <a:cs typeface="Arial" pitchFamily="1" charset="0"/>
              </a:defRPr>
            </a:pPr>
            <a:r>
              <a:t>If the process were homogeneous along the tree, the sequences would all be similar in their ACGT composition</a:t>
            </a:r>
          </a:p>
          <a:p>
            <a:pPr algn="l">
              <a:defRPr sz="2000" cap="none">
                <a:latin typeface="Arial" pitchFamily="1" charset="0"/>
                <a:ea typeface="Arial" pitchFamily="1" charset="0"/>
                <a:cs typeface="Arial" pitchFamily="1" charset="0"/>
              </a:defRPr>
            </a:pPr>
          </a:p>
          <a:p>
            <a:pPr algn="l">
              <a:defRPr sz="2000" cap="none">
                <a:latin typeface="Arial" pitchFamily="1" charset="0"/>
                <a:ea typeface="Arial" pitchFamily="1" charset="0"/>
                <a:cs typeface="Arial" pitchFamily="1" charset="0"/>
              </a:defRPr>
            </a:pPr>
            <a:r>
              <a:t>Failure to account for heterogeneity along the tree and along the sequence can result in erroneous tree topologies, incorrect inferences of selection, </a:t>
            </a:r>
            <a:r>
              <a:rPr i="1" cap="none"/>
              <a:t>etc</a:t>
            </a:r>
            <a:r>
              <a:t>.</a:t>
            </a:r>
          </a:p>
          <a:p>
            <a:pPr algn="l">
              <a:defRPr sz="2000" cap="none">
                <a:latin typeface="Arial" pitchFamily="1" charset="0"/>
                <a:ea typeface="Arial" pitchFamily="1" charset="0"/>
                <a:cs typeface="Arial" pitchFamily="1" charset="0"/>
              </a:defRPr>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6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5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o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sz="3200" b="0" i="0" u="none" strike="noStrike" kern="1" cap="none" spc="0" baseline="0">
                <a:solidFill>
                  <a:srgbClr val="0433FF"/>
                </a:solidFill>
                <a:effectLst/>
                <a:latin typeface="Arial" pitchFamily="1" charset="0"/>
                <a:ea typeface="Arial" pitchFamily="1" charset="0"/>
                <a:cs typeface="Arial" pitchFamily="1" charset="0"/>
              </a:defRPr>
            </a:pPr>
            <a:r>
              <a:t>Outline</a:t>
            </a:r>
          </a:p>
        </p:txBody>
      </p:sp>
      <p:sp>
        <p:nvSpPr>
          <p:cNvPr id="3" name="Shape 2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C0C0C0"/>
                </a:solidFill>
                <a:effectLst/>
                <a:latin typeface="Arial" pitchFamily="1" charset="0"/>
                <a:ea typeface="Arial" pitchFamily="1" charset="0"/>
                <a:cs typeface="Arial" pitchFamily="1" charset="0"/>
              </a:defRPr>
            </a:pPr>
            <a:r>
              <a:t>I. A brief summary of Continuous-Time Markov chains (CTMCs)</a:t>
            </a:r>
          </a:p>
        </p:txBody>
      </p:sp>
      <p:sp>
        <p:nvSpPr>
          <p:cNvPr id="4" name="Shape 2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4KAAAgNQAAPg0AABAgAAAmAAAACAAAAP//////////"/>
              </a:ext>
            </a:extLst>
          </p:cNvSpPr>
          <p:nvPr/>
        </p:nvSpPr>
        <p:spPr>
          <a:xfrm>
            <a:off x="635000" y="174625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C0C0C0"/>
                </a:solidFill>
                <a:effectLst/>
                <a:latin typeface="Arial" pitchFamily="1" charset="0"/>
                <a:ea typeface="Arial" pitchFamily="1" charset="0"/>
                <a:cs typeface="Arial" pitchFamily="1" charset="0"/>
              </a:defRPr>
            </a:pPr>
            <a:r>
              <a:t>II. Stochastic models of nucleotide substitution</a:t>
            </a:r>
          </a:p>
        </p:txBody>
      </p:sp>
      <p:sp>
        <p:nvSpPr>
          <p:cNvPr id="5" name="Shape 2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M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YNAACgMgAAWg8AABAgAAAmAAAACAAAAP//////////"/>
              </a:ext>
            </a:extLst>
          </p:cNvSpPr>
          <p:nvPr/>
        </p:nvSpPr>
        <p:spPr>
          <a:xfrm>
            <a:off x="990600" y="2127250"/>
            <a:ext cx="7239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C0C0C0"/>
                </a:solidFill>
                <a:effectLst/>
                <a:latin typeface="Arial" pitchFamily="1" charset="0"/>
                <a:ea typeface="Arial" pitchFamily="1" charset="0"/>
                <a:cs typeface="Arial" pitchFamily="1" charset="0"/>
              </a:defRPr>
            </a:pPr>
            <a:r>
              <a:t>What’s the deal with time reversibility</a:t>
            </a:r>
          </a:p>
        </p:txBody>
      </p:sp>
      <p:sp>
        <p:nvSpPr>
          <p:cNvPr id="6" name="Shape 2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I4SAACAOQAADhUAABAgAAAmAAAACAAAAP//////////"/>
              </a:ext>
            </a:extLst>
          </p:cNvSpPr>
          <p:nvPr/>
        </p:nvSpPr>
        <p:spPr>
          <a:xfrm>
            <a:off x="635000" y="3016250"/>
            <a:ext cx="87122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0433FF"/>
                </a:solidFill>
                <a:effectLst/>
                <a:latin typeface="Arial" pitchFamily="1" charset="0"/>
                <a:ea typeface="Arial" pitchFamily="1" charset="0"/>
                <a:cs typeface="Arial" pitchFamily="1" charset="0"/>
              </a:defRPr>
            </a:pPr>
            <a:r>
              <a:t>III. Accommodating among-site heterogeneity in the substitution process</a:t>
            </a:r>
          </a:p>
        </p:txBody>
      </p:sp>
      <p:sp>
        <p:nvSpPr>
          <p:cNvPr id="7" name="Shape 2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YUAABQNwAAKhcAABAgAAAmAAAACAAAAP//////////"/>
              </a:ext>
            </a:extLst>
          </p:cNvSpPr>
          <p:nvPr/>
        </p:nvSpPr>
        <p:spPr>
          <a:xfrm>
            <a:off x="990600" y="3397250"/>
            <a:ext cx="8001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000000"/>
                </a:solidFill>
                <a:effectLst/>
                <a:latin typeface="Arial" pitchFamily="1" charset="0"/>
                <a:ea typeface="Arial" pitchFamily="1" charset="0"/>
                <a:cs typeface="Arial" pitchFamily="1" charset="0"/>
              </a:defRPr>
            </a:pPr>
            <a:r>
              <a:rPr cap="none">
                <a:solidFill>
                  <a:srgbClr val="424242"/>
                </a:solidFill>
              </a:rPr>
              <a:t>Among-site variation in substitution rates</a:t>
            </a:r>
            <a:endParaRPr cap="none">
              <a:solidFill>
                <a:srgbClr val="424242"/>
              </a:solidFill>
            </a:endParaRPr>
          </a:p>
        </p:txBody>
      </p:sp>
      <p:sp>
        <p:nvSpPr>
          <p:cNvPr id="8" name="Shape 26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4XAABQNwAAghkAABAgAAAmAAAACAAAAP//////////"/>
              </a:ext>
            </a:extLst>
          </p:cNvSpPr>
          <p:nvPr/>
        </p:nvSpPr>
        <p:spPr>
          <a:xfrm>
            <a:off x="990600" y="3778250"/>
            <a:ext cx="8001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000000"/>
                </a:solidFill>
                <a:effectLst/>
                <a:latin typeface="Arial" pitchFamily="1" charset="0"/>
                <a:ea typeface="Arial" pitchFamily="1" charset="0"/>
                <a:cs typeface="Arial" pitchFamily="1" charset="0"/>
              </a:defRPr>
            </a:pPr>
            <a:r>
              <a:rPr cap="none">
                <a:solidFill>
                  <a:srgbClr val="424242"/>
                </a:solidFill>
              </a:rPr>
              <a:t>Among-site variation in substitution process</a:t>
            </a:r>
            <a:endParaRPr cap="none">
              <a:solidFill>
                <a:srgbClr val="424242"/>
              </a:solidFill>
            </a:endParaRPr>
          </a:p>
        </p:txBody>
      </p:sp>
      <p:sp>
        <p:nvSpPr>
          <p:cNvPr id="9" name="Shape 2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G4PAACgMgAAshEAABAgAAAmAAAACAAAAP//////////"/>
              </a:ext>
            </a:extLst>
          </p:cNvSpPr>
          <p:nvPr/>
        </p:nvSpPr>
        <p:spPr>
          <a:xfrm>
            <a:off x="990600" y="2508250"/>
            <a:ext cx="7239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C0C0C0"/>
                </a:solidFill>
                <a:effectLst/>
                <a:latin typeface="Arial" pitchFamily="1" charset="0"/>
                <a:ea typeface="Arial" pitchFamily="1" charset="0"/>
                <a:cs typeface="Arial" pitchFamily="1" charset="0"/>
              </a:defRPr>
            </a:pPr>
            <a:r>
              <a:t>Meet the GTR family</a:t>
            </a:r>
          </a:p>
        </p:txBody>
      </p:sp>
      <p:sp>
        <p:nvSpPr>
          <p:cNvPr id="10"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CIaAACAOAAAohwAABAgAAAmAAAACAAAAP//////////"/>
              </a:ext>
            </a:extLst>
          </p:cNvSpPr>
          <p:nvPr/>
        </p:nvSpPr>
        <p:spPr>
          <a:xfrm>
            <a:off x="635000" y="424815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
        <p:nvSpPr>
          <p:cNvPr id="11" name="Rectangle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CgMgAA3AoAABAgAAAmAAAACAAAAP//////////"/>
              </a:ext>
            </a:extLst>
          </p:cNvSpPr>
          <p:nvPr/>
        </p:nvSpPr>
        <p:spPr>
          <a:xfrm>
            <a:off x="990600" y="1397000"/>
            <a:ext cx="7239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100"/>
              </a:lnSpc>
              <a:defRPr sz="1800" cap="none">
                <a:solidFill>
                  <a:srgbClr val="C0C0C0"/>
                </a:solidFill>
                <a:latin typeface="Arial" pitchFamily="1" charset="0"/>
                <a:ea typeface="Gill Sans" pitchFamily="0" charset="0"/>
                <a:cs typeface="Gill Sans" pitchFamily="0" charset="0"/>
              </a:defRPr>
            </a:pPr>
            <a:r>
              <a:t>The scale parameter</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6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09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209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sLz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General Time Reversible models of nucleotide substitution </a:t>
            </a:r>
          </a:p>
        </p:txBody>
      </p:sp>
      <p:sp>
        <p:nvSpPr>
          <p:cNvPr id="4" name="Shape 209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yZ2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This family of CTMC models makes several simplifying assumptions: </a:t>
            </a:r>
            <a:endParaRPr cap="none">
              <a:solidFill>
                <a:srgbClr val="424242"/>
              </a:solidFill>
            </a:endParaRPr>
          </a:p>
        </p:txBody>
      </p:sp>
      <p:sp>
        <p:nvSpPr>
          <p:cNvPr id="5" name="Shape 209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ge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LQKAABgNgAA7AwAABAgAAAmAAAACAAAAP//////////"/>
              </a:ext>
            </a:extLst>
          </p:cNvSpPr>
          <p:nvPr/>
        </p:nvSpPr>
        <p:spPr>
          <a:xfrm>
            <a:off x="1244600" y="17399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rate of the substitution process is constant across sites</a:t>
            </a:r>
            <a:endParaRPr cap="none">
              <a:solidFill>
                <a:srgbClr val="424242"/>
              </a:solidFill>
            </a:endParaRPr>
          </a:p>
        </p:txBody>
      </p:sp>
      <p:sp>
        <p:nvSpPr>
          <p:cNvPr id="6" name="Shape 209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VmY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IAMAABgNgAAuA4AABAgAAAmAAAACAAAAP//////////"/>
              </a:ext>
            </a:extLst>
          </p:cNvSpPr>
          <p:nvPr/>
        </p:nvSpPr>
        <p:spPr>
          <a:xfrm>
            <a:off x="1244600" y="2032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nature of the substitution process is constant across sites</a:t>
            </a:r>
            <a:endParaRPr cap="none">
              <a:solidFill>
                <a:srgbClr val="424242"/>
              </a:solidFill>
            </a:endParaRPr>
          </a:p>
        </p:txBody>
      </p:sp>
      <p:sp>
        <p:nvSpPr>
          <p:cNvPr id="7" name="Shape 209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tL2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GAOAABgNgAAmBAAABAgAAAmAAAACAAAAP//////////"/>
              </a:ext>
            </a:extLst>
          </p:cNvSpPr>
          <p:nvPr/>
        </p:nvSpPr>
        <p:spPr>
          <a:xfrm>
            <a:off x="1244600" y="23368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sites are independent</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6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09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21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General Time Reversible models of nucleotide substitution </a:t>
            </a:r>
          </a:p>
        </p:txBody>
      </p:sp>
      <p:sp>
        <p:nvSpPr>
          <p:cNvPr id="4" name="Shape 210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This family of CTMC models makes several simplifying assumptions: </a:t>
            </a:r>
            <a:endParaRPr cap="none">
              <a:solidFill>
                <a:srgbClr val="424242"/>
              </a:solidFill>
            </a:endParaRPr>
          </a:p>
        </p:txBody>
      </p:sp>
      <p:sp>
        <p:nvSpPr>
          <p:cNvPr id="5" name="Shape 210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LQKAABgNgAA7AwAABAgAAAmAAAACAAAAP//////////"/>
              </a:ext>
            </a:extLst>
          </p:cNvSpPr>
          <p:nvPr/>
        </p:nvSpPr>
        <p:spPr>
          <a:xfrm>
            <a:off x="1244600" y="17399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rate of the substitution process is constant across sites</a:t>
            </a:r>
            <a:endParaRPr cap="none">
              <a:solidFill>
                <a:srgbClr val="424242"/>
              </a:solidFill>
            </a:endParaRPr>
          </a:p>
        </p:txBody>
      </p:sp>
      <p:sp>
        <p:nvSpPr>
          <p:cNvPr id="6" name="Shape 210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IAMAABgNgAAuA4AABAgAAAmAAAACAAAAP//////////"/>
              </a:ext>
            </a:extLst>
          </p:cNvSpPr>
          <p:nvPr/>
        </p:nvSpPr>
        <p:spPr>
          <a:xfrm>
            <a:off x="1244600" y="2032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nature of the substitution process is constant across sites</a:t>
            </a:r>
            <a:endParaRPr cap="none">
              <a:solidFill>
                <a:srgbClr val="424242"/>
              </a:solidFill>
            </a:endParaRPr>
          </a:p>
        </p:txBody>
      </p:sp>
      <p:sp>
        <p:nvSpPr>
          <p:cNvPr id="7" name="Shape 210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djS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GAOAABgNgAAmBAAABAgAAAmAAAACAAAAP//////////"/>
              </a:ext>
            </a:extLst>
          </p:cNvSpPr>
          <p:nvPr/>
        </p:nvSpPr>
        <p:spPr>
          <a:xfrm>
            <a:off x="1244600" y="23368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sites are independent</a:t>
            </a:r>
            <a:endParaRPr cap="none">
              <a:solidFill>
                <a:srgbClr val="424242"/>
              </a:solidFill>
            </a:endParaRPr>
          </a:p>
        </p:txBody>
      </p:sp>
      <p:sp>
        <p:nvSpPr>
          <p:cNvPr id="8" name="Shape 210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vAcAAOQKAAAvLwAA9AwAABAAAAAmAAAACAAAAP//////////"/>
              </a:ext>
            </a:extLst>
          </p:cNvSpPr>
          <p:nvPr/>
        </p:nvSpPr>
        <p:spPr>
          <a:xfrm>
            <a:off x="1257300" y="1770380"/>
            <a:ext cx="641286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6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0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ClW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KCIAADonAAAoIgAAXisAABAAAAAmAAAACAAAAP//////////"/>
              </a:ext>
            </a:extLst>
          </p:cNvSpPr>
          <p:nvPr/>
        </p:nvSpPr>
        <p:spPr>
          <a:xfrm flipV="1">
            <a:off x="55524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210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BoAABQrAADBKQAA6ywAABAgAAAmAAAACAAAAP//////////"/>
              </a:ext>
            </a:extLst>
          </p:cNvSpPr>
          <p:nvPr/>
        </p:nvSpPr>
        <p:spPr>
          <a:xfrm>
            <a:off x="43180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
        <p:nvSpPr>
          <p:cNvPr id="5" name="Shape 211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6" name="Shape 211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6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lQOe4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1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LA2x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oCIAADonAACgIgAAXisAABAAAAAmAAAACAAAAP//////////"/>
              </a:ext>
            </a:extLst>
          </p:cNvSpPr>
          <p:nvPr/>
        </p:nvSpPr>
        <p:spPr>
          <a:xfrm flipV="1">
            <a:off x="56286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211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c+Yt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BsAABQrAAA5KgAA6ywAABAgAAAmAAAACAAAAP//////////"/>
              </a:ext>
            </a:extLst>
          </p:cNvSpPr>
          <p:nvPr/>
        </p:nvSpPr>
        <p:spPr>
          <a:xfrm>
            <a:off x="43942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
        <p:nvSpPr>
          <p:cNvPr id="5" name="Shape 211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4RX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6" name="Shape 211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IdPn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6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hMlU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2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G5PO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CMAADonAAAEIwAAXisAABAAAAAmAAAACAAAAP//////////"/>
              </a:ext>
            </a:extLst>
          </p:cNvSpPr>
          <p:nvPr/>
        </p:nvSpPr>
        <p:spPr>
          <a:xfrm flipV="1">
            <a:off x="56921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212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Zva/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BsAABQrAACdKgAA6ywAABAgAAAmAAAACAAAAP//////////"/>
              </a:ext>
            </a:extLst>
          </p:cNvSpPr>
          <p:nvPr/>
        </p:nvSpPr>
        <p:spPr>
          <a:xfrm>
            <a:off x="44577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high-rate site</a:t>
            </a:r>
            <a:endParaRPr cap="none">
              <a:solidFill>
                <a:srgbClr val="424242"/>
              </a:solidFill>
            </a:endParaRPr>
          </a:p>
        </p:txBody>
      </p:sp>
      <p:sp>
        <p:nvSpPr>
          <p:cNvPr id="5" name="Shape 21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Kl34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6" name="Shape 212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0N5y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6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2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wc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aCMAADonAABoIwAAXisAABAAAAAmAAAACAAAAP//////////"/>
              </a:ext>
            </a:extLst>
          </p:cNvSpPr>
          <p:nvPr/>
        </p:nvSpPr>
        <p:spPr>
          <a:xfrm flipV="1">
            <a:off x="57556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212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0BsAABQrAAABKwAA6ywAABAgAAAmAAAACAAAAP//////////"/>
              </a:ext>
            </a:extLst>
          </p:cNvSpPr>
          <p:nvPr/>
        </p:nvSpPr>
        <p:spPr>
          <a:xfrm>
            <a:off x="45212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
        <p:nvSpPr>
          <p:cNvPr id="5" name="Shape 21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4Zn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6" name="Shape 212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Nw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6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3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wc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CMAADonAADMIwAAXisAABAAAAAmAAAACAAAAP//////////"/>
              </a:ext>
            </a:extLst>
          </p:cNvSpPr>
          <p:nvPr/>
        </p:nvSpPr>
        <p:spPr>
          <a:xfrm flipV="1">
            <a:off x="58191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213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BwAABQrAABlKwAA6ywAABAgAAAmAAAACAAAAP//////////"/>
              </a:ext>
            </a:extLst>
          </p:cNvSpPr>
          <p:nvPr/>
        </p:nvSpPr>
        <p:spPr>
          <a:xfrm>
            <a:off x="45847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
        <p:nvSpPr>
          <p:cNvPr id="5" name="Shape 213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4Zn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6" name="Shape 213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Nw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30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A0Y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3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k4MU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30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5" name="Shape 30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
        <p:nvSpPr>
          <p:cNvPr id="6" name="Shape 30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bEA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gOAADaOgAAuxIAABAgAAAmAAAACAAAAP//////////"/>
              </a:ext>
            </a:extLst>
          </p:cNvSpPr>
          <p:nvPr/>
        </p:nvSpPr>
        <p:spPr>
          <a:xfrm>
            <a:off x="990600" y="24130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However, the timescale of the tree is typically unknown, so the time, </a:t>
            </a:r>
            <a:r>
              <a:rPr i="1" cap="none">
                <a:latin typeface="Times New Roman" pitchFamily="1" charset="0"/>
                <a:ea typeface="Times New Roman" pitchFamily="1" charset="0"/>
                <a:cs typeface="Times New Roman" pitchFamily="1" charset="0"/>
              </a:rPr>
              <a:t>t</a:t>
            </a:r>
            <a:r>
              <a:t>, and rate, </a:t>
            </a:r>
            <a:r>
              <a:rPr i="1" cap="none">
                <a:latin typeface="Times New Roman" pitchFamily="1" charset="0"/>
                <a:ea typeface="Times New Roman" pitchFamily="1" charset="0"/>
                <a:cs typeface="Times New Roman" pitchFamily="1" charset="0"/>
              </a:rPr>
              <a:t>u</a:t>
            </a:r>
            <a:r>
              <a:t>, </a:t>
            </a:r>
            <a:br/>
            <a:r>
              <a:t>     cannot be estimated separately, but only as their product: </a:t>
            </a:r>
            <a:r>
              <a:rPr i="1" cap="none">
                <a:latin typeface="Times New Roman" pitchFamily="1" charset="0"/>
                <a:ea typeface="Times New Roman" pitchFamily="1" charset="0"/>
                <a:cs typeface="Times New Roman" pitchFamily="1" charset="0"/>
              </a:rPr>
              <a:t>v = ut</a:t>
            </a:r>
            <a:endParaRPr i="1"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7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3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wc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RCQAADonAABEJAAAXisAABAAAAAmAAAACAAAAP//////////"/>
              </a:ext>
            </a:extLst>
          </p:cNvSpPr>
          <p:nvPr/>
        </p:nvSpPr>
        <p:spPr>
          <a:xfrm flipV="1">
            <a:off x="58953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213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rBwAABQrAADdKwAA6ywAABAgAAAmAAAACAAAAP//////////"/>
              </a:ext>
            </a:extLst>
          </p:cNvSpPr>
          <p:nvPr/>
        </p:nvSpPr>
        <p:spPr>
          <a:xfrm>
            <a:off x="46609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high-rate site</a:t>
            </a:r>
            <a:endParaRPr cap="none">
              <a:solidFill>
                <a:srgbClr val="424242"/>
              </a:solidFill>
            </a:endParaRPr>
          </a:p>
        </p:txBody>
      </p:sp>
      <p:sp>
        <p:nvSpPr>
          <p:cNvPr id="5" name="Shape 214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HZW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6" name="Shape 214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52U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7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A_translation.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2JbX1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4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r+aC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PwqAACmPQAA+SwAABAgAAAmAAAACAAAAP//////////"/>
              </a:ext>
            </a:extLst>
          </p:cNvSpPr>
          <p:nvPr/>
        </p:nvSpPr>
        <p:spPr>
          <a:xfrm>
            <a:off x="639445" y="6987540"/>
            <a:ext cx="938212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The substitution rates may differ between sites at different codon positions of protein-coding genes</a:t>
            </a:r>
          </a:p>
        </p:txBody>
      </p:sp>
      <p:sp>
        <p:nvSpPr>
          <p:cNvPr id="4" name="Shape 214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wDEo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5" name="Shape 214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nE9U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7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8S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pic>
        <p:nvPicPr>
          <p:cNvPr id="3" name="pasted-image.tiff"/>
          <p:cNvPicPr>
            <a:extLst>
              <a:ext uri="smNativeData">
                <pr:smNativeData xmlns:pr="smNativeData" xmlns="smNativeData" val="SMDATA_17_2mHZ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zsf+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IIKAACtKQAAwikAAHsqAAAQAAAAJgAAAAgAAAD//////////w=="/>
              </a:ext>
            </a:extLst>
          </p:cNvPicPr>
          <p:nvPr/>
        </p:nvPicPr>
        <p:blipFill>
          <a:blip r:embed="rId3"/>
          <a:stretch>
            <a:fillRect/>
          </a:stretch>
        </p:blipFill>
        <p:spPr>
          <a:xfrm>
            <a:off x="1708150" y="6774815"/>
            <a:ext cx="5080000" cy="130810"/>
          </a:xfrm>
          <a:prstGeom prst="rect">
            <a:avLst/>
          </a:prstGeom>
          <a:noFill/>
          <a:ln>
            <a:noFill/>
          </a:ln>
          <a:effectLst>
            <a:outerShdw blurRad="63500" dist="63760" dir="2700000">
              <a:srgbClr val="000000">
                <a:alpha val="4000"/>
              </a:srgbClr>
            </a:outerShdw>
          </a:effectLst>
        </p:spPr>
      </p:pic>
      <p:sp>
        <p:nvSpPr>
          <p:cNvPr id="4" name="Shape 215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fEOR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RIAABQrAAC7IQAA6ywAABAgAAAmAAAACAAAAP//////////"/>
              </a:ext>
            </a:extLst>
          </p:cNvSpPr>
          <p:nvPr/>
        </p:nvSpPr>
        <p:spPr>
          <a:xfrm>
            <a:off x="3013075" y="7002780"/>
            <a:ext cx="247015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region</a:t>
            </a:r>
            <a:endParaRPr cap="none">
              <a:solidFill>
                <a:srgbClr val="424242"/>
              </a:solidFill>
            </a:endParaRPr>
          </a:p>
        </p:txBody>
      </p:sp>
      <p:sp>
        <p:nvSpPr>
          <p:cNvPr id="5" name="Shape 21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20M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6" name="Shape 215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Xat9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7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15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yV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iwAABQrAACcOwAA6ywAABAgAAAmAAAACAAAAP//////////"/>
              </a:ext>
            </a:extLst>
          </p:cNvSpPr>
          <p:nvPr/>
        </p:nvSpPr>
        <p:spPr>
          <a:xfrm>
            <a:off x="7219950" y="7002780"/>
            <a:ext cx="247015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high-rate region</a:t>
            </a:r>
            <a:endParaRPr cap="none">
              <a:solidFill>
                <a:srgbClr val="424242"/>
              </a:solidFill>
            </a:endParaRPr>
          </a:p>
        </p:txBody>
      </p:sp>
      <p:pic>
        <p:nvPicPr>
          <p:cNvPr id="3" name="stem-loop.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pic>
        <p:nvPicPr>
          <p:cNvPr id="4" name="pasted-image.tiff"/>
          <p:cNvPicPr>
            <a:extLst>
              <a:ext uri="smNativeData">
                <pr:smNativeData xmlns:pr="smNativeData" xmlns="smNativeData" val="SMDATA_17_2mHZ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IIKAACtKQAAwikAAHsqAAAQAAAAJgAAAAgAAAD//////////w=="/>
              </a:ext>
            </a:extLst>
          </p:cNvPicPr>
          <p:nvPr/>
        </p:nvPicPr>
        <p:blipFill>
          <a:blip r:embed="rId3"/>
          <a:stretch>
            <a:fillRect/>
          </a:stretch>
        </p:blipFill>
        <p:spPr>
          <a:xfrm>
            <a:off x="1708150" y="6774815"/>
            <a:ext cx="5080000" cy="130810"/>
          </a:xfrm>
          <a:prstGeom prst="rect">
            <a:avLst/>
          </a:prstGeom>
          <a:noFill/>
          <a:ln>
            <a:noFill/>
          </a:ln>
          <a:effectLst>
            <a:outerShdw blurRad="63500" dist="63760" dir="2700000">
              <a:srgbClr val="000000">
                <a:alpha val="4000"/>
              </a:srgbClr>
            </a:outerShdw>
          </a:effectLst>
        </p:spPr>
      </p:pic>
      <p:sp>
        <p:nvSpPr>
          <p:cNvPr id="5" name="Shape 215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RIAABQrAAC7IQAA6ywAABAgAAAmAAAACAAAAP//////////"/>
              </a:ext>
            </a:extLst>
          </p:cNvSpPr>
          <p:nvPr/>
        </p:nvSpPr>
        <p:spPr>
          <a:xfrm>
            <a:off x="3013075" y="7002780"/>
            <a:ext cx="247015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region</a:t>
            </a:r>
            <a:endParaRPr cap="none">
              <a:solidFill>
                <a:srgbClr val="424242"/>
              </a:solidFill>
            </a:endParaRPr>
          </a:p>
        </p:txBody>
      </p:sp>
      <p:pic>
        <p:nvPicPr>
          <p:cNvPr id="6" name="pasted-image.tiff"/>
          <p:cNvPicPr>
            <a:extLst>
              <a:ext uri="smNativeData">
                <pr:smNativeData xmlns:pr="smNativeData" xmlns="smNativeData" val="SMDATA_17_2mHZ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MsAACtKQAA0zsAAHsqAAAQAAAAJgAAAAgAAAD//////////w=="/>
              </a:ext>
            </a:extLst>
          </p:cNvPicPr>
          <p:nvPr/>
        </p:nvPicPr>
        <p:blipFill>
          <a:blip r:embed="rId3"/>
          <a:stretch>
            <a:fillRect/>
          </a:stretch>
        </p:blipFill>
        <p:spPr>
          <a:xfrm>
            <a:off x="7185025" y="6774815"/>
            <a:ext cx="2540000" cy="130810"/>
          </a:xfrm>
          <a:prstGeom prst="rect">
            <a:avLst/>
          </a:prstGeom>
          <a:noFill/>
          <a:ln>
            <a:noFill/>
          </a:ln>
          <a:effectLst>
            <a:outerShdw blurRad="63500" dist="63760" dir="2700000">
              <a:srgbClr val="000000">
                <a:alpha val="4000"/>
              </a:srgbClr>
            </a:outerShdw>
          </a:effectLst>
        </p:spPr>
      </p:pic>
      <p:sp>
        <p:nvSpPr>
          <p:cNvPr id="7" name="Shape 21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8" name="Shape 216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7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16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iwAABQrAACcOwAA6ywAABAgAAAmAAAACAAAAP//////////"/>
              </a:ext>
            </a:extLst>
          </p:cNvSpPr>
          <p:nvPr/>
        </p:nvSpPr>
        <p:spPr>
          <a:xfrm>
            <a:off x="7219950" y="7002780"/>
            <a:ext cx="247015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loop region</a:t>
            </a:r>
            <a:endParaRPr cap="none">
              <a:solidFill>
                <a:srgbClr val="424242"/>
              </a:solidFill>
            </a:endParaRPr>
          </a:p>
        </p:txBody>
      </p:sp>
      <p:pic>
        <p:nvPicPr>
          <p:cNvPr id="3" name="stem-loop.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vZHl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pic>
        <p:nvPicPr>
          <p:cNvPr id="4" name="pasted-image.tiff"/>
          <p:cNvPicPr>
            <a:extLst>
              <a:ext uri="smNativeData">
                <pr:smNativeData xmlns:pr="smNativeData" xmlns="smNativeData" val="SMDATA_17_2mHZ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kaXN0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IIKAACtKQAAwikAAHsqAAAQAAAAJgAAAAgAAAD//////////w=="/>
              </a:ext>
            </a:extLst>
          </p:cNvPicPr>
          <p:nvPr/>
        </p:nvPicPr>
        <p:blipFill>
          <a:blip r:embed="rId3"/>
          <a:stretch>
            <a:fillRect/>
          </a:stretch>
        </p:blipFill>
        <p:spPr>
          <a:xfrm>
            <a:off x="1708150" y="6774815"/>
            <a:ext cx="5080000" cy="130810"/>
          </a:xfrm>
          <a:prstGeom prst="rect">
            <a:avLst/>
          </a:prstGeom>
          <a:noFill/>
          <a:ln>
            <a:noFill/>
          </a:ln>
          <a:effectLst>
            <a:outerShdw blurRad="63500" dist="63760" dir="2700000">
              <a:srgbClr val="000000">
                <a:alpha val="4000"/>
              </a:srgbClr>
            </a:outerShdw>
          </a:effectLst>
        </p:spPr>
      </p:pic>
      <p:sp>
        <p:nvSpPr>
          <p:cNvPr id="5" name="Shape 216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0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RIAABQrAAC7IQAA6ywAABAgAAAmAAAACAAAAP//////////"/>
              </a:ext>
            </a:extLst>
          </p:cNvSpPr>
          <p:nvPr/>
        </p:nvSpPr>
        <p:spPr>
          <a:xfrm>
            <a:off x="3013075" y="7002780"/>
            <a:ext cx="247015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stem region</a:t>
            </a:r>
            <a:endParaRPr cap="none">
              <a:solidFill>
                <a:srgbClr val="424242"/>
              </a:solidFill>
            </a:endParaRPr>
          </a:p>
        </p:txBody>
      </p:sp>
      <p:pic>
        <p:nvPicPr>
          <p:cNvPr id="6" name="pasted-image.tiff"/>
          <p:cNvPicPr>
            <a:extLst>
              <a:ext uri="smNativeData">
                <pr:smNativeData xmlns:pr="smNativeData" xmlns="smNativeData" val="SMDATA_17_2mHZ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jTG9j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MsAACtKQAA0zsAAHsqAAAQAAAAJgAAAAgAAAD//////////w=="/>
              </a:ext>
            </a:extLst>
          </p:cNvPicPr>
          <p:nvPr/>
        </p:nvPicPr>
        <p:blipFill>
          <a:blip r:embed="rId3"/>
          <a:stretch>
            <a:fillRect/>
          </a:stretch>
        </p:blipFill>
        <p:spPr>
          <a:xfrm>
            <a:off x="7185025" y="6774815"/>
            <a:ext cx="2540000" cy="130810"/>
          </a:xfrm>
          <a:prstGeom prst="rect">
            <a:avLst/>
          </a:prstGeom>
          <a:noFill/>
          <a:ln>
            <a:noFill/>
          </a:ln>
          <a:effectLst>
            <a:outerShdw blurRad="63500" dist="63760" dir="2700000">
              <a:srgbClr val="000000">
                <a:alpha val="4000"/>
              </a:srgbClr>
            </a:outerShdw>
          </a:effectLst>
        </p:spPr>
      </p:pic>
      <p:sp>
        <p:nvSpPr>
          <p:cNvPr id="7" name="Shape 216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8" name="Shape 216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pvdX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7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7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PwqAACyOwAAGC0AABAgAAAmAAAACAAAAP//////////"/>
              </a:ext>
            </a:extLst>
          </p:cNvSpPr>
          <p:nvPr/>
        </p:nvSpPr>
        <p:spPr>
          <a:xfrm>
            <a:off x="639445" y="6987540"/>
            <a:ext cx="9064625" cy="3429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The substitution rates may differ between stem and loop regions of ribosomal RNA genes</a:t>
            </a:r>
          </a:p>
        </p:txBody>
      </p:sp>
      <p:sp>
        <p:nvSpPr>
          <p:cNvPr id="4" name="Shape 217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Byc3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5" name="Shape 217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pudl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7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17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rates across sites is a prevalent feature of empirical datasets </a:t>
            </a:r>
          </a:p>
        </p:txBody>
      </p:sp>
      <p:sp>
        <p:nvSpPr>
          <p:cNvPr id="3" name="Shape 217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4" name="Shape 217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E6bH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7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1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ZbHT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LAACPOwAAJA4AABAgAAAmAAAACAAAAP//////////"/>
              </a:ext>
            </a:extLst>
          </p:cNvSpPr>
          <p:nvPr/>
        </p:nvSpPr>
        <p:spPr>
          <a:xfrm>
            <a:off x="1003300" y="1917700"/>
            <a:ext cx="8678545"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Substitution rates may vary across sites because of:</a:t>
            </a:r>
          </a:p>
        </p:txBody>
      </p:sp>
      <p:sp>
        <p:nvSpPr>
          <p:cNvPr id="3" name="Shape 21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ZKQ0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rates across sites is a prevalent feature of empirical datasets </a:t>
            </a:r>
          </a:p>
        </p:txBody>
      </p:sp>
      <p:sp>
        <p:nvSpPr>
          <p:cNvPr id="4" name="Shape 218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5" name="Shape 218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6" name="Shape 21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gNAACPOwAA0BEAABAgAAAmAAAACAAAAP//////////"/>
              </a:ext>
            </a:extLst>
          </p:cNvSpPr>
          <p:nvPr/>
        </p:nvSpPr>
        <p:spPr>
          <a:xfrm>
            <a:off x="1003300" y="2260600"/>
            <a:ext cx="867854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systematic bias in mutation rates</a:t>
            </a:r>
          </a:p>
          <a:p>
            <a:pPr/>
            <a:r>
              <a:t>biased Gene conversion</a:t>
            </a:r>
          </a:p>
        </p:txBody>
      </p:sp>
      <p:sp>
        <p:nvSpPr>
          <p:cNvPr id="7" name="Shape 218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4RAACPOwAAuhMAABAgAAAmAAAACAAAAP//////////"/>
              </a:ext>
            </a:extLst>
          </p:cNvSpPr>
          <p:nvPr/>
        </p:nvSpPr>
        <p:spPr>
          <a:xfrm>
            <a:off x="1003300" y="2863850"/>
            <a:ext cx="867854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differences in functional constraints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7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1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BLjY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gUAACPOwAAIBcAABAgAAAmAAAACAAAAP//////////"/>
              </a:ext>
            </a:extLst>
          </p:cNvSpPr>
          <p:nvPr/>
        </p:nvSpPr>
        <p:spPr>
          <a:xfrm>
            <a:off x="1003300" y="3378200"/>
            <a:ext cx="8678545"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Under simulation, failure to accommodate ASRV can cause biased estimates of:</a:t>
            </a:r>
          </a:p>
        </p:txBody>
      </p:sp>
      <p:sp>
        <p:nvSpPr>
          <p:cNvPr id="3" name="Shape 218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GyZo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QWAACPOwAAABkAABAgAAAmAAAACAAAAP//////////"/>
              </a:ext>
            </a:extLst>
          </p:cNvSpPr>
          <p:nvPr/>
        </p:nvSpPr>
        <p:spPr>
          <a:xfrm>
            <a:off x="1003300" y="3721100"/>
            <a:ext cx="867854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tree topology</a:t>
            </a:r>
          </a:p>
        </p:txBody>
      </p:sp>
      <p:sp>
        <p:nvSpPr>
          <p:cNvPr id="4" name="Shape 21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ATl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gYAACPOwAA9BoAABAgAAAmAAAACAAAAP//////////"/>
              </a:ext>
            </a:extLst>
          </p:cNvSpPr>
          <p:nvPr/>
        </p:nvSpPr>
        <p:spPr>
          <a:xfrm>
            <a:off x="1003300" y="4038600"/>
            <a:ext cx="867854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branch lengths</a:t>
            </a:r>
          </a:p>
        </p:txBody>
      </p:sp>
      <p:sp>
        <p:nvSpPr>
          <p:cNvPr id="5" name="Shape 218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aAACPOwAA6BwAABAgAAAmAAAACAAAAP//////////"/>
              </a:ext>
            </a:extLst>
          </p:cNvSpPr>
          <p:nvPr/>
        </p:nvSpPr>
        <p:spPr>
          <a:xfrm>
            <a:off x="1003300" y="4356100"/>
            <a:ext cx="867854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other parameters of the substitution model </a:t>
            </a:r>
          </a:p>
        </p:txBody>
      </p:sp>
      <p:sp>
        <p:nvSpPr>
          <p:cNvPr id="6" name="Shape 219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LAACPOwAAJA4AABAgAAAmAAAACAAAAP//////////"/>
              </a:ext>
            </a:extLst>
          </p:cNvSpPr>
          <p:nvPr/>
        </p:nvSpPr>
        <p:spPr>
          <a:xfrm>
            <a:off x="1003300" y="1917700"/>
            <a:ext cx="8678545"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Substitution rates may vary across sites because of:</a:t>
            </a:r>
          </a:p>
        </p:txBody>
      </p:sp>
      <p:sp>
        <p:nvSpPr>
          <p:cNvPr id="7" name="Shape 219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rates across sites is a prevalent feature of empirical datasets </a:t>
            </a:r>
          </a:p>
        </p:txBody>
      </p:sp>
      <p:sp>
        <p:nvSpPr>
          <p:cNvPr id="8" name="Shape 219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9" name="Shape 219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10"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lsZT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gNAACPOwAA0BEAABAgAAAmAAAACAAAAP//////////"/>
              </a:ext>
            </a:extLst>
          </p:cNvSpPr>
          <p:nvPr/>
        </p:nvSpPr>
        <p:spPr>
          <a:xfrm>
            <a:off x="1003300" y="2260600"/>
            <a:ext cx="867854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pPr>
            <a:r>
              <a:t>systematic bias in mutation rates</a:t>
            </a:r>
          </a:p>
          <a:p>
            <a:pPr marL="228600" indent="-228600" algn="l" defTabSz="457200">
              <a:lnSpc>
                <a:spcPts val="1900"/>
              </a:lnSpc>
              <a:spcBef>
                <a:spcPts val="400"/>
              </a:spcBef>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pPr>
            <a:r>
              <a:t>biased Gene conversion</a:t>
            </a:r>
          </a:p>
        </p:txBody>
      </p:sp>
      <p:sp>
        <p:nvSpPr>
          <p:cNvPr id="11" name="Rectangle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RSa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4RAACPOwAAuhMAABAgAAAmAAAACAAAAP//////////"/>
              </a:ext>
            </a:extLst>
          </p:cNvSpPr>
          <p:nvPr/>
        </p:nvSpPr>
        <p:spPr>
          <a:xfrm>
            <a:off x="1003300" y="2863850"/>
            <a:ext cx="867854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pPr>
            <a:r>
              <a:t>differences in functional constraints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7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grpSp>
        <p:nvGrpSpPr>
          <p:cNvPr id="2" name="Group 2207"/>
          <p:cNvGrpSpPr>
            <a:extLst>
              <a:ext uri="smNativeData">
                <pr:smNativeData xmlns:pr="smNativeData" xmlns="smNativeData" val="SMDATA_6_2mHZYhMAAAAlAAAAAQAAAA8BAAAAkAAAAEgAAACQAAAASAAAAAAAAAAAAAAAAAAAABcAAAAUAAAAAAAAAAAAAAD/fwAA/38AAAAAAAAJAAAABAAAABI5MDEfAAAAVAAAAAAAAAAAAAAAAAAAAAAAAAAAAAAAAAAAAAAAAAAAAAAAAAAAAAAAAAAAAAAAAAAAAAAAAAAAAAAAAAAAAAAAAAAAAAAAAAAAAAAAAAAAAAAAAAAAACEAAAAYAAAAFAAAAPQSAAAWEAAAfiIAAG4cAAAQAAAAJgAAAAgAAAD/////AAAAAA=="/>
              </a:ext>
            </a:extLst>
          </p:cNvGrpSpPr>
          <p:nvPr/>
        </p:nvGrpSpPr>
        <p:grpSpPr>
          <a:xfrm>
            <a:off x="3081020" y="2614930"/>
            <a:ext cx="2526030" cy="2006600"/>
            <a:chOff x="3081020" y="2614930"/>
            <a:chExt cx="2526030" cy="2006600"/>
          </a:xfrm>
        </p:grpSpPr>
        <p:grpSp>
          <p:nvGrpSpPr>
            <p:cNvPr id="7" name="Group 2202"/>
            <p:cNvGrpSpPr>
              <a:extLst>
                <a:ext uri="smNativeData">
                  <pr:smNativeData xmlns:pr="smNativeData" xmlns="smNativeData" val="SMDATA_6_2mHZYhMAAAAlAAAAAQAAAA8BAAAAkAAAAEgAAACQAAAASAAAAAAAAAAAAAAAAAAAABcAAAAUAAAAAAAAAAAAAAD/fwAA/38AAAAAAAAJAAAABAAAAHh5pV8fAAAAVAAAAAAAAAAAAAAAAAAAAAAAAAAAAAAAAAAAAAAAAAAAAAAAAAAAAAAAAAAAAAAAAAAAAAAAAAAAAAAAAAAAAAAAAAAAAAAAAAAAAAAAAAAAAAAAAAAAACEAAAAYAAAAFAAAAO0TAACCEgAAJyEAADAaAAAAAAAAJgAAAAgAAAD/////AAAAAA=="/>
                </a:ext>
              </a:extLst>
            </p:cNvGrpSpPr>
            <p:nvPr/>
          </p:nvGrpSpPr>
          <p:grpSpPr>
            <a:xfrm>
              <a:off x="3239135" y="3008630"/>
              <a:ext cx="2150110" cy="1248410"/>
              <a:chOff x="3239135" y="3008630"/>
              <a:chExt cx="2150110" cy="1248410"/>
            </a:xfrm>
          </p:grpSpPr>
          <p:sp>
            <p:nvSpPr>
              <p:cNvPr id="12" name="Shape 219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IISAAAnIQAAXBYAAAAAAAAmAAAACAAAAP//////////"/>
                  </a:ext>
                </a:extLst>
              </p:cNvSpPr>
              <p:nvPr/>
            </p:nvSpPr>
            <p:spPr>
              <a:xfrm flipV="1">
                <a:off x="4763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219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DSL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FYWAADHFwAAMBoAAAAAAAAmAAAACAAAAP//////////"/>
                  </a:ext>
                </a:extLst>
              </p:cNvSpPr>
              <p:nvPr/>
            </p:nvSpPr>
            <p:spPr>
              <a:xfrm flipV="1">
                <a:off x="3239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199"/>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OAPY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IISAADHFwAAXBYAAAAAAAAmAAAACAAAAP//////////"/>
                  </a:ext>
                </a:extLst>
              </p:cNvSpPr>
              <p:nvPr/>
            </p:nvSpPr>
            <p:spPr>
              <a:xfrm>
                <a:off x="3239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2200"/>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FYWAAAnIQAAMBoAAAAAAAAmAAAACAAAAP//////////"/>
                  </a:ext>
                </a:extLst>
              </p:cNvSpPr>
              <p:nvPr/>
            </p:nvSpPr>
            <p:spPr>
              <a:xfrm>
                <a:off x="4763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201"/>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rRcAAFYWAABkHQAAVhYAAAAAAAAmAAAACAAAAP//////////"/>
                  </a:ext>
                </a:extLst>
              </p:cNvSpPr>
              <p:nvPr/>
            </p:nvSpPr>
            <p:spPr>
              <a:xfrm>
                <a:off x="3848735" y="3630930"/>
                <a:ext cx="92900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6" name="Shape 220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je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BYQAADmFAAA5hIAAAAgAAAmAAAACAAAAP//////////"/>
                </a:ext>
              </a:extLst>
            </p:cNvSpPr>
            <p:nvPr/>
          </p:nvSpPr>
          <p:spPr>
            <a:xfrm>
              <a:off x="3081020" y="26149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5" name="Shape 220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I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J4ZAADOFAAAbhwAAAAgAAAmAAAACAAAAP//////////"/>
                </a:ext>
              </a:extLst>
            </p:cNvSpPr>
            <p:nvPr/>
          </p:nvSpPr>
          <p:spPr>
            <a:xfrm>
              <a:off x="3081020" y="41643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4" name="Shape 220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m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BYQAABmIgAA5hIAAAAgAAAmAAAACAAAAP//////////"/>
                </a:ext>
              </a:extLst>
            </p:cNvSpPr>
            <p:nvPr/>
          </p:nvSpPr>
          <p:spPr>
            <a:xfrm>
              <a:off x="5290820" y="26149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3" name="Shape 220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6c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J4ZAAB+IgAAbhwAAAAgAAAmAAAACAAAAP//////////"/>
                </a:ext>
              </a:extLst>
            </p:cNvSpPr>
            <p:nvPr/>
          </p:nvSpPr>
          <p:spPr>
            <a:xfrm>
              <a:off x="5290820" y="41643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13" name="Group 2218"/>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PQlAAAxDQAA4z0AAGgfAAAQAAAAJgAAAAgAAAD/////AAAAAA=="/>
              </a:ext>
            </a:extLst>
          </p:cNvGrpSpPr>
          <p:nvPr/>
        </p:nvGrpSpPr>
        <p:grpSpPr>
          <a:xfrm>
            <a:off x="6169660" y="2144395"/>
            <a:ext cx="3890645" cy="2961005"/>
            <a:chOff x="6169660" y="2144395"/>
            <a:chExt cx="3890645" cy="2961005"/>
          </a:xfrm>
        </p:grpSpPr>
        <p:grpSp>
          <p:nvGrpSpPr>
            <p:cNvPr id="18" name="Group 2213"/>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CUnAAB3EAAAlTsAAFUcAAAAAAAAJgAAAAgAAAD/////AAAAAA=="/>
                </a:ext>
              </a:extLst>
            </p:cNvGrpSpPr>
            <p:nvPr/>
          </p:nvGrpSpPr>
          <p:grpSpPr>
            <a:xfrm>
              <a:off x="6363335" y="2676525"/>
              <a:ext cx="3322320" cy="1929130"/>
              <a:chOff x="6363335" y="2676525"/>
              <a:chExt cx="3322320" cy="1929130"/>
            </a:xfrm>
          </p:grpSpPr>
          <p:sp>
            <p:nvSpPr>
              <p:cNvPr id="23" name="Shape 220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vZm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HcQAACVOwAAaxYAAAAAAAAmAAAACAAAAP//////////"/>
                  </a:ext>
                </a:extLst>
              </p:cNvSpPr>
              <p:nvPr/>
            </p:nvSpPr>
            <p:spPr>
              <a:xfrm flipV="1">
                <a:off x="8718550"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220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k9Ij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GEWAAAYLQAAVRwAAAAAAAAmAAAACAAAAP//////////"/>
                  </a:ext>
                </a:extLst>
              </p:cNvSpPr>
              <p:nvPr/>
            </p:nvSpPr>
            <p:spPr>
              <a:xfrm flipV="1">
                <a:off x="6363335"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1" name="Shape 2210"/>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xhd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HcQAAAYLQAAaxYAAAAAAAAmAAAACAAAAP//////////"/>
                  </a:ext>
                </a:extLst>
              </p:cNvSpPr>
              <p:nvPr/>
            </p:nvSpPr>
            <p:spPr>
              <a:xfrm>
                <a:off x="6363335"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2211"/>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ZhY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GEWAACVOwAAVRwAAAAAAAAmAAAACAAAAP//////////"/>
                  </a:ext>
                </a:extLst>
              </p:cNvSpPr>
              <p:nvPr/>
            </p:nvSpPr>
            <p:spPr>
              <a:xfrm>
                <a:off x="8718550"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2212"/>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M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8CwAAGEWAADFNQAAYRYAAAAAAAAmAAAACAAAAP//////////"/>
                  </a:ext>
                </a:extLst>
              </p:cNvSpPr>
              <p:nvPr/>
            </p:nvSpPr>
            <p:spPr>
              <a:xfrm>
                <a:off x="7305040" y="3637915"/>
                <a:ext cx="143573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17" name="Shape 221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DENAAD1KAAAihEAAAAAAAAmAAAACAAAAP//////////"/>
                </a:ext>
              </a:extLst>
            </p:cNvSpPr>
            <p:nvPr/>
          </p:nvSpPr>
          <p:spPr>
            <a:xfrm>
              <a:off x="6169660" y="214439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16" name="Shape 221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A8bAADQKAAAaB8AAAAAAAAmAAAACAAAAP//////////"/>
                </a:ext>
              </a:extLst>
            </p:cNvSpPr>
            <p:nvPr/>
          </p:nvSpPr>
          <p:spPr>
            <a:xfrm>
              <a:off x="6169660" y="4398645"/>
              <a:ext cx="464820"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15" name="Shape 221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JJb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DENAAC9PQAAihEAAAAAAAAmAAAACAAAAP//////////"/>
                </a:ext>
              </a:extLst>
            </p:cNvSpPr>
            <p:nvPr/>
          </p:nvSpPr>
          <p:spPr>
            <a:xfrm>
              <a:off x="9571990" y="2144395"/>
              <a:ext cx="46418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14" name="Shape 221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9hOm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A8bAADjPQAAaB8AAAAAAAAmAAAACAAAAP//////////"/>
                </a:ext>
              </a:extLst>
            </p:cNvSpPr>
            <p:nvPr/>
          </p:nvSpPr>
          <p:spPr>
            <a:xfrm>
              <a:off x="9571990" y="439864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24" name="Group 2229"/>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M0EAABCEQAANA8AABcbAAAQAAAAJgAAAAgAAAD/////AAAAAA=="/>
              </a:ext>
            </a:extLst>
          </p:cNvGrpSpPr>
          <p:nvPr/>
        </p:nvGrpSpPr>
        <p:grpSpPr>
          <a:xfrm>
            <a:off x="780415" y="2805430"/>
            <a:ext cx="1691005" cy="1598295"/>
            <a:chOff x="780415" y="2805430"/>
            <a:chExt cx="1691005" cy="1598295"/>
          </a:xfrm>
        </p:grpSpPr>
        <p:grpSp>
          <p:nvGrpSpPr>
            <p:cNvPr id="29" name="Group 2224"/>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MUFAAAHFAAApA0AAJkYAAAAAAAAJgAAAAgAAAD/////AAAAAA=="/>
                </a:ext>
              </a:extLst>
            </p:cNvGrpSpPr>
            <p:nvPr/>
          </p:nvGrpSpPr>
          <p:grpSpPr>
            <a:xfrm>
              <a:off x="937895" y="3255645"/>
              <a:ext cx="1279525" cy="742950"/>
              <a:chOff x="937895" y="3255645"/>
              <a:chExt cx="1279525" cy="742950"/>
            </a:xfrm>
          </p:grpSpPr>
          <p:sp>
            <p:nvSpPr>
              <p:cNvPr id="34" name="Shape 221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sb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AcUAACkDQAAUhYAAAAAAAAmAAAACAAAAP//////////"/>
                  </a:ext>
                </a:extLst>
              </p:cNvSpPr>
              <p:nvPr/>
            </p:nvSpPr>
            <p:spPr>
              <a:xfrm flipV="1">
                <a:off x="184467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3" name="Shape 222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E4WAAAQCAAAmRgAAAAAAAAmAAAACAAAAP//////////"/>
                  </a:ext>
                </a:extLst>
              </p:cNvSpPr>
              <p:nvPr/>
            </p:nvSpPr>
            <p:spPr>
              <a:xfrm flipV="1">
                <a:off x="93789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2" name="Shape 2221"/>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AwI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AcUAAAQCAAAUhYAAAAAAAAmAAAACAAAAP//////////"/>
                  </a:ext>
                </a:extLst>
              </p:cNvSpPr>
              <p:nvPr/>
            </p:nvSpPr>
            <p:spPr>
              <a:xfrm>
                <a:off x="93789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1" name="Shape 2222"/>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NvbS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E4WAACkDQAAmRgAAAAAAAAmAAAACAAAAP//////////"/>
                  </a:ext>
                </a:extLst>
              </p:cNvSpPr>
              <p:nvPr/>
            </p:nvSpPr>
            <p:spPr>
              <a:xfrm>
                <a:off x="184467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0" name="Shape 2223"/>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N2BkS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AAgAAE4WAABnCwAAThYAAAAAAAAmAAAACAAAAP//////////"/>
                  </a:ext>
                </a:extLst>
              </p:cNvSpPr>
              <p:nvPr/>
            </p:nvSpPr>
            <p:spPr>
              <a:xfrm>
                <a:off x="1300480" y="3625850"/>
                <a:ext cx="55308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28" name="Shape 222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0bqx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EIRAAAABwAAmxQAAAAAAAAmAAAACAAAAP//////////"/>
                </a:ext>
              </a:extLst>
            </p:cNvSpPr>
            <p:nvPr/>
          </p:nvSpPr>
          <p:spPr>
            <a:xfrm>
              <a:off x="7804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27" name="Shape 222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iwI1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L4XAAAABwAAFxsAAAAAAAAmAAAACAAAAP//////////"/>
                </a:ext>
              </a:extLst>
            </p:cNvSpPr>
            <p:nvPr/>
          </p:nvSpPr>
          <p:spPr>
            <a:xfrm>
              <a:off x="7804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26" name="Shape 222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7Z+F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EIRAAA0DwAAmxQAAAAAAAAmAAAACAAAAP//////////"/>
                </a:ext>
              </a:extLst>
            </p:cNvSpPr>
            <p:nvPr/>
          </p:nvSpPr>
          <p:spPr>
            <a:xfrm>
              <a:off x="21139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25" name="Shape 222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51Qp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L4XAAA0DwAAFxsAAAAAAAAmAAAACAAAAP//////////"/>
                </a:ext>
              </a:extLst>
            </p:cNvSpPr>
            <p:nvPr/>
          </p:nvSpPr>
          <p:spPr>
            <a:xfrm>
              <a:off x="21139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sp>
        <p:nvSpPr>
          <p:cNvPr id="35" name="Shape 223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Hrwt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ioAAGYdAACEOQAAYx8AABAgAAAmAAAACAAAAP//////////"/>
              </a:ext>
            </a:extLst>
          </p:cNvSpPr>
          <p:nvPr/>
        </p:nvSpPr>
        <p:spPr>
          <a:xfrm>
            <a:off x="687959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high-rate site</a:t>
            </a:r>
            <a:endParaRPr cap="none">
              <a:solidFill>
                <a:srgbClr val="424242"/>
              </a:solidFill>
            </a:endParaRPr>
          </a:p>
        </p:txBody>
      </p:sp>
      <p:sp>
        <p:nvSpPr>
          <p:cNvPr id="36" name="Shape 223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4c4/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BMAAGYdAABSIgAAYx8AABAgAAAmAAAACAAAAP//////////"/>
              </a:ext>
            </a:extLst>
          </p:cNvSpPr>
          <p:nvPr/>
        </p:nvSpPr>
        <p:spPr>
          <a:xfrm>
            <a:off x="310896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intermediate-rate site</a:t>
            </a:r>
            <a:endParaRPr cap="none">
              <a:solidFill>
                <a:srgbClr val="424242"/>
              </a:solidFill>
            </a:endParaRPr>
          </a:p>
        </p:txBody>
      </p:sp>
      <p:sp>
        <p:nvSpPr>
          <p:cNvPr id="37" name="Shape 223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4PHr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AIAAGYdAACZEQAAYx8AABAgAAAmAAAACAAAAP//////////"/>
              </a:ext>
            </a:extLst>
          </p:cNvSpPr>
          <p:nvPr/>
        </p:nvSpPr>
        <p:spPr>
          <a:xfrm>
            <a:off x="391160" y="4779010"/>
            <a:ext cx="24695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
        <p:nvSpPr>
          <p:cNvPr id="38" name="Shape 223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T9Id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Substitution rates are reflected in the branch lengths of the tree</a:t>
            </a:r>
          </a:p>
        </p:txBody>
      </p:sp>
      <p:sp>
        <p:nvSpPr>
          <p:cNvPr id="39" name="Shape 223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tIvJ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0" name="Shape 223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LC1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1" name="Shape 223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r/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relative rate at a site proportionately stretches or compresses the branch lengths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31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31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31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5" name="Shape 31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
        <p:nvSpPr>
          <p:cNvPr id="6" name="Shape 31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gOAADaOgAAuxIAABAgAAAmAAAACAAAAP//////////"/>
              </a:ext>
            </a:extLst>
          </p:cNvSpPr>
          <p:nvPr/>
        </p:nvSpPr>
        <p:spPr>
          <a:xfrm>
            <a:off x="990600" y="24130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However, the timescale of the tree is typically unknown, so the time, </a:t>
            </a:r>
            <a:r>
              <a:rPr i="1" cap="none">
                <a:latin typeface="Times New Roman" pitchFamily="1" charset="0"/>
                <a:ea typeface="Times New Roman" pitchFamily="1" charset="0"/>
                <a:cs typeface="Times New Roman" pitchFamily="1" charset="0"/>
              </a:rPr>
              <a:t>t</a:t>
            </a:r>
            <a:r>
              <a:t>, and rate, </a:t>
            </a:r>
            <a:r>
              <a:rPr i="1" cap="none">
                <a:latin typeface="Times New Roman" pitchFamily="1" charset="0"/>
                <a:ea typeface="Times New Roman" pitchFamily="1" charset="0"/>
                <a:cs typeface="Times New Roman" pitchFamily="1" charset="0"/>
              </a:rPr>
              <a:t>u</a:t>
            </a:r>
            <a:r>
              <a:t>, </a:t>
            </a:r>
            <a:br/>
            <a:r>
              <a:t>     cannot be estimated separately, but only as their product: </a:t>
            </a:r>
            <a:r>
              <a:rPr i="1" cap="none">
                <a:latin typeface="Times New Roman" pitchFamily="1" charset="0"/>
                <a:ea typeface="Times New Roman" pitchFamily="1" charset="0"/>
                <a:cs typeface="Times New Roman" pitchFamily="1" charset="0"/>
              </a:rPr>
              <a:t>v = ut</a:t>
            </a:r>
            <a:endParaRPr i="1" cap="none">
              <a:latin typeface="Times New Roman" pitchFamily="1" charset="0"/>
              <a:ea typeface="Times New Roman" pitchFamily="1" charset="0"/>
              <a:cs typeface="Times New Roman" pitchFamily="1" charset="0"/>
            </a:endParaRPr>
          </a:p>
        </p:txBody>
      </p:sp>
      <p:sp>
        <p:nvSpPr>
          <p:cNvPr id="7" name="Shape 31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QSAADaOgAAtRYAABAgAAAmAAAACAAAAP//////////"/>
              </a:ext>
            </a:extLst>
          </p:cNvSpPr>
          <p:nvPr/>
        </p:nvSpPr>
        <p:spPr>
          <a:xfrm>
            <a:off x="990600" y="3060700"/>
            <a:ext cx="8576310" cy="63055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In order for us to be able to interpret the branch length, </a:t>
            </a:r>
            <a:r>
              <a:rPr i="1" cap="none">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8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grpSp>
        <p:nvGrpSpPr>
          <p:cNvPr id="2" name="Group 2248"/>
          <p:cNvGrpSpPr>
            <a:extLst>
              <a:ext uri="smNativeData">
                <pr:smNativeData xmlns:pr="smNativeData" xmlns="smNativeData" val="SMDATA_6_2mHZYhMAAAAlAAAAAQAAAA8BAAAAkAAAAEgAAACQAAAASAAAAAAAAAAAAAAAAAAAABcAAAAUAAAAAAAAAAAAAAD/fwAA/38AAAAAAAAJAAAABAAAAAgAAAAfAAAAVAAAAAAAAAAAAAAAAAAAAAAAAAAAAAAAAAAAAAAAAAAAAAAAAAAAAAAAAAAAAAAAAAAAAAAAAAAAAAAAAAAAAAAAAAAAAAAAAAAAAAAAAAAAAAAAAAAAACEAAAAYAAAAFAAAAPQSAAAWEAAAfiIAAG4cAAAQAAAAJgAAAAgAAAD/////AAAAAA=="/>
              </a:ext>
            </a:extLst>
          </p:cNvGrpSpPr>
          <p:nvPr/>
        </p:nvGrpSpPr>
        <p:grpSpPr>
          <a:xfrm>
            <a:off x="3081020" y="2614930"/>
            <a:ext cx="2526030" cy="2006600"/>
            <a:chOff x="3081020" y="2614930"/>
            <a:chExt cx="2526030" cy="2006600"/>
          </a:xfrm>
        </p:grpSpPr>
        <p:grpSp>
          <p:nvGrpSpPr>
            <p:cNvPr id="7" name="Group 2243"/>
            <p:cNvGrpSpPr>
              <a:extLst>
                <a:ext uri="smNativeData">
                  <pr:smNativeData xmlns:pr="smNativeData" xmlns="smNativeData" val="SMDATA_6_2mHZYhMAAAAlAAAAAQAAAA8BAAAAkAAAAEgAAACQAAAASAAAAAAAAAAAAAAAAAAAABcAAAAUAAAAAAAAAAAAAAD/fwAA/38AAAAAAAAJAAAABAAAALB85QIfAAAAVAAAAAAAAAAAAAAAAAAAAAAAAAAAAAAAAAAAAAAAAAAAAAAAAAAAAAAAAAAAAAAAAAAAAAAAAAAAAAAAAAAAAAAAAAAAAAAAAAAAAAAAAAAAAAAAAAAAACEAAAAYAAAAFAAAAO0TAACCEgAAJyEAADAaAAAAAAAAJgAAAAgAAAD/////AAAAAA=="/>
                </a:ext>
              </a:extLst>
            </p:cNvGrpSpPr>
            <p:nvPr/>
          </p:nvGrpSpPr>
          <p:grpSpPr>
            <a:xfrm>
              <a:off x="3239135" y="3008630"/>
              <a:ext cx="2150110" cy="1248410"/>
              <a:chOff x="3239135" y="3008630"/>
              <a:chExt cx="2150110" cy="1248410"/>
            </a:xfrm>
          </p:grpSpPr>
          <p:sp>
            <p:nvSpPr>
              <p:cNvPr id="12" name="Shape 223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G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IISAAAnIQAAXBYAAAAAAAAmAAAACAAAAP//////////"/>
                  </a:ext>
                </a:extLst>
              </p:cNvSpPr>
              <p:nvPr/>
            </p:nvSpPr>
            <p:spPr>
              <a:xfrm flipV="1">
                <a:off x="4763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223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p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FYWAADHFwAAMBoAAAAAAAAmAAAACAAAAP//////////"/>
                  </a:ext>
                </a:extLst>
              </p:cNvSpPr>
              <p:nvPr/>
            </p:nvSpPr>
            <p:spPr>
              <a:xfrm flipV="1">
                <a:off x="3239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240"/>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JgrZY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IISAADHFwAAXBYAAAAAAAAmAAAACAAAAP//////////"/>
                  </a:ext>
                </a:extLst>
              </p:cNvSpPr>
              <p:nvPr/>
            </p:nvSpPr>
            <p:spPr>
              <a:xfrm>
                <a:off x="3239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2241"/>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lHH8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FYWAAAnIQAAMBoAAAAAAAAmAAAACAAAAP//////////"/>
                  </a:ext>
                </a:extLst>
              </p:cNvSpPr>
              <p:nvPr/>
            </p:nvSpPr>
            <p:spPr>
              <a:xfrm>
                <a:off x="4763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242"/>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6XA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rRcAAFYWAABkHQAAVhYAAAAAAAAmAAAACAAAAP//////////"/>
                  </a:ext>
                </a:extLst>
              </p:cNvSpPr>
              <p:nvPr/>
            </p:nvSpPr>
            <p:spPr>
              <a:xfrm>
                <a:off x="3848735" y="3630930"/>
                <a:ext cx="92900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6" name="Shape 224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BYQAADmFAAA5hIAAAAgAAAmAAAACAAAAP//////////"/>
                </a:ext>
              </a:extLst>
            </p:cNvSpPr>
            <p:nvPr/>
          </p:nvSpPr>
          <p:spPr>
            <a:xfrm>
              <a:off x="3081020" y="26149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5" name="Shape 224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J4ZAADOFAAAbhwAAAAgAAAmAAAACAAAAP//////////"/>
                </a:ext>
              </a:extLst>
            </p:cNvSpPr>
            <p:nvPr/>
          </p:nvSpPr>
          <p:spPr>
            <a:xfrm>
              <a:off x="3081020" y="41643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4" name="Shape 224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BYQAABmIgAA5hIAAAAgAAAmAAAACAAAAP//////////"/>
                </a:ext>
              </a:extLst>
            </p:cNvSpPr>
            <p:nvPr/>
          </p:nvSpPr>
          <p:spPr>
            <a:xfrm>
              <a:off x="5290820" y="26149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3" name="Shape 224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J4ZAAB+IgAAbhwAAAAgAAAmAAAACAAAAP//////////"/>
                </a:ext>
              </a:extLst>
            </p:cNvSpPr>
            <p:nvPr/>
          </p:nvSpPr>
          <p:spPr>
            <a:xfrm>
              <a:off x="5290820" y="41643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13" name="Group 2259"/>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PQlAAAxDQAA4z0AAGgfAAAQAAAAJgAAAAgAAAD/////AAAAAA=="/>
              </a:ext>
            </a:extLst>
          </p:cNvGrpSpPr>
          <p:nvPr/>
        </p:nvGrpSpPr>
        <p:grpSpPr>
          <a:xfrm>
            <a:off x="6169660" y="2144395"/>
            <a:ext cx="3890645" cy="2961005"/>
            <a:chOff x="6169660" y="2144395"/>
            <a:chExt cx="3890645" cy="2961005"/>
          </a:xfrm>
        </p:grpSpPr>
        <p:grpSp>
          <p:nvGrpSpPr>
            <p:cNvPr id="18" name="Group 2254"/>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CUnAAB3EAAAlTsAAFUcAAAAAAAAJgAAAAgAAAD/////AAAAAA=="/>
                </a:ext>
              </a:extLst>
            </p:cNvGrpSpPr>
            <p:nvPr/>
          </p:nvGrpSpPr>
          <p:grpSpPr>
            <a:xfrm>
              <a:off x="6363335" y="2676525"/>
              <a:ext cx="3322320" cy="1929130"/>
              <a:chOff x="6363335" y="2676525"/>
              <a:chExt cx="3322320" cy="1929130"/>
            </a:xfrm>
          </p:grpSpPr>
          <p:sp>
            <p:nvSpPr>
              <p:cNvPr id="23" name="Shape 224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HcQAACVOwAAaxYAAAAAAAAmAAAACAAAAP//////////"/>
                  </a:ext>
                </a:extLst>
              </p:cNvSpPr>
              <p:nvPr/>
            </p:nvSpPr>
            <p:spPr>
              <a:xfrm flipV="1">
                <a:off x="8718550"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225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GEWAAAYLQAAVRwAAAAAAAAmAAAACAAAAP//////////"/>
                  </a:ext>
                </a:extLst>
              </p:cNvSpPr>
              <p:nvPr/>
            </p:nvSpPr>
            <p:spPr>
              <a:xfrm flipV="1">
                <a:off x="6363335"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1" name="Shape 2251"/>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HcQAAAYLQAAaxYAAAAAAAAmAAAACAAAAP//////////"/>
                  </a:ext>
                </a:extLst>
              </p:cNvSpPr>
              <p:nvPr/>
            </p:nvSpPr>
            <p:spPr>
              <a:xfrm>
                <a:off x="6363335"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2252"/>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GEWAACVOwAAVRwAAAAAAAAmAAAACAAAAP//////////"/>
                  </a:ext>
                </a:extLst>
              </p:cNvSpPr>
              <p:nvPr/>
            </p:nvSpPr>
            <p:spPr>
              <a:xfrm>
                <a:off x="8718550"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2253"/>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8CwAAGEWAADFNQAAYRYAAAAAAAAmAAAACAAAAP//////////"/>
                  </a:ext>
                </a:extLst>
              </p:cNvSpPr>
              <p:nvPr/>
            </p:nvSpPr>
            <p:spPr>
              <a:xfrm>
                <a:off x="7305040" y="3637915"/>
                <a:ext cx="143573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17" name="Shape 225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DENAAD1KAAAihEAAAAAAAAmAAAACAAAAP//////////"/>
                </a:ext>
              </a:extLst>
            </p:cNvSpPr>
            <p:nvPr/>
          </p:nvSpPr>
          <p:spPr>
            <a:xfrm>
              <a:off x="6169660" y="214439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16" name="Shape 225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B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A8bAADQKAAAaB8AAAAAAAAmAAAACAAAAP//////////"/>
                </a:ext>
              </a:extLst>
            </p:cNvSpPr>
            <p:nvPr/>
          </p:nvSpPr>
          <p:spPr>
            <a:xfrm>
              <a:off x="6169660" y="4398645"/>
              <a:ext cx="464820"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15" name="Shape 225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DENAAC9PQAAihEAAAAAAAAmAAAACAAAAP//////////"/>
                </a:ext>
              </a:extLst>
            </p:cNvSpPr>
            <p:nvPr/>
          </p:nvSpPr>
          <p:spPr>
            <a:xfrm>
              <a:off x="9571990" y="2144395"/>
              <a:ext cx="46418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14" name="Shape 225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F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A8bAADjPQAAaB8AAAAAAAAmAAAACAAAAP//////////"/>
                </a:ext>
              </a:extLst>
            </p:cNvSpPr>
            <p:nvPr/>
          </p:nvSpPr>
          <p:spPr>
            <a:xfrm>
              <a:off x="9571990" y="439864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24" name="Group 2270"/>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M0EAABCEQAANA8AABcbAAAQAAAAJgAAAAgAAAD/////AAAAAA=="/>
              </a:ext>
            </a:extLst>
          </p:cNvGrpSpPr>
          <p:nvPr/>
        </p:nvGrpSpPr>
        <p:grpSpPr>
          <a:xfrm>
            <a:off x="780415" y="2805430"/>
            <a:ext cx="1691005" cy="1598295"/>
            <a:chOff x="780415" y="2805430"/>
            <a:chExt cx="1691005" cy="1598295"/>
          </a:xfrm>
        </p:grpSpPr>
        <p:grpSp>
          <p:nvGrpSpPr>
            <p:cNvPr id="29" name="Group 2265"/>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MUFAAAHFAAApA0AAJkYAAAAAAAAJgAAAAgAAAD/////AAAAAA=="/>
                </a:ext>
              </a:extLst>
            </p:cNvGrpSpPr>
            <p:nvPr/>
          </p:nvGrpSpPr>
          <p:grpSpPr>
            <a:xfrm>
              <a:off x="937895" y="3255645"/>
              <a:ext cx="1279525" cy="742950"/>
              <a:chOff x="937895" y="3255645"/>
              <a:chExt cx="1279525" cy="742950"/>
            </a:xfrm>
          </p:grpSpPr>
          <p:sp>
            <p:nvSpPr>
              <p:cNvPr id="34" name="Shape 226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AF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AcUAACkDQAAUhYAAAAAAAAmAAAACAAAAP//////////"/>
                  </a:ext>
                </a:extLst>
              </p:cNvSpPr>
              <p:nvPr/>
            </p:nvSpPr>
            <p:spPr>
              <a:xfrm flipV="1">
                <a:off x="184467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3" name="Shape 226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E4WAAAQCAAAmRgAAAAAAAAmAAAACAAAAP//////////"/>
                  </a:ext>
                </a:extLst>
              </p:cNvSpPr>
              <p:nvPr/>
            </p:nvSpPr>
            <p:spPr>
              <a:xfrm flipV="1">
                <a:off x="93789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2" name="Shape 2262"/>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AcUAAAQCAAAUhYAAAAAAAAmAAAACAAAAP//////////"/>
                  </a:ext>
                </a:extLst>
              </p:cNvSpPr>
              <p:nvPr/>
            </p:nvSpPr>
            <p:spPr>
              <a:xfrm>
                <a:off x="93789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1" name="Shape 2263"/>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E4WAACkDQAAmRgAAAAAAAAmAAAACAAAAP//////////"/>
                  </a:ext>
                </a:extLst>
              </p:cNvSpPr>
              <p:nvPr/>
            </p:nvSpPr>
            <p:spPr>
              <a:xfrm>
                <a:off x="184467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0" name="Shape 2264"/>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AAgAAE4WAABnCwAAThYAAAAAAAAmAAAACAAAAP//////////"/>
                  </a:ext>
                </a:extLst>
              </p:cNvSpPr>
              <p:nvPr/>
            </p:nvSpPr>
            <p:spPr>
              <a:xfrm>
                <a:off x="1300480" y="3625850"/>
                <a:ext cx="55308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28" name="Shape 226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EIRAAAABwAAmxQAAAAAAAAmAAAACAAAAP//////////"/>
                </a:ext>
              </a:extLst>
            </p:cNvSpPr>
            <p:nvPr/>
          </p:nvSpPr>
          <p:spPr>
            <a:xfrm>
              <a:off x="7804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27" name="Shape 226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L4XAAAABwAAFxsAAAAAAAAmAAAACAAAAP//////////"/>
                </a:ext>
              </a:extLst>
            </p:cNvSpPr>
            <p:nvPr/>
          </p:nvSpPr>
          <p:spPr>
            <a:xfrm>
              <a:off x="7804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26" name="Shape 226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EIRAAA0DwAAmxQAAAAAAAAmAAAACAAAAP//////////"/>
                </a:ext>
              </a:extLst>
            </p:cNvSpPr>
            <p:nvPr/>
          </p:nvSpPr>
          <p:spPr>
            <a:xfrm>
              <a:off x="21139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25" name="Shape 226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L4XAAA0DwAAFxsAAAAAAAAmAAAACAAAAP//////////"/>
                </a:ext>
              </a:extLst>
            </p:cNvSpPr>
            <p:nvPr/>
          </p:nvSpPr>
          <p:spPr>
            <a:xfrm>
              <a:off x="21139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sp>
        <p:nvSpPr>
          <p:cNvPr id="35" name="Shape 227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z8TP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ioAAGYdAACEOQAAYx8AABAgAAAmAAAACAAAAP//////////"/>
              </a:ext>
            </a:extLst>
          </p:cNvSpPr>
          <p:nvPr/>
        </p:nvSpPr>
        <p:spPr>
          <a:xfrm>
            <a:off x="687959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high-rate site</a:t>
            </a:r>
            <a:endParaRPr cap="none">
              <a:solidFill>
                <a:srgbClr val="424242"/>
              </a:solidFill>
            </a:endParaRPr>
          </a:p>
        </p:txBody>
      </p:sp>
      <p:sp>
        <p:nvSpPr>
          <p:cNvPr id="36" name="Shape 227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W4LX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BMAAGYdAABSIgAAYx8AABAgAAAmAAAACAAAAP//////////"/>
              </a:ext>
            </a:extLst>
          </p:cNvSpPr>
          <p:nvPr/>
        </p:nvSpPr>
        <p:spPr>
          <a:xfrm>
            <a:off x="310896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intermediate-rate site</a:t>
            </a:r>
            <a:endParaRPr cap="none">
              <a:solidFill>
                <a:srgbClr val="424242"/>
              </a:solidFill>
            </a:endParaRPr>
          </a:p>
        </p:txBody>
      </p:sp>
      <p:sp>
        <p:nvSpPr>
          <p:cNvPr id="37" name="Shape 227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9Se5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AIAAGYdAACZEQAAYx8AABAgAAAmAAAACAAAAP//////////"/>
              </a:ext>
            </a:extLst>
          </p:cNvSpPr>
          <p:nvPr/>
        </p:nvSpPr>
        <p:spPr>
          <a:xfrm>
            <a:off x="391160" y="4779010"/>
            <a:ext cx="24695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
        <p:nvSpPr>
          <p:cNvPr id="38" name="Shape 22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y5US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Substitution rates are reflected in the branch lengths of the tree</a:t>
            </a:r>
          </a:p>
        </p:txBody>
      </p:sp>
      <p:sp>
        <p:nvSpPr>
          <p:cNvPr id="39" name="Shape 227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vz4f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0" name="Shape 227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RbVJ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1" name="Shape 227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y1/N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AUAAOQgAADHOgAAHCMAABAgAAAmAAAACAAAAP//////////"/>
              </a:ext>
            </a:extLst>
          </p:cNvSpPr>
          <p:nvPr/>
        </p:nvSpPr>
        <p:spPr>
          <a:xfrm>
            <a:off x="876300" y="5346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We can accommodate ASRV by incorporating relative substitution-rate multipliers</a:t>
            </a:r>
          </a:p>
        </p:txBody>
      </p:sp>
      <p:sp>
        <p:nvSpPr>
          <p:cNvPr id="42" name="Shape 227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ISyv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relative rate at a site proportionately stretches or compresses the branch lengths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8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2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h0T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AUAAOQgAADHOgAAHCMAABAgAAAmAAAACAAAAP//////////"/>
              </a:ext>
            </a:extLst>
          </p:cNvSpPr>
          <p:nvPr/>
        </p:nvSpPr>
        <p:spPr>
          <a:xfrm>
            <a:off x="876300" y="5346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We can accommodate ASRV by incorporating relative substitution-rate multipliers</a:t>
            </a:r>
          </a:p>
        </p:txBody>
      </p:sp>
      <p:sp>
        <p:nvSpPr>
          <p:cNvPr id="3" name="Shape 228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n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relative rate at a site proportionately stretches or compresses the branch lengths</a:t>
            </a:r>
          </a:p>
        </p:txBody>
      </p:sp>
      <p:sp>
        <p:nvSpPr>
          <p:cNvPr id="4" name="Shape 228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V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Substitution rates are reflected in the branch lengths of the tree</a:t>
            </a:r>
          </a:p>
        </p:txBody>
      </p:sp>
      <p:sp>
        <p:nvSpPr>
          <p:cNvPr id="5" name="Shape 22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Y3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6" name="Shape 228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V0ZX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28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ge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giAAA+PQAA1iQAABAgAAAmAAAACAAAAP//////////"/>
              </a:ext>
            </a:extLst>
          </p:cNvSpPr>
          <p:nvPr/>
        </p:nvSpPr>
        <p:spPr>
          <a:xfrm>
            <a:off x="1003300" y="5664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grpSp>
        <p:nvGrpSpPr>
          <p:cNvPr id="8" name="Group 229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PQSAAAWEAAAfiIAAG4cAAAQAAAAJgAAAAgAAAD/////AAAAAA=="/>
              </a:ext>
            </a:extLst>
          </p:cNvGrpSpPr>
          <p:nvPr/>
        </p:nvGrpSpPr>
        <p:grpSpPr>
          <a:xfrm>
            <a:off x="3081020" y="2614930"/>
            <a:ext cx="2526030" cy="2006600"/>
            <a:chOff x="3081020" y="2614930"/>
            <a:chExt cx="2526030" cy="2006600"/>
          </a:xfrm>
        </p:grpSpPr>
        <p:grpSp>
          <p:nvGrpSpPr>
            <p:cNvPr id="13" name="Group 2291"/>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O0TAACCEgAAJyEAADAaAAAAAAAAJgAAAAgAAAD/////AAAAAA=="/>
                </a:ext>
              </a:extLst>
            </p:cNvGrpSpPr>
            <p:nvPr/>
          </p:nvGrpSpPr>
          <p:grpSpPr>
            <a:xfrm>
              <a:off x="3239135" y="3008630"/>
              <a:ext cx="2150110" cy="1248410"/>
              <a:chOff x="3239135" y="3008630"/>
              <a:chExt cx="2150110" cy="1248410"/>
            </a:xfrm>
          </p:grpSpPr>
          <p:sp>
            <p:nvSpPr>
              <p:cNvPr id="18" name="Shape 228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sbl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IISAAAnIQAAXBYAAAAAAAAmAAAACAAAAP//////////"/>
                  </a:ext>
                </a:extLst>
              </p:cNvSpPr>
              <p:nvPr/>
            </p:nvSpPr>
            <p:spPr>
              <a:xfrm flipV="1">
                <a:off x="4763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228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BkaX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FYWAADHFwAAMBoAAAAAAAAmAAAACAAAAP//////////"/>
                  </a:ext>
                </a:extLst>
              </p:cNvSpPr>
              <p:nvPr/>
            </p:nvSpPr>
            <p:spPr>
              <a:xfrm flipV="1">
                <a:off x="3239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6" name="Shape 2288"/>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U9Il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IISAADHFwAAXBYAAAAAAAAmAAAACAAAAP//////////"/>
                  </a:ext>
                </a:extLst>
              </p:cNvSpPr>
              <p:nvPr/>
            </p:nvSpPr>
            <p:spPr>
              <a:xfrm>
                <a:off x="3239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2289"/>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diQ2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FYWAAAnIQAAMBoAAAAAAAAmAAAACAAAAP//////////"/>
                  </a:ext>
                </a:extLst>
              </p:cNvSpPr>
              <p:nvPr/>
            </p:nvSpPr>
            <p:spPr>
              <a:xfrm>
                <a:off x="4763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290"/>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N0T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rRcAAFYWAABkHQAAVhYAAAAAAAAmAAAACAAAAP//////////"/>
                  </a:ext>
                </a:extLst>
              </p:cNvSpPr>
              <p:nvPr/>
            </p:nvSpPr>
            <p:spPr>
              <a:xfrm>
                <a:off x="3848735" y="3630930"/>
                <a:ext cx="92900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12" name="Shape 229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c1OS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BYQAADmFAAA5hIAAAAgAAAmAAAACAAAAP//////////"/>
                </a:ext>
              </a:extLst>
            </p:cNvSpPr>
            <p:nvPr/>
          </p:nvSpPr>
          <p:spPr>
            <a:xfrm>
              <a:off x="3081020" y="26149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11" name="Shape 229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6b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J4ZAADOFAAAbhwAAAAgAAAmAAAACAAAAP//////////"/>
                </a:ext>
              </a:extLst>
            </p:cNvSpPr>
            <p:nvPr/>
          </p:nvSpPr>
          <p:spPr>
            <a:xfrm>
              <a:off x="3081020" y="41643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10" name="Shape 229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A6c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BYQAABmIgAA5hIAAAAgAAAmAAAACAAAAP//////////"/>
                </a:ext>
              </a:extLst>
            </p:cNvSpPr>
            <p:nvPr/>
          </p:nvSpPr>
          <p:spPr>
            <a:xfrm>
              <a:off x="5290820" y="26149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9" name="Shape 229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zej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J4ZAAB+IgAAbhwAAAAgAAAmAAAACAAAAP//////////"/>
                </a:ext>
              </a:extLst>
            </p:cNvSpPr>
            <p:nvPr/>
          </p:nvSpPr>
          <p:spPr>
            <a:xfrm>
              <a:off x="5290820" y="41643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19" name="Group 2307"/>
          <p:cNvGrpSpPr>
            <a:extLst>
              <a:ext uri="smNativeData">
                <pr:smNativeData xmlns:pr="smNativeData" xmlns="smNativeData" val="SMDATA_6_2mHZYhMAAAAlAAAAAQAAAA8BAAAAkAAAAEgAAACQAAAASAAAAAAAAAAAAAAAAAAAABcAAAAUAAAAAAAAAAAAAAD/fwAA/38AAAAAAAAJAAAABAAAAP/rA8wfAAAAVAAAAAAAAAAAAAAAAAAAAAAAAAAAAAAAAAAAAAAAAAAAAAAAAAAAAAAAAAAAAAAAAAAAAAAAAAAAAAAAAAAAAAAAAAAAAAAAAAAAAAAAAAAAAAAAAAAAACEAAAAYAAAAFAAAAPQlAAAxDQAA4z0AAGgfAAAQAAAAJgAAAAgAAAD/////AAAAAA=="/>
              </a:ext>
            </a:extLst>
          </p:cNvGrpSpPr>
          <p:nvPr/>
        </p:nvGrpSpPr>
        <p:grpSpPr>
          <a:xfrm>
            <a:off x="6169660" y="2144395"/>
            <a:ext cx="3890645" cy="2961005"/>
            <a:chOff x="6169660" y="2144395"/>
            <a:chExt cx="3890645" cy="2961005"/>
          </a:xfrm>
        </p:grpSpPr>
        <p:grpSp>
          <p:nvGrpSpPr>
            <p:cNvPr id="24" name="Group 2302"/>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CUnAAB3EAAAlTsAAFUcAAAAAAAAJgAAAAgAAAD/////AAAAAA=="/>
                </a:ext>
              </a:extLst>
            </p:cNvGrpSpPr>
            <p:nvPr/>
          </p:nvGrpSpPr>
          <p:grpSpPr>
            <a:xfrm>
              <a:off x="6363335" y="2676525"/>
              <a:ext cx="3322320" cy="1929130"/>
              <a:chOff x="6363335" y="2676525"/>
              <a:chExt cx="3322320" cy="1929130"/>
            </a:xfrm>
          </p:grpSpPr>
          <p:sp>
            <p:nvSpPr>
              <p:cNvPr id="29" name="Shape 229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HcQAACVOwAAaxYAAAAAAAAmAAAACAAAAP//////////"/>
                  </a:ext>
                </a:extLst>
              </p:cNvSpPr>
              <p:nvPr/>
            </p:nvSpPr>
            <p:spPr>
              <a:xfrm flipV="1">
                <a:off x="8718550"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8" name="Shape 229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hb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GEWAAAYLQAAVRwAAAAAAAAmAAAACAAAAP//////////"/>
                  </a:ext>
                </a:extLst>
              </p:cNvSpPr>
              <p:nvPr/>
            </p:nvSpPr>
            <p:spPr>
              <a:xfrm flipV="1">
                <a:off x="6363335"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2299"/>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BjdC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HcQAAAYLQAAaxYAAAAAAAAmAAAACAAAAP//////////"/>
                  </a:ext>
                </a:extLst>
              </p:cNvSpPr>
              <p:nvPr/>
            </p:nvSpPr>
            <p:spPr>
              <a:xfrm>
                <a:off x="6363335"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6" name="Shape 2300"/>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U0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GEWAACVOwAAVRwAAAAAAAAmAAAACAAAAP//////////"/>
                  </a:ext>
                </a:extLst>
              </p:cNvSpPr>
              <p:nvPr/>
            </p:nvSpPr>
            <p:spPr>
              <a:xfrm>
                <a:off x="8718550"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2301"/>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I+P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8CwAAGEWAADFNQAAYRYAAAAAAAAmAAAACAAAAP//////////"/>
                  </a:ext>
                </a:extLst>
              </p:cNvSpPr>
              <p:nvPr/>
            </p:nvSpPr>
            <p:spPr>
              <a:xfrm>
                <a:off x="7305040" y="3637915"/>
                <a:ext cx="143573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23" name="Shape 230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h0I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DENAAD1KAAAihEAAAAAAAAmAAAACAAAAP//////////"/>
                </a:ext>
              </a:extLst>
            </p:cNvSpPr>
            <p:nvPr/>
          </p:nvSpPr>
          <p:spPr>
            <a:xfrm>
              <a:off x="6169660" y="214439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22" name="Shape 230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A8bAADQKAAAaB8AAAAAAAAmAAAACAAAAP//////////"/>
                </a:ext>
              </a:extLst>
            </p:cNvSpPr>
            <p:nvPr/>
          </p:nvSpPr>
          <p:spPr>
            <a:xfrm>
              <a:off x="6169660" y="4398645"/>
              <a:ext cx="464820"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21" name="Shape 230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JMc3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DENAAC9PQAAihEAAAAAAAAmAAAACAAAAP//////////"/>
                </a:ext>
              </a:extLst>
            </p:cNvSpPr>
            <p:nvPr/>
          </p:nvSpPr>
          <p:spPr>
            <a:xfrm>
              <a:off x="9571990" y="2144395"/>
              <a:ext cx="46418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20" name="Shape 230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Nw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A8bAADjPQAAaB8AAAAAAAAmAAAACAAAAP//////////"/>
                </a:ext>
              </a:extLst>
            </p:cNvSpPr>
            <p:nvPr/>
          </p:nvSpPr>
          <p:spPr>
            <a:xfrm>
              <a:off x="9571990" y="439864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30" name="Group 231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M0EAABCEQAANA8AABcbAAAQAAAAJgAAAAgAAAD/////AAAAAA=="/>
              </a:ext>
            </a:extLst>
          </p:cNvGrpSpPr>
          <p:nvPr/>
        </p:nvGrpSpPr>
        <p:grpSpPr>
          <a:xfrm>
            <a:off x="780415" y="2805430"/>
            <a:ext cx="1691005" cy="1598295"/>
            <a:chOff x="780415" y="2805430"/>
            <a:chExt cx="1691005" cy="1598295"/>
          </a:xfrm>
        </p:grpSpPr>
        <p:grpSp>
          <p:nvGrpSpPr>
            <p:cNvPr id="35" name="Group 2313"/>
            <p:cNvGrpSpPr>
              <a:extLst>
                <a:ext uri="smNativeData">
                  <pr:smNativeData xmlns:pr="smNativeData" xmlns="smNativeData" val="SMDATA_6_2mHZYhMAAAAlAAAAAQAAAA8BAAAAkAAAAEgAAACQAAAASAAAAAAAAAAAAAAAAAAAABcAAAAUAAAAAAAAAAAAAAD/fwAA/38AAAAAAAAJAAAABAAAADgAQQAfAAAAVAAAAAAAAAAAAAAAAAAAAAAAAAAAAAAAAAAAAAAAAAAAAAAAAAAAAAAAAAAAAAAAAAAAAAAAAAAAAAAAAAAAAAAAAAAAAAAAAAAAAAAAAAAAAAAAAAAAACEAAAAYAAAAFAAAAMUFAAAHFAAApA0AAJkYAAAAAAAAJgAAAAgAAAD/////AAAAAA=="/>
                </a:ext>
              </a:extLst>
            </p:cNvGrpSpPr>
            <p:nvPr/>
          </p:nvGrpSpPr>
          <p:grpSpPr>
            <a:xfrm>
              <a:off x="937895" y="3255645"/>
              <a:ext cx="1279525" cy="742950"/>
              <a:chOff x="937895" y="3255645"/>
              <a:chExt cx="1279525" cy="742950"/>
            </a:xfrm>
          </p:grpSpPr>
          <p:sp>
            <p:nvSpPr>
              <p:cNvPr id="40" name="Shape 230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k5I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AcUAACkDQAAUhYAAAAAAAAmAAAACAAAAP//////////"/>
                  </a:ext>
                </a:extLst>
              </p:cNvSpPr>
              <p:nvPr/>
            </p:nvSpPr>
            <p:spPr>
              <a:xfrm flipV="1">
                <a:off x="184467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9" name="Shape 230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VjdE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E4WAAAQCAAAmRgAAAAAAAAmAAAACAAAAP//////////"/>
                  </a:ext>
                </a:extLst>
              </p:cNvSpPr>
              <p:nvPr/>
            </p:nvSpPr>
            <p:spPr>
              <a:xfrm flipV="1">
                <a:off x="93789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8" name="Shape 2310"/>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91d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AcUAAAQCAAAUhYAAAAAAAAmAAAACAAAAP//////////"/>
                  </a:ext>
                </a:extLst>
              </p:cNvSpPr>
              <p:nvPr/>
            </p:nvSpPr>
            <p:spPr>
              <a:xfrm>
                <a:off x="93789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7" name="Shape 2311"/>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NEYNP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E4WAACkDQAAmRgAAAAAAAAmAAAACAAAAP//////////"/>
                  </a:ext>
                </a:extLst>
              </p:cNvSpPr>
              <p:nvPr/>
            </p:nvSpPr>
            <p:spPr>
              <a:xfrm>
                <a:off x="184467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6" name="Shape 2312"/>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fMb0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AAgAAE4WAABnCwAAThYAAAAAAAAmAAAACAAAAP//////////"/>
                  </a:ext>
                </a:extLst>
              </p:cNvSpPr>
              <p:nvPr/>
            </p:nvSpPr>
            <p:spPr>
              <a:xfrm>
                <a:off x="1300480" y="3625850"/>
                <a:ext cx="55308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34" name="Shape 231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P+zm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EIRAAAABwAAmxQAAAAAAAAmAAAACAAAAP//////////"/>
                </a:ext>
              </a:extLst>
            </p:cNvSpPr>
            <p:nvPr/>
          </p:nvSpPr>
          <p:spPr>
            <a:xfrm>
              <a:off x="7804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33" name="Shape 231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P7OO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L4XAAAABwAAFxsAAAAAAAAmAAAACAAAAP//////////"/>
                </a:ext>
              </a:extLst>
            </p:cNvSpPr>
            <p:nvPr/>
          </p:nvSpPr>
          <p:spPr>
            <a:xfrm>
              <a:off x="7804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32" name="Shape 231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1wu8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EIRAAA0DwAAmxQAAAAAAAAmAAAACAAAAP//////////"/>
                </a:ext>
              </a:extLst>
            </p:cNvSpPr>
            <p:nvPr/>
          </p:nvSpPr>
          <p:spPr>
            <a:xfrm>
              <a:off x="21139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31" name="Shape 231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9aB3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L4XAAA0DwAAFxsAAAAAAAAmAAAACAAAAP//////////"/>
                </a:ext>
              </a:extLst>
            </p:cNvSpPr>
            <p:nvPr/>
          </p:nvSpPr>
          <p:spPr>
            <a:xfrm>
              <a:off x="21139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sp>
        <p:nvSpPr>
          <p:cNvPr id="41" name="Shape 231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tOa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ioAAGYdAACEOQAAYx8AABAgAAAmAAAACAAAAP//////////"/>
              </a:ext>
            </a:extLst>
          </p:cNvSpPr>
          <p:nvPr/>
        </p:nvSpPr>
        <p:spPr>
          <a:xfrm>
            <a:off x="687959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high-rate site</a:t>
            </a:r>
            <a:endParaRPr cap="none">
              <a:solidFill>
                <a:srgbClr val="424242"/>
              </a:solidFill>
            </a:endParaRPr>
          </a:p>
        </p:txBody>
      </p:sp>
      <p:sp>
        <p:nvSpPr>
          <p:cNvPr id="42" name="Shape 232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jOGZ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BMAAGYdAABSIgAAYx8AABAgAAAmAAAACAAAAP//////////"/>
              </a:ext>
            </a:extLst>
          </p:cNvSpPr>
          <p:nvPr/>
        </p:nvSpPr>
        <p:spPr>
          <a:xfrm>
            <a:off x="310896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intermediate-rate site</a:t>
            </a:r>
            <a:endParaRPr cap="none">
              <a:solidFill>
                <a:srgbClr val="424242"/>
              </a:solidFill>
            </a:endParaRPr>
          </a:p>
        </p:txBody>
      </p:sp>
      <p:sp>
        <p:nvSpPr>
          <p:cNvPr id="43" name="Shape 232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IQ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AIAAGYdAACZEQAAYx8AABAgAAAmAAAACAAAAP//////////"/>
              </a:ext>
            </a:extLst>
          </p:cNvSpPr>
          <p:nvPr/>
        </p:nvSpPr>
        <p:spPr>
          <a:xfrm>
            <a:off x="391160" y="4779010"/>
            <a:ext cx="24695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8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32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AUAAOQgAADHOgAAHCMAABAgAAAmAAAACAAAAP//////////"/>
              </a:ext>
            </a:extLst>
          </p:cNvSpPr>
          <p:nvPr/>
        </p:nvSpPr>
        <p:spPr>
          <a:xfrm>
            <a:off x="876300" y="5346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We can accommodate ASRV by incorporating relative substitution-rate multipliers</a:t>
            </a:r>
          </a:p>
        </p:txBody>
      </p:sp>
      <p:sp>
        <p:nvSpPr>
          <p:cNvPr id="3" name="Shape 232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Substitution rates are reflected in the branch lengths of the tree</a:t>
            </a:r>
          </a:p>
        </p:txBody>
      </p:sp>
      <p:sp>
        <p:nvSpPr>
          <p:cNvPr id="4" name="Shape 23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EFE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5" name="Shape 232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M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6" name="Shape 23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giAAA+PQAA1iQAABAgAAAmAAAACAAAAP//////////"/>
              </a:ext>
            </a:extLst>
          </p:cNvSpPr>
          <p:nvPr/>
        </p:nvSpPr>
        <p:spPr>
          <a:xfrm>
            <a:off x="1003300" y="5664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sp>
        <p:nvSpPr>
          <p:cNvPr id="7" name="Shape 23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kAADHOgAAyiYAABAgAAAmAAAACAAAAP//////////"/>
              </a:ext>
            </a:extLst>
          </p:cNvSpPr>
          <p:nvPr/>
        </p:nvSpPr>
        <p:spPr>
          <a:xfrm>
            <a:off x="1003300" y="5981700"/>
            <a:ext cx="855154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relative rate of a site can be assigned deterministically or treated as a random variable</a:t>
            </a:r>
          </a:p>
        </p:txBody>
      </p:sp>
      <p:grpSp>
        <p:nvGrpSpPr>
          <p:cNvPr id="8" name="Group 2339"/>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PQSAAAWEAAAfiIAAG4cAAAQAAAAJgAAAAgAAAD/////AAAAAA=="/>
              </a:ext>
            </a:extLst>
          </p:cNvGrpSpPr>
          <p:nvPr/>
        </p:nvGrpSpPr>
        <p:grpSpPr>
          <a:xfrm>
            <a:off x="3081020" y="2614930"/>
            <a:ext cx="2526030" cy="2006600"/>
            <a:chOff x="3081020" y="2614930"/>
            <a:chExt cx="2526030" cy="2006600"/>
          </a:xfrm>
        </p:grpSpPr>
        <p:grpSp>
          <p:nvGrpSpPr>
            <p:cNvPr id="13" name="Group 2334"/>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O0TAACCEgAAJyEAADAaAAAAAAAAJgAAAAgAAAD/////AAAAAA=="/>
                </a:ext>
              </a:extLst>
            </p:cNvGrpSpPr>
            <p:nvPr/>
          </p:nvGrpSpPr>
          <p:grpSpPr>
            <a:xfrm>
              <a:off x="3239135" y="3008630"/>
              <a:ext cx="2150110" cy="1248410"/>
              <a:chOff x="3239135" y="3008630"/>
              <a:chExt cx="2150110" cy="1248410"/>
            </a:xfrm>
          </p:grpSpPr>
          <p:sp>
            <p:nvSpPr>
              <p:cNvPr id="18" name="Shape 232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IISAAAnIQAAXBYAAAAAAAAmAAAACAAAAP//////////"/>
                  </a:ext>
                </a:extLst>
              </p:cNvSpPr>
              <p:nvPr/>
            </p:nvSpPr>
            <p:spPr>
              <a:xfrm flipV="1">
                <a:off x="4763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233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FYWAADHFwAAMBoAAAAAAAAmAAAACAAAAP//////////"/>
                  </a:ext>
                </a:extLst>
              </p:cNvSpPr>
              <p:nvPr/>
            </p:nvSpPr>
            <p:spPr>
              <a:xfrm flipV="1">
                <a:off x="3239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6" name="Shape 2331"/>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IISAADHFwAAXBYAAAAAAAAmAAAACAAAAP//////////"/>
                  </a:ext>
                </a:extLst>
              </p:cNvSpPr>
              <p:nvPr/>
            </p:nvSpPr>
            <p:spPr>
              <a:xfrm>
                <a:off x="3239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2332"/>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FYWAAAnIQAAMBoAAAAAAAAmAAAACAAAAP//////////"/>
                  </a:ext>
                </a:extLst>
              </p:cNvSpPr>
              <p:nvPr/>
            </p:nvSpPr>
            <p:spPr>
              <a:xfrm>
                <a:off x="4763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333"/>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rRcAAFYWAABkHQAAVhYAAAAAAAAmAAAACAAAAP//////////"/>
                  </a:ext>
                </a:extLst>
              </p:cNvSpPr>
              <p:nvPr/>
            </p:nvSpPr>
            <p:spPr>
              <a:xfrm>
                <a:off x="3848735" y="3630930"/>
                <a:ext cx="92900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12" name="Shape 233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UvbW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BYQAADmFAAA5hIAAAAgAAAmAAAACAAAAP//////////"/>
                </a:ext>
              </a:extLst>
            </p:cNvSpPr>
            <p:nvPr/>
          </p:nvSpPr>
          <p:spPr>
            <a:xfrm>
              <a:off x="3081020" y="26149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11" name="Shape 233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J4ZAADOFAAAbhwAAAAgAAAmAAAACAAAAP//////////"/>
                </a:ext>
              </a:extLst>
            </p:cNvSpPr>
            <p:nvPr/>
          </p:nvSpPr>
          <p:spPr>
            <a:xfrm>
              <a:off x="3081020" y="41643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10" name="Shape 233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BYQAABmIgAA5hIAAAAgAAAmAAAACAAAAP//////////"/>
                </a:ext>
              </a:extLst>
            </p:cNvSpPr>
            <p:nvPr/>
          </p:nvSpPr>
          <p:spPr>
            <a:xfrm>
              <a:off x="5290820" y="26149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9" name="Shape 233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U9Il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J4ZAAB+IgAAbhwAAAAgAAAmAAAACAAAAP//////////"/>
                </a:ext>
              </a:extLst>
            </p:cNvSpPr>
            <p:nvPr/>
          </p:nvSpPr>
          <p:spPr>
            <a:xfrm>
              <a:off x="5290820" y="41643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19" name="Group 2350"/>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PQlAAAxDQAA4z0AAGgfAAAQAAAAJgAAAAgAAAD/////AAAAAA=="/>
              </a:ext>
            </a:extLst>
          </p:cNvGrpSpPr>
          <p:nvPr/>
        </p:nvGrpSpPr>
        <p:grpSpPr>
          <a:xfrm>
            <a:off x="6169660" y="2144395"/>
            <a:ext cx="3890645" cy="2961005"/>
            <a:chOff x="6169660" y="2144395"/>
            <a:chExt cx="3890645" cy="2961005"/>
          </a:xfrm>
        </p:grpSpPr>
        <p:grpSp>
          <p:nvGrpSpPr>
            <p:cNvPr id="24" name="Group 2345"/>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CUnAAB3EAAAlTsAAFUcAAAAAAAAJgAAAAgAAAD/////AAAAAA=="/>
                </a:ext>
              </a:extLst>
            </p:cNvGrpSpPr>
            <p:nvPr/>
          </p:nvGrpSpPr>
          <p:grpSpPr>
            <a:xfrm>
              <a:off x="6363335" y="2676525"/>
              <a:ext cx="3322320" cy="1929130"/>
              <a:chOff x="6363335" y="2676525"/>
              <a:chExt cx="3322320" cy="1929130"/>
            </a:xfrm>
          </p:grpSpPr>
          <p:sp>
            <p:nvSpPr>
              <p:cNvPr id="29" name="Shape 234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0iM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HcQAACVOwAAaxYAAAAAAAAmAAAACAAAAP//////////"/>
                  </a:ext>
                </a:extLst>
              </p:cNvSpPr>
              <p:nvPr/>
            </p:nvSpPr>
            <p:spPr>
              <a:xfrm flipV="1">
                <a:off x="8718550"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8" name="Shape 234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GEWAAAYLQAAVRwAAAAAAAAmAAAACAAAAP//////////"/>
                  </a:ext>
                </a:extLst>
              </p:cNvSpPr>
              <p:nvPr/>
            </p:nvSpPr>
            <p:spPr>
              <a:xfrm flipV="1">
                <a:off x="6363335"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2342"/>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lkRm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HcQAAAYLQAAaxYAAAAAAAAmAAAACAAAAP//////////"/>
                  </a:ext>
                </a:extLst>
              </p:cNvSpPr>
              <p:nvPr/>
            </p:nvSpPr>
            <p:spPr>
              <a:xfrm>
                <a:off x="6363335"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6" name="Shape 2343"/>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x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GEWAACVOwAAVRwAAAAAAAAmAAAACAAAAP//////////"/>
                  </a:ext>
                </a:extLst>
              </p:cNvSpPr>
              <p:nvPr/>
            </p:nvSpPr>
            <p:spPr>
              <a:xfrm>
                <a:off x="8718550"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2344"/>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9hOn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8CwAAGEWAADFNQAAYRYAAAAAAAAmAAAACAAAAP//////////"/>
                  </a:ext>
                </a:extLst>
              </p:cNvSpPr>
              <p:nvPr/>
            </p:nvSpPr>
            <p:spPr>
              <a:xfrm>
                <a:off x="7305040" y="3637915"/>
                <a:ext cx="143573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23" name="Shape 234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hdk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DENAAD1KAAAihEAAAAAAAAmAAAACAAAAP//////////"/>
                </a:ext>
              </a:extLst>
            </p:cNvSpPr>
            <p:nvPr/>
          </p:nvSpPr>
          <p:spPr>
            <a:xfrm>
              <a:off x="6169660" y="214439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22" name="Shape 234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6cD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A8bAADQKAAAaB8AAAAAAAAmAAAACAAAAP//////////"/>
                </a:ext>
              </a:extLst>
            </p:cNvSpPr>
            <p:nvPr/>
          </p:nvSpPr>
          <p:spPr>
            <a:xfrm>
              <a:off x="6169660" y="4398645"/>
              <a:ext cx="464820"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21" name="Shape 234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DENAAC9PQAAihEAAAAAAAAmAAAACAAAAP//////////"/>
                </a:ext>
              </a:extLst>
            </p:cNvSpPr>
            <p:nvPr/>
          </p:nvSpPr>
          <p:spPr>
            <a:xfrm>
              <a:off x="9571990" y="2144395"/>
              <a:ext cx="46418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20" name="Shape 234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gck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A8bAADjPQAAaB8AAAAAAAAmAAAACAAAAP//////////"/>
                </a:ext>
              </a:extLst>
            </p:cNvSpPr>
            <p:nvPr/>
          </p:nvSpPr>
          <p:spPr>
            <a:xfrm>
              <a:off x="9571990" y="439864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30" name="Group 2361"/>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M0EAABCEQAANA8AABcbAAAQAAAAJgAAAAgAAAD/////AAAAAA=="/>
              </a:ext>
            </a:extLst>
          </p:cNvGrpSpPr>
          <p:nvPr/>
        </p:nvGrpSpPr>
        <p:grpSpPr>
          <a:xfrm>
            <a:off x="780415" y="2805430"/>
            <a:ext cx="1691005" cy="1598295"/>
            <a:chOff x="780415" y="2805430"/>
            <a:chExt cx="1691005" cy="1598295"/>
          </a:xfrm>
        </p:grpSpPr>
        <p:grpSp>
          <p:nvGrpSpPr>
            <p:cNvPr id="35" name="Group 2356"/>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MUFAAAHFAAApA0AAJkYAAAAAAAAJgAAAAgAAAD/////AAAAAA=="/>
                </a:ext>
              </a:extLst>
            </p:cNvGrpSpPr>
            <p:nvPr/>
          </p:nvGrpSpPr>
          <p:grpSpPr>
            <a:xfrm>
              <a:off x="937895" y="3255645"/>
              <a:ext cx="1279525" cy="742950"/>
              <a:chOff x="937895" y="3255645"/>
              <a:chExt cx="1279525" cy="742950"/>
            </a:xfrm>
          </p:grpSpPr>
          <p:sp>
            <p:nvSpPr>
              <p:cNvPr id="40" name="Shape 235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0+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AcUAACkDQAAUhYAAAAAAAAmAAAACAAAAP//////////"/>
                  </a:ext>
                </a:extLst>
              </p:cNvSpPr>
              <p:nvPr/>
            </p:nvSpPr>
            <p:spPr>
              <a:xfrm flipV="1">
                <a:off x="184467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9" name="Shape 235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wc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E4WAAAQCAAAmRgAAAAAAAAmAAAACAAAAP//////////"/>
                  </a:ext>
                </a:extLst>
              </p:cNvSpPr>
              <p:nvPr/>
            </p:nvSpPr>
            <p:spPr>
              <a:xfrm flipV="1">
                <a:off x="93789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8" name="Shape 2353"/>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BibH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AcUAAAQCAAAUhYAAAAAAAAmAAAACAAAAP//////////"/>
                  </a:ext>
                </a:extLst>
              </p:cNvSpPr>
              <p:nvPr/>
            </p:nvSpPr>
            <p:spPr>
              <a:xfrm>
                <a:off x="93789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7" name="Shape 2354"/>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Bhbm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E4WAACkDQAAmRgAAAAAAAAmAAAACAAAAP//////////"/>
                  </a:ext>
                </a:extLst>
              </p:cNvSpPr>
              <p:nvPr/>
            </p:nvSpPr>
            <p:spPr>
              <a:xfrm>
                <a:off x="184467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6" name="Shape 2355"/>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t4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AAgAAE4WAABnCwAAThYAAAAAAAAmAAAACAAAAP//////////"/>
                  </a:ext>
                </a:extLst>
              </p:cNvSpPr>
              <p:nvPr/>
            </p:nvSpPr>
            <p:spPr>
              <a:xfrm>
                <a:off x="1300480" y="3625850"/>
                <a:ext cx="55308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34" name="Shape 235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FjZ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EIRAAAABwAAmxQAAAAAAAAmAAAACAAAAP//////////"/>
                </a:ext>
              </a:extLst>
            </p:cNvSpPr>
            <p:nvPr/>
          </p:nvSpPr>
          <p:spPr>
            <a:xfrm>
              <a:off x="7804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33" name="Shape 235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m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L4XAAAABwAAFxsAAAAAAAAmAAAACAAAAP//////////"/>
                </a:ext>
              </a:extLst>
            </p:cNvSpPr>
            <p:nvPr/>
          </p:nvSpPr>
          <p:spPr>
            <a:xfrm>
              <a:off x="7804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32" name="Shape 235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M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EIRAAA0DwAAmxQAAAAAAAAmAAAACAAAAP//////////"/>
                </a:ext>
              </a:extLst>
            </p:cNvSpPr>
            <p:nvPr/>
          </p:nvSpPr>
          <p:spPr>
            <a:xfrm>
              <a:off x="21139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31" name="Shape 236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re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L4XAAA0DwAAFxsAAAAAAAAmAAAACAAAAP//////////"/>
                </a:ext>
              </a:extLst>
            </p:cNvSpPr>
            <p:nvPr/>
          </p:nvSpPr>
          <p:spPr>
            <a:xfrm>
              <a:off x="21139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sp>
        <p:nvSpPr>
          <p:cNvPr id="41" name="Shape 236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T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ioAAGYdAACEOQAAYx8AABAgAAAmAAAACAAAAP//////////"/>
              </a:ext>
            </a:extLst>
          </p:cNvSpPr>
          <p:nvPr/>
        </p:nvSpPr>
        <p:spPr>
          <a:xfrm>
            <a:off x="687959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high-rate site</a:t>
            </a:r>
            <a:endParaRPr cap="none">
              <a:solidFill>
                <a:srgbClr val="424242"/>
              </a:solidFill>
            </a:endParaRPr>
          </a:p>
        </p:txBody>
      </p:sp>
      <p:sp>
        <p:nvSpPr>
          <p:cNvPr id="42" name="Shape 236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BMAAGYdAABSIgAAYx8AABAgAAAmAAAACAAAAP//////////"/>
              </a:ext>
            </a:extLst>
          </p:cNvSpPr>
          <p:nvPr/>
        </p:nvSpPr>
        <p:spPr>
          <a:xfrm>
            <a:off x="310896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intermediate-rate site</a:t>
            </a:r>
            <a:endParaRPr cap="none">
              <a:solidFill>
                <a:srgbClr val="424242"/>
              </a:solidFill>
            </a:endParaRPr>
          </a:p>
        </p:txBody>
      </p:sp>
      <p:sp>
        <p:nvSpPr>
          <p:cNvPr id="43" name="Shape 236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Igc3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AIAAGYdAACZEQAAYx8AABAgAAAmAAAACAAAAP//////////"/>
              </a:ext>
            </a:extLst>
          </p:cNvSpPr>
          <p:nvPr/>
        </p:nvSpPr>
        <p:spPr>
          <a:xfrm>
            <a:off x="391160" y="4779010"/>
            <a:ext cx="24695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
        <p:nvSpPr>
          <p:cNvPr id="44" name="Shape 23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V4dD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relative rate at a site proportionately stretches or compresses the branch lengths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8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36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M6c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
        <p:nvSpPr>
          <p:cNvPr id="3" name="Shape 236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NvbS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36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8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37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4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3" name="Shape 23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AvID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4" name="Shape 23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C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5" name="Shape 237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39//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6"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8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37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Dik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AwqAACAPgAAcS0AABAgAAAmAAAACAAAAP//////////"/>
              </a:ext>
            </a:extLst>
          </p:cNvSpPr>
          <p:nvPr/>
        </p:nvSpPr>
        <p:spPr>
          <a:xfrm>
            <a:off x="639445" y="6835140"/>
            <a:ext cx="952055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A site-specific model for protein-coding genes might have three rate categories, with sites in each codon </a:t>
            </a:r>
            <a:br/>
            <a:r>
              <a:t>    position assigned to each of the three relative-rate categories</a:t>
            </a:r>
          </a:p>
        </p:txBody>
      </p:sp>
      <p:grpSp>
        <p:nvGrpSpPr>
          <p:cNvPr id="4" name="Group 251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DwKAABiDQAA4zsAAH4nAAAQAAAAJgAAAAgAAAD/////AAAAAA=="/>
              </a:ext>
            </a:extLst>
          </p:cNvGrpSpPr>
          <p:nvPr/>
        </p:nvGrpSpPr>
        <p:grpSpPr>
          <a:xfrm>
            <a:off x="1663700" y="2175510"/>
            <a:ext cx="8071485" cy="4244340"/>
            <a:chOff x="1663700" y="2175510"/>
            <a:chExt cx="8071485" cy="4244340"/>
          </a:xfrm>
        </p:grpSpPr>
        <p:grpSp>
          <p:nvGrpSpPr>
            <p:cNvPr id="14" name="Group 2506"/>
            <p:cNvGrpSpPr>
              <a:extLst>
                <a:ext uri="smNativeData">
                  <pr:smNativeData xmlns:pr="smNativeData" xmlns="smNativeData" val="SMDATA_6_2mHZYhMAAAAlAAAAAQAAAA8BAAAAkAAAAEgAAACQAAAASAAAAAAAAAAAAAAAAAAAABcAAAAUAAAAAAAAAAAAAAD/fwAA/38AAAAAAAAJAAAABAAAALB85QIfAAAAVAAAAAAAAAAAAAAAAAAAAAAAAAAAAAAAAAAAAAAAAAAAAAAAAAAAAAAAAAAAAAAAAAAAAAAAAAAAAAAAAAAAAAAAAAAAAAAAAAAAAAAAAAAAAAAAAAAAACEAAAAYAAAAFAAAADwKAABiDQAA4zsAAH4nAAAAAAAAJgAAAAgAAAD/////AAAAAA=="/>
                </a:ext>
              </a:extLst>
            </p:cNvGrpSpPr>
            <p:nvPr/>
          </p:nvGrpSpPr>
          <p:grpSpPr>
            <a:xfrm>
              <a:off x="1663700" y="2175510"/>
              <a:ext cx="8071485" cy="4244340"/>
              <a:chOff x="1663700" y="2175510"/>
              <a:chExt cx="8071485" cy="4244340"/>
            </a:xfrm>
          </p:grpSpPr>
          <p:grpSp>
            <p:nvGrpSpPr>
              <p:cNvPr id="105" name="Group 241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DwKAABiDQAAYBgAAH4nAAAAAAAAJgAAAAgAAAD/////AAAAAA=="/>
                  </a:ext>
                </a:extLst>
              </p:cNvGrpSpPr>
              <p:nvPr/>
            </p:nvGrpSpPr>
            <p:grpSpPr>
              <a:xfrm>
                <a:off x="1663700" y="2175510"/>
                <a:ext cx="2298700" cy="4244340"/>
                <a:chOff x="1663700" y="2175510"/>
                <a:chExt cx="2298700" cy="4244340"/>
              </a:xfrm>
            </p:grpSpPr>
            <p:sp>
              <p:nvSpPr>
                <p:cNvPr id="141" name="Shape 237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k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PAoAAGINAAA8CgAAficAAAAAAAAmAAAACAAAAP//////////"/>
                    </a:ext>
                  </a:extLst>
                </p:cNvSpPr>
                <p:nvPr/>
              </p:nvSpPr>
              <p:spPr>
                <a:xfrm flipV="1">
                  <a:off x="166370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0" name="Shape 238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AZ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owoAAGINAACjCgAAficAAAAAAAAmAAAACAAAAP//////////"/>
                    </a:ext>
                  </a:extLst>
                </p:cNvSpPr>
                <p:nvPr/>
              </p:nvSpPr>
              <p:spPr>
                <a:xfrm flipV="1">
                  <a:off x="172910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9" name="Shape 238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0I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wsAAGINAAALCwAAficAAAAAAAAmAAAACAAAAP//////////"/>
                    </a:ext>
                  </a:extLst>
                </p:cNvSpPr>
                <p:nvPr/>
              </p:nvSpPr>
              <p:spPr>
                <a:xfrm flipV="1">
                  <a:off x="17951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8" name="Shape 238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cgsAAGINAAByCwAAficAAAAAAAAmAAAACAAAAP//////////"/>
                    </a:ext>
                  </a:extLst>
                </p:cNvSpPr>
                <p:nvPr/>
              </p:nvSpPr>
              <p:spPr>
                <a:xfrm flipV="1">
                  <a:off x="186055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7" name="Shape 238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YAA/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2gsAAGINAADaCwAAficAAAAAAAAmAAAACAAAAP//////////"/>
                    </a:ext>
                  </a:extLst>
                </p:cNvSpPr>
                <p:nvPr/>
              </p:nvSpPr>
              <p:spPr>
                <a:xfrm flipV="1">
                  <a:off x="19265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6" name="Shape 238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QQwAAGINAABBDAAAficAAAAAAAAmAAAACAAAAP//////////"/>
                    </a:ext>
                  </a:extLst>
                </p:cNvSpPr>
                <p:nvPr/>
              </p:nvSpPr>
              <p:spPr>
                <a:xfrm flipV="1">
                  <a:off x="19919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5" name="Shape 238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qQwAAGINAACpDAAAficAAAAAAAAmAAAACAAAAP//////////"/>
                    </a:ext>
                  </a:extLst>
                </p:cNvSpPr>
                <p:nvPr/>
              </p:nvSpPr>
              <p:spPr>
                <a:xfrm flipV="1">
                  <a:off x="20580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4" name="Shape 238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CaXA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EA0AAGINAAAQDQAAficAAAAAAAAmAAAACAAAAP//////////"/>
                    </a:ext>
                  </a:extLst>
                </p:cNvSpPr>
                <p:nvPr/>
              </p:nvSpPr>
              <p:spPr>
                <a:xfrm flipV="1">
                  <a:off x="21234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3" name="Shape 238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9f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dw0AAGINAAB3DQAAficAAAAAAAAmAAAACAAAAP//////////"/>
                    </a:ext>
                  </a:extLst>
                </p:cNvSpPr>
                <p:nvPr/>
              </p:nvSpPr>
              <p:spPr>
                <a:xfrm flipV="1">
                  <a:off x="21888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2" name="Shape 238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U/uc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3w0AAGINAADfDQAAficAAAAAAAAmAAAACAAAAP//////////"/>
                    </a:ext>
                  </a:extLst>
                </p:cNvSpPr>
                <p:nvPr/>
              </p:nvSpPr>
              <p:spPr>
                <a:xfrm flipV="1">
                  <a:off x="22548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1" name="Shape 238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7B0B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Rg4AAGINAABGDgAAficAAAAAAAAmAAAACAAAAP//////////"/>
                    </a:ext>
                  </a:extLst>
                </p:cNvSpPr>
                <p:nvPr/>
              </p:nvSpPr>
              <p:spPr>
                <a:xfrm flipV="1">
                  <a:off x="23202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0" name="Shape 239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BCgO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rg4AAGINAACuDgAAficAAAAAAAAmAAAACAAAAP//////////"/>
                    </a:ext>
                  </a:extLst>
                </p:cNvSpPr>
                <p:nvPr/>
              </p:nvSpPr>
              <p:spPr>
                <a:xfrm flipV="1">
                  <a:off x="238633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9" name="Shape 239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AHf4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FQ8AAGINAAAVDwAAficAAAAAAAAmAAAACAAAAP//////////"/>
                    </a:ext>
                  </a:extLst>
                </p:cNvSpPr>
                <p:nvPr/>
              </p:nvSpPr>
              <p:spPr>
                <a:xfrm flipV="1">
                  <a:off x="24517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8" name="Shape 239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fQ8AAGINAAB9DwAAficAAAAAAAAmAAAACAAAAP//////////"/>
                    </a:ext>
                  </a:extLst>
                </p:cNvSpPr>
                <p:nvPr/>
              </p:nvSpPr>
              <p:spPr>
                <a:xfrm flipV="1">
                  <a:off x="25177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7" name="Shape 239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5A8AAGINAADkDwAAficAAAAAAAAmAAAACAAAAP//////////"/>
                    </a:ext>
                  </a:extLst>
                </p:cNvSpPr>
                <p:nvPr/>
              </p:nvSpPr>
              <p:spPr>
                <a:xfrm flipV="1">
                  <a:off x="258318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6" name="Shape 239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SxAAAGINAABLEAAAficAAAAAAAAmAAAACAAAAP//////////"/>
                    </a:ext>
                  </a:extLst>
                </p:cNvSpPr>
                <p:nvPr/>
              </p:nvSpPr>
              <p:spPr>
                <a:xfrm flipV="1">
                  <a:off x="26485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5" name="Shape 239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YJ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xAAAGINAACzEAAAficAAAAAAAAmAAAACAAAAP//////////"/>
                    </a:ext>
                  </a:extLst>
                </p:cNvSpPr>
                <p:nvPr/>
              </p:nvSpPr>
              <p:spPr>
                <a:xfrm flipV="1">
                  <a:off x="27146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4" name="Shape 239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GhEAAGINAAAaEQAAficAAAAAAAAmAAAACAAAAP//////////"/>
                    </a:ext>
                  </a:extLst>
                </p:cNvSpPr>
                <p:nvPr/>
              </p:nvSpPr>
              <p:spPr>
                <a:xfrm flipV="1">
                  <a:off x="278003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3" name="Shape 239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ghEAAGINAACCEQAAficAAAAAAAAmAAAACAAAAP//////////"/>
                    </a:ext>
                  </a:extLst>
                </p:cNvSpPr>
                <p:nvPr/>
              </p:nvSpPr>
              <p:spPr>
                <a:xfrm flipV="1">
                  <a:off x="284607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2" name="Shape 239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6REAAGINAADpEQAAficAAAAAAAAmAAAACAAAAP//////////"/>
                    </a:ext>
                  </a:extLst>
                </p:cNvSpPr>
                <p:nvPr/>
              </p:nvSpPr>
              <p:spPr>
                <a:xfrm flipV="1">
                  <a:off x="29114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1" name="Shape 239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URIAAGINAABREgAAficAAAAAAAAmAAAACAAAAP//////////"/>
                    </a:ext>
                  </a:extLst>
                </p:cNvSpPr>
                <p:nvPr/>
              </p:nvSpPr>
              <p:spPr>
                <a:xfrm flipV="1">
                  <a:off x="29775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0" name="Shape 240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uBIAAGINAAC4EgAAficAAAAAAAAmAAAACAAAAP//////////"/>
                    </a:ext>
                  </a:extLst>
                </p:cNvSpPr>
                <p:nvPr/>
              </p:nvSpPr>
              <p:spPr>
                <a:xfrm flipV="1">
                  <a:off x="304292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9" name="Shape 240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k9Ij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HxMAAGINAAAfEwAAficAAAAAAAAmAAAACAAAAP//////////"/>
                    </a:ext>
                  </a:extLst>
                </p:cNvSpPr>
                <p:nvPr/>
              </p:nvSpPr>
              <p:spPr>
                <a:xfrm flipV="1">
                  <a:off x="31083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8" name="Shape 240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U1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hxMAAGINAACHEwAAficAAAAAAAAmAAAACAAAAP//////////"/>
                    </a:ext>
                  </a:extLst>
                </p:cNvSpPr>
                <p:nvPr/>
              </p:nvSpPr>
              <p:spPr>
                <a:xfrm flipV="1">
                  <a:off x="31743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7" name="Shape 240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ta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7hMAAGINAADuEwAAficAAAAAAAAmAAAACAAAAP//////////"/>
                    </a:ext>
                  </a:extLst>
                </p:cNvSpPr>
                <p:nvPr/>
              </p:nvSpPr>
              <p:spPr>
                <a:xfrm flipV="1">
                  <a:off x="323977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6" name="Shape 240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jdE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VhQAAGINAABWFAAAficAAAAAAAAmAAAACAAAAP//////////"/>
                    </a:ext>
                  </a:extLst>
                </p:cNvSpPr>
                <p:nvPr/>
              </p:nvSpPr>
              <p:spPr>
                <a:xfrm flipV="1">
                  <a:off x="330581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5" name="Shape 240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T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RQAAGINAAC9FAAAficAAAAAAAAmAAAACAAAAP//////////"/>
                    </a:ext>
                  </a:extLst>
                </p:cNvSpPr>
                <p:nvPr/>
              </p:nvSpPr>
              <p:spPr>
                <a:xfrm flipV="1">
                  <a:off x="33712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4" name="Shape 240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Yi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RUAAGINAAAlFQAAficAAAAAAAAmAAAACAAAAP//////////"/>
                    </a:ext>
                  </a:extLst>
                </p:cNvSpPr>
                <p:nvPr/>
              </p:nvSpPr>
              <p:spPr>
                <a:xfrm flipV="1">
                  <a:off x="343725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3" name="Shape 240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kaX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jBUAAGINAACMFQAAficAAAAAAAAmAAAACAAAAP//////////"/>
                    </a:ext>
                  </a:extLst>
                </p:cNvSpPr>
                <p:nvPr/>
              </p:nvSpPr>
              <p:spPr>
                <a:xfrm flipV="1">
                  <a:off x="350266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2" name="Shape 240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8xUAAGINAADzFQAAficAAAAAAAAmAAAACAAAAP//////////"/>
                    </a:ext>
                  </a:extLst>
                </p:cNvSpPr>
                <p:nvPr/>
              </p:nvSpPr>
              <p:spPr>
                <a:xfrm flipV="1">
                  <a:off x="35680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1" name="Shape 240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y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WxYAAGINAABbFgAAficAAAAAAAAmAAAACAAAAP//////////"/>
                    </a:ext>
                  </a:extLst>
                </p:cNvSpPr>
                <p:nvPr/>
              </p:nvSpPr>
              <p:spPr>
                <a:xfrm flipV="1">
                  <a:off x="363410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0" name="Shape 241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whYAAGINAADCFgAAficAAAAAAAAmAAAACAAAAP//////////"/>
                    </a:ext>
                  </a:extLst>
                </p:cNvSpPr>
                <p:nvPr/>
              </p:nvSpPr>
              <p:spPr>
                <a:xfrm flipV="1">
                  <a:off x="369951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9" name="Shape 241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jOk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KhcAAGINAAAqFwAAficAAAAAAAAmAAAACAAAAP//////////"/>
                    </a:ext>
                  </a:extLst>
                </p:cNvSpPr>
                <p:nvPr/>
              </p:nvSpPr>
              <p:spPr>
                <a:xfrm flipV="1">
                  <a:off x="376555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8" name="Shape 241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zL3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kRcAAGINAACRFwAAficAAAAAAAAmAAAACAAAAP//////////"/>
                    </a:ext>
                  </a:extLst>
                </p:cNvSpPr>
                <p:nvPr/>
              </p:nvSpPr>
              <p:spPr>
                <a:xfrm flipV="1">
                  <a:off x="383095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7" name="Shape 241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l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RcAAGINAAD5FwAAficAAAAAAAAmAAAACAAAAP//////////"/>
                    </a:ext>
                  </a:extLst>
                </p:cNvSpPr>
                <p:nvPr/>
              </p:nvSpPr>
              <p:spPr>
                <a:xfrm flipV="1">
                  <a:off x="389699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6" name="Shape 241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nZ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BgAAGINAABgGAAAficAAAAAAAAmAAAACAAAAP//////////"/>
                    </a:ext>
                  </a:extLst>
                </p:cNvSpPr>
                <p:nvPr/>
              </p:nvSpPr>
              <p:spPr>
                <a:xfrm flipV="1">
                  <a:off x="396240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grpSp>
            <p:nvGrpSpPr>
              <p:cNvPr id="68" name="Group 2452"/>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LoYAABiDQAA3iYAAH4nAAAAAAAAJgAAAAgAAAD/////AAAAAA=="/>
                  </a:ext>
                </a:extLst>
              </p:cNvGrpSpPr>
              <p:nvPr/>
            </p:nvGrpSpPr>
            <p:grpSpPr>
              <a:xfrm>
                <a:off x="4019550" y="2175510"/>
                <a:ext cx="2298700" cy="4244340"/>
                <a:chOff x="4019550" y="2175510"/>
                <a:chExt cx="2298700" cy="4244340"/>
              </a:xfrm>
            </p:grpSpPr>
            <p:sp>
              <p:nvSpPr>
                <p:cNvPr id="104" name="Shape 241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uhgAAGINAAC6GAAAficAAAAAAAAmAAAACAAAAP//////////"/>
                    </a:ext>
                  </a:extLst>
                </p:cNvSpPr>
                <p:nvPr/>
              </p:nvSpPr>
              <p:spPr>
                <a:xfrm flipV="1">
                  <a:off x="401955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3" name="Shape 241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IRkAAGINAAAhGQAAficAAAAAAAAmAAAACAAAAP//////////"/>
                    </a:ext>
                  </a:extLst>
                </p:cNvSpPr>
                <p:nvPr/>
              </p:nvSpPr>
              <p:spPr>
                <a:xfrm flipV="1">
                  <a:off x="408495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2" name="Shape 241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Y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iRkAAGINAACJGQAAficAAAAAAAAmAAAACAAAAP//////////"/>
                    </a:ext>
                  </a:extLst>
                </p:cNvSpPr>
                <p:nvPr/>
              </p:nvSpPr>
              <p:spPr>
                <a:xfrm flipV="1">
                  <a:off x="41509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1" name="Shape 241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8BkAAGINAADwGQAAficAAAAAAAAmAAAACAAAAP//////////"/>
                    </a:ext>
                  </a:extLst>
                </p:cNvSpPr>
                <p:nvPr/>
              </p:nvSpPr>
              <p:spPr>
                <a:xfrm flipV="1">
                  <a:off x="421640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0" name="Shape 242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maX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WBoAAGINAABYGgAAficAAAAAAAAmAAAACAAAAP//////////"/>
                    </a:ext>
                  </a:extLst>
                </p:cNvSpPr>
                <p:nvPr/>
              </p:nvSpPr>
              <p:spPr>
                <a:xfrm flipV="1">
                  <a:off x="42824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9" name="Shape 242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xoAAGINAAC/GgAAficAAAAAAAAmAAAACAAAAP//////////"/>
                    </a:ext>
                  </a:extLst>
                </p:cNvSpPr>
                <p:nvPr/>
              </p:nvSpPr>
              <p:spPr>
                <a:xfrm flipV="1">
                  <a:off x="43478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8" name="Shape 242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lwZW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xsAAGINAAAnGwAAficAAAAAAAAmAAAACAAAAP//////////"/>
                    </a:ext>
                  </a:extLst>
                </p:cNvSpPr>
                <p:nvPr/>
              </p:nvSpPr>
              <p:spPr>
                <a:xfrm flipV="1">
                  <a:off x="44138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7" name="Shape 242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Zhb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jhsAAGINAACOGwAAficAAAAAAAAmAAAACAAAAP//////////"/>
                    </a:ext>
                  </a:extLst>
                </p:cNvSpPr>
                <p:nvPr/>
              </p:nvSpPr>
              <p:spPr>
                <a:xfrm flipV="1">
                  <a:off x="44792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6" name="Shape 242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b2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9RsAAGINAAD1GwAAficAAAAAAAAmAAAACAAAAP//////////"/>
                    </a:ext>
                  </a:extLst>
                </p:cNvSpPr>
                <p:nvPr/>
              </p:nvSpPr>
              <p:spPr>
                <a:xfrm flipV="1">
                  <a:off x="45446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5" name="Shape 242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vb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XRwAAGINAABdHAAAficAAAAAAAAmAAAACAAAAP//////////"/>
                    </a:ext>
                  </a:extLst>
                </p:cNvSpPr>
                <p:nvPr/>
              </p:nvSpPr>
              <p:spPr>
                <a:xfrm flipV="1">
                  <a:off x="46107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4" name="Shape 242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2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xBwAAGINAADEHAAAficAAAAAAAAmAAAACAAAAP//////////"/>
                    </a:ext>
                  </a:extLst>
                </p:cNvSpPr>
                <p:nvPr/>
              </p:nvSpPr>
              <p:spPr>
                <a:xfrm flipV="1">
                  <a:off x="46761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3" name="Shape 242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LB0AAGINAAAsHQAAficAAAAAAAAmAAAACAAAAP//////////"/>
                    </a:ext>
                  </a:extLst>
                </p:cNvSpPr>
                <p:nvPr/>
              </p:nvSpPr>
              <p:spPr>
                <a:xfrm flipV="1">
                  <a:off x="474218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2" name="Shape 242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kx0AAGINAACTHQAAficAAAAAAAAmAAAACAAAAP//////////"/>
                    </a:ext>
                  </a:extLst>
                </p:cNvSpPr>
                <p:nvPr/>
              </p:nvSpPr>
              <p:spPr>
                <a:xfrm flipV="1">
                  <a:off x="48075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1" name="Shape 242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w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x0AAGINAAD7HQAAficAAAAAAAAmAAAACAAAAP//////////"/>
                    </a:ext>
                  </a:extLst>
                </p:cNvSpPr>
                <p:nvPr/>
              </p:nvSpPr>
              <p:spPr>
                <a:xfrm flipV="1">
                  <a:off x="48736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0" name="Shape 243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N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h4AAGINAABiHgAAficAAAAAAAAmAAAACAAAAP//////////"/>
                    </a:ext>
                  </a:extLst>
                </p:cNvSpPr>
                <p:nvPr/>
              </p:nvSpPr>
              <p:spPr>
                <a:xfrm flipV="1">
                  <a:off x="493903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9" name="Shape 243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N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yR4AAGINAADJHgAAficAAAAAAAAmAAAACAAAAP//////////"/>
                    </a:ext>
                  </a:extLst>
                </p:cNvSpPr>
                <p:nvPr/>
              </p:nvSpPr>
              <p:spPr>
                <a:xfrm flipV="1">
                  <a:off x="50044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8" name="Shape 243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MR8AAGINAAAxHwAAficAAAAAAAAmAAAACAAAAP//////////"/>
                    </a:ext>
                  </a:extLst>
                </p:cNvSpPr>
                <p:nvPr/>
              </p:nvSpPr>
              <p:spPr>
                <a:xfrm flipV="1">
                  <a:off x="50704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7" name="Shape 243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mB8AAGINAACYHwAAficAAAAAAAAmAAAACAAAAP//////////"/>
                    </a:ext>
                  </a:extLst>
                </p:cNvSpPr>
                <p:nvPr/>
              </p:nvSpPr>
              <p:spPr>
                <a:xfrm flipV="1">
                  <a:off x="513588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6" name="Shape 243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ACAAAGINAAAAIAAAficAAAAAAAAmAAAACAAAAP//////////"/>
                    </a:ext>
                  </a:extLst>
                </p:cNvSpPr>
                <p:nvPr/>
              </p:nvSpPr>
              <p:spPr>
                <a:xfrm flipV="1">
                  <a:off x="520192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5" name="Shape 243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ZyAAAGINAABnIAAAficAAAAAAAAmAAAACAAAAP//////////"/>
                    </a:ext>
                  </a:extLst>
                </p:cNvSpPr>
                <p:nvPr/>
              </p:nvSpPr>
              <p:spPr>
                <a:xfrm flipV="1">
                  <a:off x="52673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4" name="Shape 243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9sa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zyAAAGINAADPIAAAficAAAAAAAAmAAAACAAAAP//////////"/>
                    </a:ext>
                  </a:extLst>
                </p:cNvSpPr>
                <p:nvPr/>
              </p:nvSpPr>
              <p:spPr>
                <a:xfrm flipV="1">
                  <a:off x="53333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3" name="Shape 243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nbj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NiEAAGINAAA2IQAAficAAAAAAAAmAAAACAAAAP//////////"/>
                    </a:ext>
                  </a:extLst>
                </p:cNvSpPr>
                <p:nvPr/>
              </p:nvSpPr>
              <p:spPr>
                <a:xfrm flipV="1">
                  <a:off x="539877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2" name="Shape 243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nSEAAGINAACdIQAAficAAAAAAAAmAAAACAAAAP//////////"/>
                    </a:ext>
                  </a:extLst>
                </p:cNvSpPr>
                <p:nvPr/>
              </p:nvSpPr>
              <p:spPr>
                <a:xfrm flipV="1">
                  <a:off x="54641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1" name="Shape 243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kR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BSIAAGINAAAFIgAAficAAAAAAAAmAAAACAAAAP//////////"/>
                    </a:ext>
                  </a:extLst>
                </p:cNvSpPr>
                <p:nvPr/>
              </p:nvSpPr>
              <p:spPr>
                <a:xfrm flipV="1">
                  <a:off x="55302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0" name="Shape 244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4Zn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bCIAAGINAABsIgAAficAAAAAAAAmAAAACAAAAP//////////"/>
                    </a:ext>
                  </a:extLst>
                </p:cNvSpPr>
                <p:nvPr/>
              </p:nvSpPr>
              <p:spPr>
                <a:xfrm flipV="1">
                  <a:off x="559562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9" name="Shape 244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lZl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1CIAAGINAADUIgAAficAAAAAAAAmAAAACAAAAP//////////"/>
                    </a:ext>
                  </a:extLst>
                </p:cNvSpPr>
                <p:nvPr/>
              </p:nvSpPr>
              <p:spPr>
                <a:xfrm flipV="1">
                  <a:off x="566166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8" name="Shape 244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OyMAAGINAAA7IwAAficAAAAAAAAmAAAACAAAAP//////////"/>
                    </a:ext>
                  </a:extLst>
                </p:cNvSpPr>
                <p:nvPr/>
              </p:nvSpPr>
              <p:spPr>
                <a:xfrm flipV="1">
                  <a:off x="57270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7" name="Shape 244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wU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oyMAAGINAACjIwAAficAAAAAAAAmAAAACAAAAP//////////"/>
                    </a:ext>
                  </a:extLst>
                </p:cNvSpPr>
                <p:nvPr/>
              </p:nvSpPr>
              <p:spPr>
                <a:xfrm flipV="1">
                  <a:off x="579310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6" name="Shape 244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gMj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iQAAGINAAAKJAAAficAAAAAAAAmAAAACAAAAP//////////"/>
                    </a:ext>
                  </a:extLst>
                </p:cNvSpPr>
                <p:nvPr/>
              </p:nvSpPr>
              <p:spPr>
                <a:xfrm flipV="1">
                  <a:off x="585851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5" name="Shape 244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SQAAGINAABxJAAAficAAAAAAAAmAAAACAAAAP//////////"/>
                    </a:ext>
                  </a:extLst>
                </p:cNvSpPr>
                <p:nvPr/>
              </p:nvSpPr>
              <p:spPr>
                <a:xfrm flipV="1">
                  <a:off x="59239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4" name="Shape 244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9wOn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2SQAAGINAADZJAAAficAAAAAAAAmAAAACAAAAP//////////"/>
                    </a:ext>
                  </a:extLst>
                </p:cNvSpPr>
                <p:nvPr/>
              </p:nvSpPr>
              <p:spPr>
                <a:xfrm flipV="1">
                  <a:off x="598995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3" name="Shape 244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iIG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QCUAAGINAABAJQAAficAAAAAAAAmAAAACAAAAP//////////"/>
                    </a:ext>
                  </a:extLst>
                </p:cNvSpPr>
                <p:nvPr/>
              </p:nvSpPr>
              <p:spPr>
                <a:xfrm flipV="1">
                  <a:off x="605536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2" name="Shape 244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yZ2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qCUAAGINAACoJQAAficAAAAAAAAmAAAACAAAAP//////////"/>
                    </a:ext>
                  </a:extLst>
                </p:cNvSpPr>
                <p:nvPr/>
              </p:nvSpPr>
              <p:spPr>
                <a:xfrm flipV="1">
                  <a:off x="612140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1" name="Shape 244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wU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DyYAAGINAAAPJgAAficAAAAAAAAmAAAACAAAAP//////////"/>
                    </a:ext>
                  </a:extLst>
                </p:cNvSpPr>
                <p:nvPr/>
              </p:nvSpPr>
              <p:spPr>
                <a:xfrm flipV="1">
                  <a:off x="618680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0" name="Shape 245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1ERk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dyYAAGINAAB3JgAAficAAAAAAAAmAAAACAAAAP//////////"/>
                    </a:ext>
                  </a:extLst>
                </p:cNvSpPr>
                <p:nvPr/>
              </p:nvSpPr>
              <p:spPr>
                <a:xfrm flipV="1">
                  <a:off x="625284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9" name="Shape 245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jdE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3iYAAGINAADeJgAAficAAAAAAAAmAAAACAAAAP//////////"/>
                    </a:ext>
                  </a:extLst>
                </p:cNvSpPr>
                <p:nvPr/>
              </p:nvSpPr>
              <p:spPr>
                <a:xfrm flipV="1">
                  <a:off x="631825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grpSp>
            <p:nvGrpSpPr>
              <p:cNvPr id="31" name="Group 2489"/>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EwnAABiDQAAcDUAAH4nAAAAAAAAJgAAAAgAAAD/////AAAAAA=="/>
                  </a:ext>
                </a:extLst>
              </p:cNvGrpSpPr>
              <p:nvPr/>
            </p:nvGrpSpPr>
            <p:grpSpPr>
              <a:xfrm>
                <a:off x="6388100" y="2175510"/>
                <a:ext cx="2298700" cy="4244340"/>
                <a:chOff x="6388100" y="2175510"/>
                <a:chExt cx="2298700" cy="4244340"/>
              </a:xfrm>
            </p:grpSpPr>
            <p:sp>
              <p:nvSpPr>
                <p:cNvPr id="67" name="Shape 245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ob3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TCcAAGINAABMJwAAficAAAAAAAAmAAAACAAAAP//////////"/>
                    </a:ext>
                  </a:extLst>
                </p:cNvSpPr>
                <p:nvPr/>
              </p:nvSpPr>
              <p:spPr>
                <a:xfrm flipV="1">
                  <a:off x="638810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6" name="Shape 245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9I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ycAAGINAACzJwAAficAAAAAAAAmAAAACAAAAP//////////"/>
                    </a:ext>
                  </a:extLst>
                </p:cNvSpPr>
                <p:nvPr/>
              </p:nvSpPr>
              <p:spPr>
                <a:xfrm flipV="1">
                  <a:off x="645350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5" name="Shape 245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iLz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GygAAGINAAAbKAAAficAAAAAAAAmAAAACAAAAP//////////"/>
                    </a:ext>
                  </a:extLst>
                </p:cNvSpPr>
                <p:nvPr/>
              </p:nvSpPr>
              <p:spPr>
                <a:xfrm flipV="1">
                  <a:off x="65195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4" name="Shape 245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mUl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gigAAGINAACCKAAAficAAAAAAAAmAAAACAAAAP//////////"/>
                    </a:ext>
                  </a:extLst>
                </p:cNvSpPr>
                <p:nvPr/>
              </p:nvSpPr>
              <p:spPr>
                <a:xfrm flipV="1">
                  <a:off x="658495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3" name="Shape 245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0aW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6igAAGINAADqKAAAficAAAAAAAAmAAAACAAAAP//////////"/>
                    </a:ext>
                  </a:extLst>
                </p:cNvSpPr>
                <p:nvPr/>
              </p:nvSpPr>
              <p:spPr>
                <a:xfrm flipV="1">
                  <a:off x="66509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2" name="Shape 245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d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USkAAGINAABRKQAAficAAAAAAAAmAAAACAAAAP//////////"/>
                    </a:ext>
                  </a:extLst>
                </p:cNvSpPr>
                <p:nvPr/>
              </p:nvSpPr>
              <p:spPr>
                <a:xfrm flipV="1">
                  <a:off x="67163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1" name="Shape 245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UZFR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uSkAAGINAAC5KQAAficAAAAAAAAmAAAACAAAAP//////////"/>
                    </a:ext>
                  </a:extLst>
                </p:cNvSpPr>
                <p:nvPr/>
              </p:nvSpPr>
              <p:spPr>
                <a:xfrm flipV="1">
                  <a:off x="67824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0" name="Shape 246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MWCw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ICoAAGINAAAgKgAAficAAAAAAAAmAAAACAAAAP//////////"/>
                    </a:ext>
                  </a:extLst>
                </p:cNvSpPr>
                <p:nvPr/>
              </p:nvSpPr>
              <p:spPr>
                <a:xfrm flipV="1">
                  <a:off x="68478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9" name="Shape 246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kXFR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hyoAAGINAACHKgAAficAAAAAAAAmAAAACAAAAP//////////"/>
                    </a:ext>
                  </a:extLst>
                </p:cNvSpPr>
                <p:nvPr/>
              </p:nvSpPr>
              <p:spPr>
                <a:xfrm flipV="1">
                  <a:off x="69132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8" name="Shape 246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iGx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7yoAAGINAADvKgAAficAAAAAAAAmAAAACAAAAP//////////"/>
                    </a:ext>
                  </a:extLst>
                </p:cNvSpPr>
                <p:nvPr/>
              </p:nvSpPr>
              <p:spPr>
                <a:xfrm flipV="1">
                  <a:off x="69792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7" name="Shape 246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gfGB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VisAAGINAABWKwAAficAAAAAAAAmAAAACAAAAP//////////"/>
                    </a:ext>
                  </a:extLst>
                </p:cNvSpPr>
                <p:nvPr/>
              </p:nvSpPr>
              <p:spPr>
                <a:xfrm flipV="1">
                  <a:off x="70446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6" name="Shape 246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aGh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isAAGINAAC+KwAAficAAAAAAAAmAAAACAAAAP//////////"/>
                    </a:ext>
                  </a:extLst>
                </p:cNvSpPr>
                <p:nvPr/>
              </p:nvSpPr>
              <p:spPr>
                <a:xfrm flipV="1">
                  <a:off x="711073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5" name="Shape 246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oiH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SwAAGINAAAlLAAAficAAAAAAAAmAAAACAAAAP//////////"/>
                    </a:ext>
                  </a:extLst>
                </p:cNvSpPr>
                <p:nvPr/>
              </p:nvSpPr>
              <p:spPr>
                <a:xfrm flipV="1">
                  <a:off x="71761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4" name="Shape 246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jSwAAGINAACNLAAAficAAAAAAAAmAAAACAAAAP//////////"/>
                    </a:ext>
                  </a:extLst>
                </p:cNvSpPr>
                <p:nvPr/>
              </p:nvSpPr>
              <p:spPr>
                <a:xfrm flipV="1">
                  <a:off x="72421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3" name="Shape 246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9CwAAGINAAD0LAAAficAAAAAAAAmAAAACAAAAP//////////"/>
                    </a:ext>
                  </a:extLst>
                </p:cNvSpPr>
                <p:nvPr/>
              </p:nvSpPr>
              <p:spPr>
                <a:xfrm flipV="1">
                  <a:off x="730758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2" name="Shape 246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ISE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Wy0AAGINAABbLQAAficAAAAAAAAmAAAACAAAAP//////////"/>
                    </a:ext>
                  </a:extLst>
                </p:cNvSpPr>
                <p:nvPr/>
              </p:nvSpPr>
              <p:spPr>
                <a:xfrm flipV="1">
                  <a:off x="73729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1" name="Shape 246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0gJx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wy0AAGINAADDLQAAficAAAAAAAAmAAAACAAAAP//////////"/>
                    </a:ext>
                  </a:extLst>
                </p:cNvSpPr>
                <p:nvPr/>
              </p:nvSpPr>
              <p:spPr>
                <a:xfrm flipV="1">
                  <a:off x="74390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0" name="Shape 247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7OC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Ki4AAGINAAAqLgAAficAAAAAAAAmAAAACAAAAP//////////"/>
                    </a:ext>
                  </a:extLst>
                </p:cNvSpPr>
                <p:nvPr/>
              </p:nvSpPr>
              <p:spPr>
                <a:xfrm flipV="1">
                  <a:off x="750443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9" name="Shape 247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0iL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ki4AAGINAACSLgAAficAAAAAAAAmAAAACAAAAP//////////"/>
                    </a:ext>
                  </a:extLst>
                </p:cNvSpPr>
                <p:nvPr/>
              </p:nvSpPr>
              <p:spPr>
                <a:xfrm flipV="1">
                  <a:off x="757047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8" name="Shape 247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tIj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4AAGINAAD5LgAAficAAAAAAAAmAAAACAAAAP//////////"/>
                    </a:ext>
                  </a:extLst>
                </p:cNvSpPr>
                <p:nvPr/>
              </p:nvSpPr>
              <p:spPr>
                <a:xfrm flipV="1">
                  <a:off x="76358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7" name="Shape 247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opER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S8AAGINAABhLwAAficAAAAAAAAmAAAACAAAAP//////////"/>
                    </a:ext>
                  </a:extLst>
                </p:cNvSpPr>
                <p:nvPr/>
              </p:nvSpPr>
              <p:spPr>
                <a:xfrm flipV="1">
                  <a:off x="77019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6" name="Shape 247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YqHS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yC8AAGINAADILwAAficAAAAAAAAmAAAACAAAAP//////////"/>
                    </a:ext>
                  </a:extLst>
                </p:cNvSpPr>
                <p:nvPr/>
              </p:nvSpPr>
              <p:spPr>
                <a:xfrm flipV="1">
                  <a:off x="776732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5" name="Shape 247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5OT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LzAAAGINAAAvMAAAficAAAAAAAAmAAAACAAAAP//////////"/>
                    </a:ext>
                  </a:extLst>
                </p:cNvSpPr>
                <p:nvPr/>
              </p:nvSpPr>
              <p:spPr>
                <a:xfrm flipV="1">
                  <a:off x="78327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4" name="Shape 247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ZbRT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lzAAAGINAACXMAAAficAAAAAAAAmAAAACAAAAP//////////"/>
                    </a:ext>
                  </a:extLst>
                </p:cNvSpPr>
                <p:nvPr/>
              </p:nvSpPr>
              <p:spPr>
                <a:xfrm flipV="1">
                  <a:off x="78987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3" name="Shape 247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4qMi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AAAGINAAD+MAAAficAAAAAAAAmAAAACAAAAP//////////"/>
                    </a:ext>
                  </a:extLst>
                </p:cNvSpPr>
                <p:nvPr/>
              </p:nvSpPr>
              <p:spPr>
                <a:xfrm flipV="1">
                  <a:off x="796417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2" name="Shape 247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cJ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ZjEAAGINAABmMQAAficAAAAAAAAmAAAACAAAAP//////////"/>
                    </a:ext>
                  </a:extLst>
                </p:cNvSpPr>
                <p:nvPr/>
              </p:nvSpPr>
              <p:spPr>
                <a:xfrm flipV="1">
                  <a:off x="803021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1" name="Shape 247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44Tj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zTEAAGINAADNMQAAficAAAAAAAAmAAAACAAAAP//////////"/>
                    </a:ext>
                  </a:extLst>
                </p:cNvSpPr>
                <p:nvPr/>
              </p:nvSpPr>
              <p:spPr>
                <a:xfrm flipV="1">
                  <a:off x="80956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0" name="Shape 248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YWFh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NTIAAGINAAA1MgAAficAAAAAAAAmAAAACAAAAP//////////"/>
                    </a:ext>
                  </a:extLst>
                </p:cNvSpPr>
                <p:nvPr/>
              </p:nvSpPr>
              <p:spPr>
                <a:xfrm flipV="1">
                  <a:off x="816165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9" name="Shape 248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0Z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nDIAAGINAACcMgAAficAAAAAAAAmAAAACAAAAP//////////"/>
                    </a:ext>
                  </a:extLst>
                </p:cNvSpPr>
                <p:nvPr/>
              </p:nvSpPr>
              <p:spPr>
                <a:xfrm flipV="1">
                  <a:off x="822706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8" name="Shape 248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AzMAAGINAAADMwAAficAAAAAAAAmAAAACAAAAP//////////"/>
                    </a:ext>
                  </a:extLst>
                </p:cNvSpPr>
                <p:nvPr/>
              </p:nvSpPr>
              <p:spPr>
                <a:xfrm flipV="1">
                  <a:off x="82924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7" name="Shape 248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lT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azMAAGINAABrMwAAficAAAAAAAAmAAAACAAAAP//////////"/>
                    </a:ext>
                  </a:extLst>
                </p:cNvSpPr>
                <p:nvPr/>
              </p:nvSpPr>
              <p:spPr>
                <a:xfrm flipV="1">
                  <a:off x="835850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6" name="Shape 248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lZl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0jMAAGINAADSMwAAficAAAAAAAAmAAAACAAAAP//////////"/>
                    </a:ext>
                  </a:extLst>
                </p:cNvSpPr>
                <p:nvPr/>
              </p:nvSpPr>
              <p:spPr>
                <a:xfrm flipV="1">
                  <a:off x="842391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5" name="Shape 248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hd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OjQAAGINAAA6NAAAficAAAAAAAAmAAAACAAAAP//////////"/>
                    </a:ext>
                  </a:extLst>
                </p:cNvSpPr>
                <p:nvPr/>
              </p:nvSpPr>
              <p:spPr>
                <a:xfrm flipV="1">
                  <a:off x="848995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4" name="Shape 248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k9Ij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oTQAAGINAAChNAAAficAAAAAAAAmAAAACAAAAP//////////"/>
                    </a:ext>
                  </a:extLst>
                </p:cNvSpPr>
                <p:nvPr/>
              </p:nvSpPr>
              <p:spPr>
                <a:xfrm flipV="1">
                  <a:off x="855535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3" name="Shape 248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g9Ij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TUAAGINAAAJNQAAficAAAAAAAAmAAAACAAAAP//////////"/>
                    </a:ext>
                  </a:extLst>
                </p:cNvSpPr>
                <p:nvPr/>
              </p:nvSpPr>
              <p:spPr>
                <a:xfrm flipV="1">
                  <a:off x="862139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2" name="Shape 248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DUAAGINAABwNQAAficAAAAAAAAmAAAACAAAAP//////////"/>
                    </a:ext>
                  </a:extLst>
                </p:cNvSpPr>
                <p:nvPr/>
              </p:nvSpPr>
              <p:spPr>
                <a:xfrm flipV="1">
                  <a:off x="868680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30" name="Shape 249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1DUAAGINAADUNQAAficAAAAAAAAmAAAACAAAAP//////////"/>
                  </a:ext>
                </a:extLst>
              </p:cNvSpPr>
              <p:nvPr/>
            </p:nvSpPr>
            <p:spPr>
              <a:xfrm flipV="1">
                <a:off x="875030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9" name="Shape 249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OzYAAGINAAA7NgAAficAAAAAAAAmAAAACAAAAP//////////"/>
                  </a:ext>
                </a:extLst>
              </p:cNvSpPr>
              <p:nvPr/>
            </p:nvSpPr>
            <p:spPr>
              <a:xfrm flipV="1">
                <a:off x="881570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8" name="Shape 249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ojYAAGINAACiNgAAficAAAAAAAAmAAAACAAAAP//////////"/>
                  </a:ext>
                </a:extLst>
              </p:cNvSpPr>
              <p:nvPr/>
            </p:nvSpPr>
            <p:spPr>
              <a:xfrm flipV="1">
                <a:off x="888111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249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CjcAAGINAAAKNwAAficAAAAAAAAmAAAACAAAAP//////////"/>
                  </a:ext>
                </a:extLst>
              </p:cNvSpPr>
              <p:nvPr/>
            </p:nvSpPr>
            <p:spPr>
              <a:xfrm flipV="1">
                <a:off x="894715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6" name="Shape 249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TcAAGINAABxNwAAficAAAAAAAAmAAAACAAAAP//////////"/>
                  </a:ext>
                </a:extLst>
              </p:cNvSpPr>
              <p:nvPr/>
            </p:nvSpPr>
            <p:spPr>
              <a:xfrm flipV="1">
                <a:off x="901255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249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0cD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2TcAAGINAADZNwAAficAAAAAAAAmAAAACAAAAP//////////"/>
                  </a:ext>
                </a:extLst>
              </p:cNvSpPr>
              <p:nvPr/>
            </p:nvSpPr>
            <p:spPr>
              <a:xfrm flipV="1">
                <a:off x="90785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4" name="Shape 249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vc2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QDgAAGINAABAOAAAficAAAAAAAAmAAAACAAAAP//////////"/>
                  </a:ext>
                </a:extLst>
              </p:cNvSpPr>
              <p:nvPr/>
            </p:nvSpPr>
            <p:spPr>
              <a:xfrm flipV="1">
                <a:off x="914400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249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yYX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qDgAAGINAACoOAAAficAAAAAAAAmAAAACAAAAP//////////"/>
                  </a:ext>
                </a:extLst>
              </p:cNvSpPr>
              <p:nvPr/>
            </p:nvSpPr>
            <p:spPr>
              <a:xfrm flipV="1">
                <a:off x="92100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249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wv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DzkAAGINAAAPOQAAficAAAAAAAAmAAAACAAAAP//////////"/>
                  </a:ext>
                </a:extLst>
              </p:cNvSpPr>
              <p:nvPr/>
            </p:nvSpPr>
            <p:spPr>
              <a:xfrm flipV="1">
                <a:off x="92754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1" name="Shape 249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9Im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djkAAGINAAB2OQAAficAAAAAAAAmAAAACAAAAP//////////"/>
                  </a:ext>
                </a:extLst>
              </p:cNvSpPr>
              <p:nvPr/>
            </p:nvSpPr>
            <p:spPr>
              <a:xfrm flipV="1">
                <a:off x="934085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250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3jkAAGINAADeOQAAficAAAAAAAAmAAAACAAAAP//////////"/>
                  </a:ext>
                </a:extLst>
              </p:cNvSpPr>
              <p:nvPr/>
            </p:nvSpPr>
            <p:spPr>
              <a:xfrm flipV="1">
                <a:off x="94068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250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4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RToAAGINAABFOgAAficAAAAAAAAmAAAACAAAAP//////////"/>
                  </a:ext>
                </a:extLst>
              </p:cNvSpPr>
              <p:nvPr/>
            </p:nvSpPr>
            <p:spPr>
              <a:xfrm flipV="1">
                <a:off x="94722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250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vd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rToAAGINAACtOgAAficAAAAAAAAmAAAACAAAAP//////////"/>
                  </a:ext>
                </a:extLst>
              </p:cNvSpPr>
              <p:nvPr/>
            </p:nvSpPr>
            <p:spPr>
              <a:xfrm flipV="1">
                <a:off x="95383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250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FDsAAGINAAAUOwAAficAAAAAAAAmAAAACAAAAP//////////"/>
                  </a:ext>
                </a:extLst>
              </p:cNvSpPr>
              <p:nvPr/>
            </p:nvSpPr>
            <p:spPr>
              <a:xfrm flipV="1">
                <a:off x="96037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6" name="Shape 250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ByI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fDsAAGINAAB8OwAAficAAAAAAAAmAAAACAAAAP//////////"/>
                  </a:ext>
                </a:extLst>
              </p:cNvSpPr>
              <p:nvPr/>
            </p:nvSpPr>
            <p:spPr>
              <a:xfrm flipV="1">
                <a:off x="966978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250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jTn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4zsAAGINAADjOwAAficAAAAAAAAmAAAACAAAAP//////////"/>
                  </a:ext>
                </a:extLst>
              </p:cNvSpPr>
              <p:nvPr/>
            </p:nvSpPr>
            <p:spPr>
              <a:xfrm flipV="1">
                <a:off x="97351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grpSp>
          <p:nvGrpSpPr>
            <p:cNvPr id="11" name="Group 2509"/>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CoeAACfGAAAxScAAJwbAAAAAAAAJgAAAAgAAAD/////AAAAAA=="/>
                </a:ext>
              </a:extLst>
            </p:cNvGrpSpPr>
            <p:nvPr/>
          </p:nvGrpSpPr>
          <p:grpSpPr>
            <a:xfrm>
              <a:off x="4903470" y="4002405"/>
              <a:ext cx="1561465" cy="485775"/>
              <a:chOff x="4903470" y="4002405"/>
              <a:chExt cx="1561465" cy="485775"/>
            </a:xfrm>
          </p:grpSpPr>
          <p:sp>
            <p:nvSpPr>
              <p:cNvPr id="13" name="Shape 250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k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HBQc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kAAP///wEAAAAAAAAAAAAAAAAAAAAAAAAAAAAAAAAAAAAAAAAAAAAAAAJ/f38AAAAAAMvLywDAwP8Af39/AAAAAAAAAAAAAAAAAAAAAAAAAAAAIQAAABgAAAAUAAAARh4AAJ8YAACpJwAAnBsAAAAAAAAmAAAACAAAAP//////////"/>
                  </a:ext>
                </a:extLst>
              </p:cNvSpPr>
              <p:nvPr/>
            </p:nvSpPr>
            <p:spPr>
              <a:xfrm>
                <a:off x="4921250" y="4002405"/>
                <a:ext cx="1525905" cy="485775"/>
              </a:xfrm>
              <a:prstGeom prst="rect">
                <a:avLst/>
              </a:prstGeom>
              <a:solidFill>
                <a:srgbClr val="00F9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50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Kh4AAKwYAADFJwAAPxsAAAAgAAAmAAAACAAAAP//////////"/>
                  </a:ext>
                </a:extLst>
              </p:cNvSpPr>
              <p:nvPr/>
            </p:nvSpPr>
            <p:spPr>
              <a:xfrm>
                <a:off x="4903470" y="4010660"/>
                <a:ext cx="1561465" cy="418465"/>
              </a:xfrm>
              <a:prstGeom prst="rect">
                <a:avLst/>
              </a:prstGeom>
              <a:noFill/>
              <a:ln>
                <a:noFill/>
              </a:ln>
              <a:effectLst/>
            </p:spPr>
            <p:txBody>
              <a:bodyPr vert="horz" wrap="non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2</a:t>
                </a:r>
                <a:r>
                  <a:rPr sz="1800" cap="none" baseline="32000"/>
                  <a:t>nd</a:t>
                </a:r>
                <a:r>
                  <a:t> pos. sites</a:t>
                </a:r>
              </a:p>
            </p:txBody>
          </p:sp>
        </p:grpSp>
        <p:grpSp>
          <p:nvGrpSpPr>
            <p:cNvPr id="8" name="Group 2512"/>
            <p:cNvGrpSpPr>
              <a:extLst>
                <a:ext uri="smNativeData">
                  <pr:smNativeData xmlns:pr="smNativeData" xmlns="smNativeData" val="SMDATA_6_2mHZYhMAAAAlAAAAAQAAAA8BAAAAkAAAAEgAAACQAAAASAAAAAAAAAAAAAAAAAAAABcAAAAUAAAAAAAAAAAAAAD/fwAA/38AAAAAAAAJAAAABAAAAEEASgAfAAAAVAAAAAAAAAAAAAAAAAAAAAAAAAAAAAAAAAAAAAAAAAAAAAAAAAAAAAAAAAAAAAAAAAAAAAAAAAAAAAAAAAAAAAAAAAAAAAAAAAAAAAAAAAAAAAAAAAAAACEAAAAYAAAAFAAAACwPAACfGAAAjxgAAJwbAAAAAAAAJgAAAAgAAAD/////AAAAAA=="/>
                </a:ext>
              </a:extLst>
            </p:cNvGrpSpPr>
            <p:nvPr/>
          </p:nvGrpSpPr>
          <p:grpSpPr>
            <a:xfrm>
              <a:off x="2466340" y="4002405"/>
              <a:ext cx="1525905" cy="485775"/>
              <a:chOff x="2466340" y="4002405"/>
              <a:chExt cx="1525905" cy="485775"/>
            </a:xfrm>
          </p:grpSpPr>
          <p:sp>
            <p:nvSpPr>
              <p:cNvPr id="10" name="Shape 251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VyU2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A8AAJ8YAACPGAAAnBsAAAAAAAAmAAAACAAAAP//////////"/>
                  </a:ext>
                </a:extLst>
              </p:cNvSpPr>
              <p:nvPr/>
            </p:nvSpPr>
            <p:spPr>
              <a:xfrm>
                <a:off x="2466340" y="4002405"/>
                <a:ext cx="1525905"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251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c2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TQ8AAKwYAABuGAAAPxsAAAAgAAAmAAAACAAAAP//////////"/>
                  </a:ext>
                </a:extLst>
              </p:cNvSpPr>
              <p:nvPr/>
            </p:nvSpPr>
            <p:spPr>
              <a:xfrm>
                <a:off x="2487295" y="4010660"/>
                <a:ext cx="1483995" cy="418465"/>
              </a:xfrm>
              <a:prstGeom prst="rect">
                <a:avLst/>
              </a:prstGeom>
              <a:noFill/>
              <a:ln>
                <a:noFill/>
              </a:ln>
              <a:effectLst/>
            </p:spPr>
            <p:txBody>
              <a:bodyPr vert="horz" wrap="non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1</a:t>
                </a:r>
                <a:r>
                  <a:rPr sz="1800" cap="none" baseline="32000"/>
                  <a:t>st</a:t>
                </a:r>
                <a:r>
                  <a:t> pos. sites</a:t>
                </a:r>
              </a:p>
            </p:txBody>
          </p:sp>
        </p:grpSp>
        <p:grpSp>
          <p:nvGrpSpPr>
            <p:cNvPr id="5" name="Group 2515"/>
            <p:cNvGrpSpPr>
              <a:extLst>
                <a:ext uri="smNativeData">
                  <pr:smNativeData xmlns:pr="smNativeData" xmlns="smNativeData" val="SMDATA_6_2mHZYhMAAAAlAAAAAQAAAA8BAAAAkAAAAEgAAACQAAAASAAAAAAAAAAAAAAAAAAAABcAAAAUAAAAAAAAAAAAAAD/fwAA/38AAAAAAAAJAAAABAAAAFgAQQAfAAAAVAAAAAAAAAAAAAAAAAAAAAAAAAAAAAAAAAAAAAAAAAAAAAAAAAAAAAAAAAAAAAAAAAAAAAAAAAAAAAAAAAAAAAAAAAAAAAAAAAAAAAAAAAAAAAAAAAAAACEAAAAYAAAAFAAAAF0tAACfGAAAxjYAAJwbAAAAAAAAJgAAAAgAAAD/////AAAAAA=="/>
                </a:ext>
              </a:extLst>
            </p:cNvGrpSpPr>
            <p:nvPr/>
          </p:nvGrpSpPr>
          <p:grpSpPr>
            <a:xfrm>
              <a:off x="7374255" y="4002405"/>
              <a:ext cx="1529715" cy="485775"/>
              <a:chOff x="7374255" y="4002405"/>
              <a:chExt cx="1529715" cy="485775"/>
            </a:xfrm>
          </p:grpSpPr>
          <p:sp>
            <p:nvSpPr>
              <p:cNvPr id="7" name="Shape 251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psb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YC0AAJ8YAADDNgAAnBsAAAAAAAAmAAAACAAAAP//////////"/>
                  </a:ext>
                </a:extLst>
              </p:cNvSpPr>
              <p:nvPr/>
            </p:nvSpPr>
            <p:spPr>
              <a:xfrm>
                <a:off x="7376160" y="4002405"/>
                <a:ext cx="1525905"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251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dlb2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S0AAKwYAADGNgAAPxsAAAAgAAAmAAAACAAAAP//////////"/>
                  </a:ext>
                </a:extLst>
              </p:cNvSpPr>
              <p:nvPr/>
            </p:nvSpPr>
            <p:spPr>
              <a:xfrm>
                <a:off x="7374255" y="4010660"/>
                <a:ext cx="1529715" cy="418465"/>
              </a:xfrm>
              <a:prstGeom prst="rect">
                <a:avLst/>
              </a:prstGeom>
              <a:noFill/>
              <a:ln>
                <a:noFill/>
              </a:ln>
              <a:effectLst/>
            </p:spPr>
            <p:txBody>
              <a:bodyPr vert="horz" wrap="non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3</a:t>
                </a:r>
                <a:r>
                  <a:rPr sz="1800" cap="none" baseline="32000"/>
                  <a:t>rd</a:t>
                </a:r>
                <a:r>
                  <a:t> pos. sites</a:t>
                </a:r>
              </a:p>
            </p:txBody>
          </p:sp>
        </p:grpSp>
      </p:grpSp>
      <p:sp>
        <p:nvSpPr>
          <p:cNvPr id="142" name="Shape 251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9w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143"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
                                          </p:val>
                                        </p:tav>
                                        <p:tav tm="100000">
                                          <p:val>
                                            <p:strVal val="#ppt_x"/>
                                          </p:val>
                                        </p:tav>
                                      </p:tavLst>
                                    </p:anim>
                                    <p:anim calcmode="lin" valueType="num">
                                      <p:cBhvr>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extLst>
      <p:ext uri="smNativeData">
        <pr:smNativeData xmlns:pr="smNativeData" xmlns="smNativeData" val="2mHZYgEAAAAFAAAA/f///wEAAAACAAAAAQAAAAAAAAAAAAAAAAAAAA=="/>
      </p:ext>
    </p:extLst>
  </p:timing>
</p:sld>
</file>

<file path=ppt/slides/slide18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52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3" name="Shape 25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4" name="Shape 252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5" name="Shape 252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6" name="Shape 25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7"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8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5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Yq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AwqAADUPQAAcS0AABAgAAAmAAAACAAAAP//////////"/>
              </a:ext>
            </a:extLst>
          </p:cNvSpPr>
          <p:nvPr/>
        </p:nvSpPr>
        <p:spPr>
          <a:xfrm>
            <a:off x="639445" y="6835140"/>
            <a:ext cx="941133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A site-specific model for ribosomal genes might have two rate categories, with stem sites in one and </a:t>
            </a:r>
            <a:br/>
            <a:r>
              <a:t>     loop sites in the other relative-rate category</a:t>
            </a:r>
          </a:p>
        </p:txBody>
      </p:sp>
      <p:grpSp>
        <p:nvGrpSpPr>
          <p:cNvPr id="4" name="Group 253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AKAABTDQAAlCsAAIcnAAAQAAAAJgAAAAgAAAD/////AAAAAA=="/>
              </a:ext>
            </a:extLst>
          </p:cNvGrpSpPr>
          <p:nvPr/>
        </p:nvGrpSpPr>
        <p:grpSpPr>
          <a:xfrm>
            <a:off x="1625600" y="2165985"/>
            <a:ext cx="5458460" cy="4259580"/>
            <a:chOff x="1625600" y="2165985"/>
            <a:chExt cx="5458460" cy="4259580"/>
          </a:xfrm>
        </p:grpSpPr>
        <p:sp>
          <p:nvSpPr>
            <p:cNvPr id="8" name="Shape 252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i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CUKwAAhycAAAAAAAAmAAAACAAAAP//////////"/>
                </a:ext>
              </a:extLst>
            </p:cNvSpPr>
            <p:nvPr/>
          </p:nvSpPr>
          <p:spPr>
            <a:xfrm>
              <a:off x="1625600" y="2165985"/>
              <a:ext cx="5458460" cy="4259580"/>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2532"/>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OIWAACZGAAAsh4AAJYbAAAAAAAAJgAAAAgAAAD/////AAAAAA=="/>
                </a:ext>
              </a:extLst>
            </p:cNvGrpSpPr>
            <p:nvPr/>
          </p:nvGrpSpPr>
          <p:grpSpPr>
            <a:xfrm>
              <a:off x="3719830" y="3998595"/>
              <a:ext cx="1270000" cy="485775"/>
              <a:chOff x="3719830" y="3998595"/>
              <a:chExt cx="1270000" cy="485775"/>
            </a:xfrm>
          </p:grpSpPr>
          <p:sp>
            <p:nvSpPr>
              <p:cNvPr id="7" name="Shape 253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C6M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4hYAAJkYAACyHgAAlhsAAAAAAAAmAAAACAAAAP//////////"/>
                  </a:ext>
                </a:extLst>
              </p:cNvSpPr>
              <p:nvPr/>
            </p:nvSpPr>
            <p:spPr>
              <a:xfrm>
                <a:off x="3719830" y="3998595"/>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253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9f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xcAALAYAABZHgAALxsAAAAgAAAmAAAACAAAAP//////////"/>
                  </a:ext>
                </a:extLst>
              </p:cNvSpPr>
              <p:nvPr/>
            </p:nvSpPr>
            <p:spPr>
              <a:xfrm>
                <a:off x="3776345" y="4013200"/>
                <a:ext cx="115697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stem sites</a:t>
                </a:r>
              </a:p>
            </p:txBody>
          </p:sp>
        </p:grpSp>
      </p:grpSp>
      <p:grpSp>
        <p:nvGrpSpPr>
          <p:cNvPr id="9" name="Group 2538"/>
          <p:cNvGrpSpPr>
            <a:extLst>
              <a:ext uri="smNativeData">
                <pr:smNativeData xmlns:pr="smNativeData" xmlns="smNativeData" val="SMDATA_6_2mHZYhMAAAAlAAAAAQAAAA8BAAAAkAAAAEgAAACQAAAASAAAAAAAAAAAAAAAAAAAABcAAAAUAAAAAAAAAAAAAAD/fwAA/38AAAAAAAAJAAAABAAAAAgAAAAfAAAAVAAAAAAAAAAAAAAAAAAAAAAAAAAAAAAAAAAAAAAAAAAAAAAAAAAAAAAAAAAAAAAAAAAAAAAAAAAAAAAAAAAAAAAAAAAAAAAAAAAAAAAAAAAAAAAAAAAAACEAAAAYAAAAFAAAAJQrAABTDQAAJDwAAIcnAAAQAAAAJgAAAAgAAAD/////AAAAAA=="/>
              </a:ext>
            </a:extLst>
          </p:cNvGrpSpPr>
          <p:nvPr/>
        </p:nvGrpSpPr>
        <p:grpSpPr>
          <a:xfrm>
            <a:off x="7084060" y="2165985"/>
            <a:ext cx="2692400" cy="4259580"/>
            <a:chOff x="7084060" y="2165985"/>
            <a:chExt cx="2692400" cy="4259580"/>
          </a:xfrm>
        </p:grpSpPr>
        <p:sp>
          <p:nvSpPr>
            <p:cNvPr id="13" name="Shape 253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9Ik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lCsAAFMNAAAkPAAAhycAAAAAAAAmAAAACAAAAP//////////"/>
                </a:ext>
              </a:extLst>
            </p:cNvSpPr>
            <p:nvPr/>
          </p:nvSpPr>
          <p:spPr>
            <a:xfrm>
              <a:off x="7084060" y="2165985"/>
              <a:ext cx="2692400" cy="4259580"/>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0" name="Group 2537"/>
            <p:cNvGrpSpPr>
              <a:extLst>
                <a:ext uri="smNativeData">
                  <pr:smNativeData xmlns:pr="smNativeData" xmlns="smNativeData" val="SMDATA_6_2mHZYhMAAAAlAAAAAQAAAA8BAAAAkAAAAEgAAACQAAAASAAAAAAAAAAAAAAAAAAAABcAAAAUAAAAAAAAAAAAAAD/fwAA/38AAAAAAAAJAAAABAAAAEQAYwAfAAAAVAAAAAAAAAAAAAAAAAAAAAAAAAAAAAAAAAAAAAAAAAAAAAAAAAAAAAAAAAAAAAAAAAAAAAAAAAAAAAAAAAAAAAAAAAAAAAAAAAAAAAAAAAAAAAAAAAAAACEAAAAYAAAAFAAAAPkvAACZGAAAyTcAAJYbAAAAAAAAJgAAAAgAAAD/////AAAAAA=="/>
                </a:ext>
              </a:extLst>
            </p:cNvGrpSpPr>
            <p:nvPr/>
          </p:nvGrpSpPr>
          <p:grpSpPr>
            <a:xfrm>
              <a:off x="7798435" y="3998595"/>
              <a:ext cx="1270000" cy="485775"/>
              <a:chOff x="7798435" y="3998595"/>
              <a:chExt cx="1270000" cy="485775"/>
            </a:xfrm>
          </p:grpSpPr>
          <p:sp>
            <p:nvSpPr>
              <p:cNvPr id="12" name="Shape 253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ENvbm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S8AAJkYAADJNwAAlhsAAAAAAAAmAAAACAAAAP//////////"/>
                  </a:ext>
                </a:extLst>
              </p:cNvSpPr>
              <p:nvPr/>
            </p:nvSpPr>
            <p:spPr>
              <a:xfrm>
                <a:off x="7798435" y="3998595"/>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253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zAAALAYAABfNwAALxsAAAAgAAAmAAAACAAAAP//////////"/>
                  </a:ext>
                </a:extLst>
              </p:cNvSpPr>
              <p:nvPr/>
            </p:nvSpPr>
            <p:spPr>
              <a:xfrm>
                <a:off x="7865745" y="4013200"/>
                <a:ext cx="113538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loop sites</a:t>
                </a:r>
              </a:p>
            </p:txBody>
          </p:sp>
        </p:grpSp>
      </p:grpSp>
      <p:sp>
        <p:nvSpPr>
          <p:cNvPr id="14" name="Shape 254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A6Y1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15"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
                                          </p:val>
                                        </p:tav>
                                        <p:tav tm="100000">
                                          <p:val>
                                            <p:strVal val="#ppt_x"/>
                                          </p:val>
                                        </p:tav>
                                      </p:tavLst>
                                    </p:anim>
                                    <p:anim calcmode="lin" valueType="num">
                                      <p:cBhvr>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iterate type="lt">
                                    <p:tmAbs val="0"/>
                                  </p:iterate>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9" grpId="0" animBg="1" advAuto="0"/>
    </p:bldLst>
    <p:extLst>
      <p:ext uri="smNativeData">
        <pr:smNativeData xmlns:pr="smNativeData" xmlns="smNativeData" val="2mHZYgIAAAAFAAAA/f///wEAAAACAAAAAQAAAAAAAAAAAAAAAAAAAAsAAAD9////AQAAAAIAAAABAAAAAAAAAAAAAAAAAAAA"/>
      </p:ext>
    </p:extLst>
  </p:timing>
</p:sld>
</file>

<file path=ppt/slides/slide18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5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3" name="Shape 254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54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5" name="Shape 25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6" name="Shape 254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7" name="Shape 254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8"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8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55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Iwk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3" name="Shape 255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tLS0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55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fKaX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5" name="Shape 255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MXT0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6" name="Shape 255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BO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7" name="Shape 25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8" name="Shape 255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JUE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a model with </a:t>
            </a:r>
            <a:r>
              <a:rPr sz="1900" i="1" cap="none">
                <a:latin typeface="Times" pitchFamily="0" charset="0"/>
                <a:ea typeface="Times" pitchFamily="0" charset="0"/>
                <a:cs typeface="Times" pitchFamily="0" charset="0"/>
              </a:rPr>
              <a:t>k</a:t>
            </a:r>
            <a:r>
              <a:t> rate categories, we estimate </a:t>
            </a:r>
            <a:r>
              <a:rPr sz="1900" cap="none">
                <a:latin typeface="Times" pitchFamily="0" charset="0"/>
                <a:ea typeface="Times" pitchFamily="0" charset="0"/>
                <a:cs typeface="Times" pitchFamily="0" charset="0"/>
              </a:rPr>
              <a:t>(</a:t>
            </a:r>
            <a:r>
              <a:rPr sz="1900" i="1" cap="none">
                <a:latin typeface="Times" pitchFamily="0" charset="0"/>
                <a:ea typeface="Times" pitchFamily="0" charset="0"/>
                <a:cs typeface="Times" pitchFamily="0" charset="0"/>
              </a:rPr>
              <a:t>k</a:t>
            </a:r>
            <a:r>
              <a:rPr sz="1900" cap="none">
                <a:latin typeface="Times" pitchFamily="0" charset="0"/>
                <a:ea typeface="Times" pitchFamily="0" charset="0"/>
                <a:cs typeface="Times" pitchFamily="0" charset="0"/>
              </a:rPr>
              <a:t> –1)</a:t>
            </a:r>
            <a:r>
              <a:t> relative-rate multipliers</a:t>
            </a:r>
          </a:p>
        </p:txBody>
      </p:sp>
      <p:sp>
        <p:nvSpPr>
          <p:cNvPr id="9"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31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3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32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5" name="Shape 32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
        <p:nvSpPr>
          <p:cNvPr id="6" name="Shape 3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gOAADaOgAAuxIAABAgAAAmAAAACAAAAP//////////"/>
              </a:ext>
            </a:extLst>
          </p:cNvSpPr>
          <p:nvPr/>
        </p:nvSpPr>
        <p:spPr>
          <a:xfrm>
            <a:off x="990600" y="24130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However, the timescale of the tree is typically unknown, so the time, </a:t>
            </a:r>
            <a:r>
              <a:rPr i="1" cap="none">
                <a:latin typeface="Times New Roman" pitchFamily="1" charset="0"/>
                <a:ea typeface="Times New Roman" pitchFamily="1" charset="0"/>
                <a:cs typeface="Times New Roman" pitchFamily="1" charset="0"/>
              </a:rPr>
              <a:t>t</a:t>
            </a:r>
            <a:r>
              <a:t>, and rate, </a:t>
            </a:r>
            <a:r>
              <a:rPr i="1" cap="none">
                <a:latin typeface="Times New Roman" pitchFamily="1" charset="0"/>
                <a:ea typeface="Times New Roman" pitchFamily="1" charset="0"/>
                <a:cs typeface="Times New Roman" pitchFamily="1" charset="0"/>
              </a:rPr>
              <a:t>u</a:t>
            </a:r>
            <a:r>
              <a:t>, </a:t>
            </a:r>
            <a:br/>
            <a:r>
              <a:t>     cannot be estimated separately, but only as their product: </a:t>
            </a:r>
            <a:r>
              <a:rPr i="1" cap="none">
                <a:latin typeface="Times New Roman" pitchFamily="1" charset="0"/>
                <a:ea typeface="Times New Roman" pitchFamily="1" charset="0"/>
                <a:cs typeface="Times New Roman" pitchFamily="1" charset="0"/>
              </a:rPr>
              <a:t>v = ut</a:t>
            </a:r>
            <a:endParaRPr i="1" cap="none">
              <a:latin typeface="Times New Roman" pitchFamily="1" charset="0"/>
              <a:ea typeface="Times New Roman" pitchFamily="1" charset="0"/>
              <a:cs typeface="Times New Roman" pitchFamily="1" charset="0"/>
            </a:endParaRPr>
          </a:p>
        </p:txBody>
      </p:sp>
      <p:sp>
        <p:nvSpPr>
          <p:cNvPr id="7" name="Shape 32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wWAADaOgAAmBoAABAgAAAmAAAACAAAAP//////////"/>
              </a:ext>
            </a:extLst>
          </p:cNvSpPr>
          <p:nvPr/>
        </p:nvSpPr>
        <p:spPr>
          <a:xfrm>
            <a:off x="990600" y="3695700"/>
            <a:ext cx="8576310" cy="6273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This is achieved by scaling the instantaneous-rate matrix by the weighted average</a:t>
            </a:r>
            <a:br/>
            <a:r>
              <a:t>     of substitution rates:</a:t>
            </a:r>
          </a:p>
        </p:txBody>
      </p:sp>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sYAADgGgAA5SUAAJ4dAAAQAAAAJgAAAAgAAAD//////////w=="/>
              </a:ext>
            </a:extLst>
          </p:cNvPicPr>
          <p:nvPr/>
        </p:nvPicPr>
        <p:blipFill>
          <a:blip r:embed="rId2"/>
          <a:stretch>
            <a:fillRect/>
          </a:stretch>
        </p:blipFill>
        <p:spPr>
          <a:xfrm>
            <a:off x="3999865" y="4368800"/>
            <a:ext cx="2160270" cy="445770"/>
          </a:xfrm>
          <a:prstGeom prst="rect">
            <a:avLst/>
          </a:prstGeom>
          <a:noFill/>
          <a:ln>
            <a:noFill/>
          </a:ln>
          <a:effectLst/>
        </p:spPr>
      </p:pic>
      <p:sp>
        <p:nvSpPr>
          <p:cNvPr id="9" name="Shape 3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QSAADaOgAAtRYAABAgAAAmAAAACAAAAP//////////"/>
              </a:ext>
            </a:extLst>
          </p:cNvSpPr>
          <p:nvPr/>
        </p:nvSpPr>
        <p:spPr>
          <a:xfrm>
            <a:off x="990600" y="3060700"/>
            <a:ext cx="8576310" cy="63055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In order for us to be able to interpret the branch length, </a:t>
            </a:r>
            <a:r>
              <a:rPr i="1" cap="none">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pic>
        <p:nvPicPr>
          <p:cNvPr id="10" name="Image1"/>
          <p:cNvPicPr>
            <a:picLocks noChangeAspect="1"/>
            <a:extLst>
              <a:ext uri="smNativeData">
                <pr:smNativeData xmlns:pr="smNativeData" xmlns="smNativeData" val="SMDATA_17_2mHZ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6Nm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kSAABKGwAA4hUAABUdAAAQAAAAJgAAAAgAAAD//////////w=="/>
              </a:ext>
            </a:extLst>
          </p:cNvPicPr>
          <p:nvPr/>
        </p:nvPicPr>
        <p:blipFill>
          <a:blip r:embed="rId3"/>
          <a:stretch>
            <a:fillRect/>
          </a:stretch>
        </p:blipFill>
        <p:spPr>
          <a:xfrm>
            <a:off x="2941955" y="4436110"/>
            <a:ext cx="615315" cy="291465"/>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9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5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F4W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All </a:t>
            </a:r>
            <a:r>
              <a:rPr i="1" cap="none">
                <a:latin typeface="Times New Roman" pitchFamily="1" charset="0"/>
                <a:ea typeface="Gill Sans" pitchFamily="0" charset="0"/>
                <a:cs typeface="Gill Sans" pitchFamily="0" charset="0"/>
              </a:rPr>
              <a:t>n</a:t>
            </a:r>
            <a:r>
              <a:rPr i="1" cap="none" baseline="-4000">
                <a:latin typeface="Times New Roman" pitchFamily="1" charset="0"/>
                <a:ea typeface="Gill Sans" pitchFamily="0" charset="0"/>
                <a:cs typeface="Gill Sans" pitchFamily="0" charset="0"/>
              </a:rPr>
              <a:t>i</a:t>
            </a:r>
            <a:r>
              <a:rPr i="1" cap="none"/>
              <a:t> </a:t>
            </a:r>
            <a:r>
              <a:t>sites within a given rate category are subject to the same rate multiplier, </a:t>
            </a:r>
            <a:r>
              <a:rPr i="1" cap="none">
                <a:latin typeface="Times New Roman" pitchFamily="1" charset="0"/>
                <a:ea typeface="Gill Sans" pitchFamily="0" charset="0"/>
                <a:cs typeface="Gill Sans" pitchFamily="0" charset="0"/>
              </a:rPr>
              <a:t>r</a:t>
            </a:r>
            <a:r>
              <a:rPr i="1" cap="none" baseline="-4000">
                <a:latin typeface="Times New Roman" pitchFamily="1" charset="0"/>
                <a:ea typeface="Gill Sans" pitchFamily="0" charset="0"/>
                <a:cs typeface="Gill Sans" pitchFamily="0" charset="0"/>
              </a:rPr>
              <a:t>i</a:t>
            </a:r>
            <a:endParaRPr i="1" cap="none" baseline="-4000">
              <a:latin typeface="Times New Roman" pitchFamily="1" charset="0"/>
              <a:ea typeface="Gill Sans" pitchFamily="0" charset="0"/>
              <a:cs typeface="Gill Sans" pitchFamily="0" charset="0"/>
            </a:endParaRPr>
          </a:p>
        </p:txBody>
      </p:sp>
      <p:sp>
        <p:nvSpPr>
          <p:cNvPr id="3" name="Shape 256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JAg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Accommodating Among Site Rate Variation</a:t>
            </a:r>
          </a:p>
        </p:txBody>
      </p:sp>
      <p:sp>
        <p:nvSpPr>
          <p:cNvPr id="4" name="Shape 25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g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The 'base' substitution model (a member of the GTR family) is extended to </a:t>
            </a:r>
            <a:br/>
            <a:r>
              <a:t>    accommodate ASRV (</a:t>
            </a:r>
            <a:r>
              <a:rPr i="1" cap="none"/>
              <a:t>e.g.</a:t>
            </a:r>
            <a:r>
              <a:t>, </a:t>
            </a:r>
            <a:r>
              <a:rPr sz="1900" cap="none">
                <a:latin typeface="Times" pitchFamily="0" charset="0"/>
                <a:ea typeface="Gill Sans" pitchFamily="0" charset="0"/>
                <a:cs typeface="Gill Sans" pitchFamily="0" charset="0"/>
              </a:rPr>
              <a:t>HKY+SS</a:t>
            </a:r>
            <a:r>
              <a:t>)</a:t>
            </a:r>
          </a:p>
        </p:txBody>
      </p:sp>
      <p:sp>
        <p:nvSpPr>
          <p:cNvPr id="5" name="Shape 25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U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The number of rate categories is assumed to be known, </a:t>
            </a:r>
            <a:r>
              <a:rPr i="1" cap="none"/>
              <a:t>e.g</a:t>
            </a:r>
            <a:r>
              <a:t>.:</a:t>
            </a:r>
          </a:p>
        </p:txBody>
      </p:sp>
      <p:sp>
        <p:nvSpPr>
          <p:cNvPr id="6" name="Shape 256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Md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marR="0" indent="-228600" algn="l" defTabSz="457200">
              <a:lnSpc>
                <a:spcPts val="1900"/>
              </a:lnSpc>
              <a:spcBef>
                <a:spcPts val="400"/>
              </a:spcBef>
              <a:spcAft>
                <a:spcPts val="0"/>
              </a:spcAft>
              <a:buClrTx/>
              <a:buSzTx/>
              <a:buFont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three rate categories for protein-coding genes (one for each codon position)</a:t>
            </a:r>
          </a:p>
        </p:txBody>
      </p:sp>
      <p:sp>
        <p:nvSpPr>
          <p:cNvPr id="7" name="Shape 25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qDc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marR="0" indent="-228600" algn="l" defTabSz="457200">
              <a:lnSpc>
                <a:spcPts val="1900"/>
              </a:lnSpc>
              <a:spcBef>
                <a:spcPts val="400"/>
              </a:spcBef>
              <a:spcAft>
                <a:spcPts val="0"/>
              </a:spcAft>
              <a:buClrTx/>
              <a:buSzTx/>
              <a:buFont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two rate categories for ribosomal genes (one each for stem and loop regions)</a:t>
            </a:r>
          </a:p>
        </p:txBody>
      </p:sp>
      <p:sp>
        <p:nvSpPr>
          <p:cNvPr id="8" name="Shape 256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For a model with </a:t>
            </a:r>
            <a:r>
              <a:rPr sz="1900" i="1" cap="none">
                <a:latin typeface="Times" pitchFamily="0" charset="0"/>
                <a:ea typeface="Gill Sans" pitchFamily="0" charset="0"/>
                <a:cs typeface="Gill Sans" pitchFamily="0" charset="0"/>
              </a:rPr>
              <a:t>k</a:t>
            </a:r>
            <a:r>
              <a:t> rate categories, we estimate </a:t>
            </a:r>
            <a:r>
              <a:rPr sz="1900" cap="none">
                <a:latin typeface="Times" pitchFamily="0" charset="0"/>
                <a:ea typeface="Gill Sans" pitchFamily="0" charset="0"/>
                <a:cs typeface="Gill Sans" pitchFamily="0" charset="0"/>
              </a:rPr>
              <a:t>(</a:t>
            </a:r>
            <a:r>
              <a:rPr sz="1900" i="1" cap="none">
                <a:latin typeface="Times" pitchFamily="0" charset="0"/>
                <a:ea typeface="Gill Sans" pitchFamily="0" charset="0"/>
                <a:cs typeface="Gill Sans" pitchFamily="0" charset="0"/>
              </a:rPr>
              <a:t>k</a:t>
            </a:r>
            <a:r>
              <a:rPr sz="1900" cap="none">
                <a:latin typeface="Times" pitchFamily="0" charset="0"/>
                <a:ea typeface="Gill Sans" pitchFamily="0" charset="0"/>
                <a:cs typeface="Gill Sans" pitchFamily="0" charset="0"/>
              </a:rPr>
              <a:t> –1)</a:t>
            </a:r>
            <a:r>
              <a:t> relative-rate multipliers</a:t>
            </a:r>
          </a:p>
        </p:txBody>
      </p:sp>
      <p:sp>
        <p:nvSpPr>
          <p:cNvPr id="9" name="Shape 256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gWAAA+PQAAUBkAABAgAAAmAAAACAAAAP//////////"/>
              </a:ext>
            </a:extLst>
          </p:cNvSpPr>
          <p:nvPr/>
        </p:nvSpPr>
        <p:spPr>
          <a:xfrm>
            <a:off x="1003300" y="3733800"/>
            <a:ext cx="8952230" cy="3810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relative-rate multipliers are constrained to have a mean rate of 1.0.</a:t>
            </a:r>
          </a:p>
        </p:txBody>
      </p:sp>
      <p:sp>
        <p:nvSpPr>
          <p:cNvPr id="10"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9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5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F4W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3" name="Shape 25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Ag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model of ASRV</a:t>
            </a:r>
          </a:p>
        </p:txBody>
      </p:sp>
      <p:sp>
        <p:nvSpPr>
          <p:cNvPr id="4" name="Shape 256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JAg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25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g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6" name="Shape 25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U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7" name="Shape 256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Md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8" name="Shape 25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qDc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9" name="Shape 256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a model with </a:t>
            </a:r>
            <a:r>
              <a:rPr sz="1900" i="1" cap="none">
                <a:latin typeface="Times" pitchFamily="0" charset="0"/>
                <a:ea typeface="Times" pitchFamily="0" charset="0"/>
                <a:cs typeface="Times" pitchFamily="0" charset="0"/>
              </a:rPr>
              <a:t>k</a:t>
            </a:r>
            <a:r>
              <a:t> rate categories, we estimate </a:t>
            </a:r>
            <a:r>
              <a:rPr sz="1900" cap="none">
                <a:latin typeface="Times" pitchFamily="0" charset="0"/>
                <a:ea typeface="Times" pitchFamily="0" charset="0"/>
                <a:cs typeface="Times" pitchFamily="0" charset="0"/>
              </a:rPr>
              <a:t>(</a:t>
            </a:r>
            <a:r>
              <a:rPr sz="1900" i="1" cap="none">
                <a:latin typeface="Times" pitchFamily="0" charset="0"/>
                <a:ea typeface="Times" pitchFamily="0" charset="0"/>
                <a:cs typeface="Times" pitchFamily="0" charset="0"/>
              </a:rPr>
              <a:t>k</a:t>
            </a:r>
            <a:r>
              <a:rPr sz="1900" cap="none">
                <a:latin typeface="Times" pitchFamily="0" charset="0"/>
                <a:ea typeface="Times" pitchFamily="0" charset="0"/>
                <a:cs typeface="Times" pitchFamily="0" charset="0"/>
              </a:rPr>
              <a:t> –1)</a:t>
            </a:r>
            <a:r>
              <a:t> relative-rate multipliers</a:t>
            </a:r>
          </a:p>
        </p:txBody>
      </p:sp>
      <p:sp>
        <p:nvSpPr>
          <p:cNvPr id="10" name="Shape 256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gWAAA+PQAAMBkAABAgAAAmAAAACAAAAP//////////"/>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pic>
        <p:nvPicPr>
          <p:cNvPr id="11"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EOAAA3HgAAfysAAGkiAAAQAAAAJgAAAAgAAAD//////////w=="/>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9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EOAAA3HgAAfysAAGkiAAAQAAAAJgAAAAgAAAD//////////w=="/>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
        <p:nvSpPr>
          <p:cNvPr id="3" name="Shape 257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4" name="Shape 257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model of ASRV</a:t>
            </a:r>
          </a:p>
        </p:txBody>
      </p:sp>
      <p:sp>
        <p:nvSpPr>
          <p:cNvPr id="5" name="Shape 257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CFc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6" name="Shape 25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7" name="Shape 257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8" name="Shape 257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Md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9" name="Shape 257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I3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10" name="Shape 257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II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a model with </a:t>
            </a:r>
            <a:r>
              <a:rPr sz="1900" i="1" cap="none">
                <a:latin typeface="Times" pitchFamily="0" charset="0"/>
                <a:ea typeface="Times" pitchFamily="0" charset="0"/>
                <a:cs typeface="Times" pitchFamily="0" charset="0"/>
              </a:rPr>
              <a:t>k</a:t>
            </a:r>
            <a:r>
              <a:t> rate categories, we estimate </a:t>
            </a:r>
            <a:r>
              <a:rPr sz="1900" cap="none">
                <a:latin typeface="Times" pitchFamily="0" charset="0"/>
                <a:ea typeface="Times" pitchFamily="0" charset="0"/>
                <a:cs typeface="Times" pitchFamily="0" charset="0"/>
              </a:rPr>
              <a:t>(</a:t>
            </a:r>
            <a:r>
              <a:rPr sz="1900" i="1" cap="none">
                <a:latin typeface="Times" pitchFamily="0" charset="0"/>
                <a:ea typeface="Times" pitchFamily="0" charset="0"/>
                <a:cs typeface="Times" pitchFamily="0" charset="0"/>
              </a:rPr>
              <a:t>k</a:t>
            </a:r>
            <a:r>
              <a:rPr sz="1900" cap="none">
                <a:latin typeface="Times" pitchFamily="0" charset="0"/>
                <a:ea typeface="Times" pitchFamily="0" charset="0"/>
                <a:cs typeface="Times" pitchFamily="0" charset="0"/>
              </a:rPr>
              <a:t> –1)</a:t>
            </a:r>
            <a:r>
              <a:t> relative-rate multipliers</a:t>
            </a:r>
          </a:p>
        </p:txBody>
      </p:sp>
      <p:sp>
        <p:nvSpPr>
          <p:cNvPr id="11" name="Shape 25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gWAAA+PQAAMBkAABAgAAAmAAAACAAAAP//////////"/>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sp>
        <p:nvSpPr>
          <p:cNvPr id="12" name="Shape 2580"/>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7A8AAAUbAADsDwAAXB4AABAAAAAmAAAACAAAAP//////////"/>
              </a:ext>
            </a:extLst>
          </p:cNvSpPr>
          <p:nvPr/>
        </p:nvSpPr>
        <p:spPr>
          <a:xfrm>
            <a:off x="2588260" y="4392295"/>
            <a:ext cx="0" cy="542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258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CBXL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9g0AABQZAAC1KwAAEhsAABAgAAAmAAAACAAAAP//////////"/>
              </a:ext>
            </a:extLst>
          </p:cNvSpPr>
          <p:nvPr/>
        </p:nvSpPr>
        <p:spPr>
          <a:xfrm>
            <a:off x="2269490" y="4076700"/>
            <a:ext cx="483552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rate multiplier applied to sites assigned to category </a:t>
            </a:r>
            <a:r>
              <a:rPr cap="none">
                <a:latin typeface="Times New Roman" pitchFamily="1" charset="0"/>
                <a:ea typeface="Times New Roman" pitchFamily="1" charset="0"/>
                <a:cs typeface="Times New Roman" pitchFamily="1" charset="0"/>
              </a:rPr>
              <a:t>1</a:t>
            </a:r>
            <a:endParaRPr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9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BgqfMF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EOAAA3HgAAfysAAGkiAAAQAAAAJgAAAAgAAAD//////////w=="/>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
        <p:nvSpPr>
          <p:cNvPr id="3" name="Shape 258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4" name="Shape 258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model of ASRV</a:t>
            </a:r>
          </a:p>
        </p:txBody>
      </p:sp>
      <p:sp>
        <p:nvSpPr>
          <p:cNvPr id="5" name="Shape 258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Bt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6" name="Shape 258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E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7" name="Shape 25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Df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8" name="Shape 258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9" name="Shape 259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10" name="Shape 25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k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a model with </a:t>
            </a:r>
            <a:r>
              <a:rPr sz="1900" i="1" cap="none">
                <a:latin typeface="Times" pitchFamily="0" charset="0"/>
                <a:ea typeface="Times" pitchFamily="0" charset="0"/>
                <a:cs typeface="Times" pitchFamily="0" charset="0"/>
              </a:rPr>
              <a:t>k</a:t>
            </a:r>
            <a:r>
              <a:t> rate categories, we estimate </a:t>
            </a:r>
            <a:r>
              <a:rPr sz="1900" cap="none">
                <a:latin typeface="Times" pitchFamily="0" charset="0"/>
                <a:ea typeface="Times" pitchFamily="0" charset="0"/>
                <a:cs typeface="Times" pitchFamily="0" charset="0"/>
              </a:rPr>
              <a:t>(</a:t>
            </a:r>
            <a:r>
              <a:rPr sz="1900" i="1" cap="none">
                <a:latin typeface="Times" pitchFamily="0" charset="0"/>
                <a:ea typeface="Times" pitchFamily="0" charset="0"/>
                <a:cs typeface="Times" pitchFamily="0" charset="0"/>
              </a:rPr>
              <a:t>k</a:t>
            </a:r>
            <a:r>
              <a:rPr sz="1900" cap="none">
                <a:latin typeface="Times" pitchFamily="0" charset="0"/>
                <a:ea typeface="Times" pitchFamily="0" charset="0"/>
                <a:cs typeface="Times" pitchFamily="0" charset="0"/>
              </a:rPr>
              <a:t> –1)</a:t>
            </a:r>
            <a:r>
              <a:t> relative-rate multipliers</a:t>
            </a:r>
          </a:p>
        </p:txBody>
      </p:sp>
      <p:sp>
        <p:nvSpPr>
          <p:cNvPr id="11" name="Shape 25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BR/9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gWAAA+PQAAMBkAABAgAAAmAAAACAAAAP//////////"/>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sp>
        <p:nvSpPr>
          <p:cNvPr id="12" name="Shape 2593"/>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7A8AAAUbAADsDwAAXB4AABAAAAAmAAAACAAAAP//////////"/>
              </a:ext>
            </a:extLst>
          </p:cNvSpPr>
          <p:nvPr/>
        </p:nvSpPr>
        <p:spPr>
          <a:xfrm>
            <a:off x="2588260" y="4392295"/>
            <a:ext cx="0" cy="542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259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BEB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9g0AABQZAAC1KwAAEhsAABAgAAAmAAAACAAAAP//////////"/>
              </a:ext>
            </a:extLst>
          </p:cNvSpPr>
          <p:nvPr/>
        </p:nvSpPr>
        <p:spPr>
          <a:xfrm>
            <a:off x="2269490" y="4076700"/>
            <a:ext cx="483552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rate multiplier applied to sites assigned to category </a:t>
            </a:r>
            <a:r>
              <a:rPr cap="none">
                <a:latin typeface="Times New Roman" pitchFamily="1" charset="0"/>
                <a:ea typeface="Times New Roman" pitchFamily="1" charset="0"/>
                <a:cs typeface="Times New Roman" pitchFamily="1" charset="0"/>
              </a:rPr>
              <a:t>1</a:t>
            </a:r>
            <a:endParaRPr cap="none">
              <a:latin typeface="Times New Roman" pitchFamily="1" charset="0"/>
              <a:ea typeface="Times New Roman" pitchFamily="1" charset="0"/>
              <a:cs typeface="Times New Roman" pitchFamily="1" charset="0"/>
            </a:endParaRPr>
          </a:p>
        </p:txBody>
      </p:sp>
      <p:sp>
        <p:nvSpPr>
          <p:cNvPr id="14" name="Shape 2595"/>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fs//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rBMAAKkcAACsEwAAcB4AABAAAAAmAAAACAAAAP//////////"/>
              </a:ext>
            </a:extLst>
          </p:cNvSpPr>
          <p:nvPr/>
        </p:nvSpPr>
        <p:spPr>
          <a:xfrm>
            <a:off x="3197860" y="4658995"/>
            <a:ext cx="0" cy="288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259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P/PC1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hEAALgaAADRJwAAthwAABAgAAAmAAAACAAAAP//////////"/>
              </a:ext>
            </a:extLst>
          </p:cNvSpPr>
          <p:nvPr/>
        </p:nvSpPr>
        <p:spPr>
          <a:xfrm>
            <a:off x="2879090" y="4343400"/>
            <a:ext cx="359346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number of sites assigned to category </a:t>
            </a:r>
            <a:r>
              <a:rPr cap="none">
                <a:latin typeface="Times New Roman" pitchFamily="1" charset="0"/>
                <a:ea typeface="Times New Roman" pitchFamily="1" charset="0"/>
                <a:cs typeface="Times New Roman" pitchFamily="1" charset="0"/>
              </a:rPr>
              <a:t>1</a:t>
            </a:r>
            <a:endParaRPr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9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EOAAA3HgAAfysAAGkiAAAQAAAAJgAAAAgAAAD//////////w=="/>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
        <p:nvSpPr>
          <p:cNvPr id="3" name="Shape 25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4" name="Shape 26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model of ASRV</a:t>
            </a:r>
          </a:p>
        </p:txBody>
      </p:sp>
      <p:sp>
        <p:nvSpPr>
          <p:cNvPr id="5" name="Shape 260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yMz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6" name="Shape 260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4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7" name="Shape 260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JpYW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8" name="Shape 260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4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9" name="Shape 260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EvbW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10" name="Shape 26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D0iMj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a model with </a:t>
            </a:r>
            <a:r>
              <a:rPr sz="1900" i="1" cap="none">
                <a:latin typeface="Times" pitchFamily="0" charset="0"/>
                <a:ea typeface="Times" pitchFamily="0" charset="0"/>
                <a:cs typeface="Times" pitchFamily="0" charset="0"/>
              </a:rPr>
              <a:t>k</a:t>
            </a:r>
            <a:r>
              <a:t> rate categories, we estimate </a:t>
            </a:r>
            <a:r>
              <a:rPr sz="1900" cap="none">
                <a:latin typeface="Times" pitchFamily="0" charset="0"/>
                <a:ea typeface="Times" pitchFamily="0" charset="0"/>
                <a:cs typeface="Times" pitchFamily="0" charset="0"/>
              </a:rPr>
              <a:t>(</a:t>
            </a:r>
            <a:r>
              <a:rPr sz="1900" i="1" cap="none">
                <a:latin typeface="Times" pitchFamily="0" charset="0"/>
                <a:ea typeface="Times" pitchFamily="0" charset="0"/>
                <a:cs typeface="Times" pitchFamily="0" charset="0"/>
              </a:rPr>
              <a:t>k</a:t>
            </a:r>
            <a:r>
              <a:rPr sz="1900" cap="none">
                <a:latin typeface="Times" pitchFamily="0" charset="0"/>
                <a:ea typeface="Times" pitchFamily="0" charset="0"/>
                <a:cs typeface="Times" pitchFamily="0" charset="0"/>
              </a:rPr>
              <a:t> –1)</a:t>
            </a:r>
            <a:r>
              <a:t> relative-rate multipliers</a:t>
            </a:r>
          </a:p>
        </p:txBody>
      </p:sp>
      <p:sp>
        <p:nvSpPr>
          <p:cNvPr id="11" name="Shape 260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Dp0Pl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gWAAA+PQAAMBkAABAgAAAmAAAACAAAAP//////////"/>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sp>
        <p:nvSpPr>
          <p:cNvPr id="12" name="Shape 2608"/>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HVTel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JBkAAAUbAAAkGQAAXB4AABAAAAAmAAAACAAAAP//////////"/>
              </a:ext>
            </a:extLst>
          </p:cNvSpPr>
          <p:nvPr/>
        </p:nvSpPr>
        <p:spPr>
          <a:xfrm>
            <a:off x="4086860" y="4392295"/>
            <a:ext cx="0" cy="542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260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G9mdC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hcAABQZAADtNAAAEhsAABAgAAAmAAAACAAAAP//////////"/>
              </a:ext>
            </a:extLst>
          </p:cNvSpPr>
          <p:nvPr/>
        </p:nvSpPr>
        <p:spPr>
          <a:xfrm>
            <a:off x="3768090" y="4076700"/>
            <a:ext cx="483552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rate multiplier applied to sites assigned to category </a:t>
            </a:r>
            <a:r>
              <a:rPr cap="none">
                <a:latin typeface="Times New Roman" pitchFamily="1" charset="0"/>
                <a:ea typeface="Times New Roman" pitchFamily="1" charset="0"/>
                <a:cs typeface="Times New Roman" pitchFamily="1" charset="0"/>
              </a:rPr>
              <a:t>2</a:t>
            </a:r>
            <a:endParaRPr cap="none">
              <a:latin typeface="Times New Roman" pitchFamily="1" charset="0"/>
              <a:ea typeface="Times New Roman" pitchFamily="1" charset="0"/>
              <a:cs typeface="Times New Roman" pitchFamily="1" charset="0"/>
            </a:endParaRPr>
          </a:p>
        </p:txBody>
      </p:sp>
      <p:sp>
        <p:nvSpPr>
          <p:cNvPr id="14" name="Shape 2610"/>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5BwAAKkcAADkHAAAcB4AABAAAAAmAAAACAAAAP//////////"/>
              </a:ext>
            </a:extLst>
          </p:cNvSpPr>
          <p:nvPr/>
        </p:nvSpPr>
        <p:spPr>
          <a:xfrm>
            <a:off x="4696460" y="4658995"/>
            <a:ext cx="0" cy="288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261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GltZX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hoAALgaAAAJMQAAthwAABAgAAAmAAAACAAAAP//////////"/>
              </a:ext>
            </a:extLst>
          </p:cNvSpPr>
          <p:nvPr/>
        </p:nvSpPr>
        <p:spPr>
          <a:xfrm>
            <a:off x="4377690" y="4343400"/>
            <a:ext cx="359346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number of sites assigned to category </a:t>
            </a:r>
            <a:r>
              <a:rPr cap="none">
                <a:latin typeface="Times New Roman" pitchFamily="1" charset="0"/>
                <a:ea typeface="Times New Roman" pitchFamily="1" charset="0"/>
                <a:cs typeface="Times New Roman" pitchFamily="1" charset="0"/>
              </a:rPr>
              <a:t>2</a:t>
            </a:r>
            <a:endParaRPr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9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AfEQ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EOAAA3HgAAfysAAGkiAAAQAAAAJgAAAAgAAAD//////////w=="/>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
        <p:nvSpPr>
          <p:cNvPr id="3" name="Shape 261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JE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4" name="Shape 261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o3K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model of ASRV</a:t>
            </a:r>
          </a:p>
        </p:txBody>
      </p:sp>
      <p:sp>
        <p:nvSpPr>
          <p:cNvPr id="5" name="Shape 261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gYGB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6" name="Shape 261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4mJU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7" name="Shape 261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oWFh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8" name="Shape 26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EkLi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9" name="Shape 262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REIS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10" name="Shape 262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BxIMk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a model with </a:t>
            </a:r>
            <a:r>
              <a:rPr sz="1900" i="1" cap="none">
                <a:latin typeface="Times" pitchFamily="0" charset="0"/>
                <a:ea typeface="Times" pitchFamily="0" charset="0"/>
                <a:cs typeface="Times" pitchFamily="0" charset="0"/>
              </a:rPr>
              <a:t>k</a:t>
            </a:r>
            <a:r>
              <a:t> rate categories, we estimate </a:t>
            </a:r>
            <a:r>
              <a:rPr sz="1900" cap="none">
                <a:latin typeface="Times" pitchFamily="0" charset="0"/>
                <a:ea typeface="Times" pitchFamily="0" charset="0"/>
                <a:cs typeface="Times" pitchFamily="0" charset="0"/>
              </a:rPr>
              <a:t>(</a:t>
            </a:r>
            <a:r>
              <a:rPr sz="1900" i="1" cap="none">
                <a:latin typeface="Times" pitchFamily="0" charset="0"/>
                <a:ea typeface="Times" pitchFamily="0" charset="0"/>
                <a:cs typeface="Times" pitchFamily="0" charset="0"/>
              </a:rPr>
              <a:t>k</a:t>
            </a:r>
            <a:r>
              <a:rPr sz="1900" cap="none">
                <a:latin typeface="Times" pitchFamily="0" charset="0"/>
                <a:ea typeface="Times" pitchFamily="0" charset="0"/>
                <a:cs typeface="Times" pitchFamily="0" charset="0"/>
              </a:rPr>
              <a:t> –1)</a:t>
            </a:r>
            <a:r>
              <a:t> relative-rate multipliers</a:t>
            </a:r>
          </a:p>
        </p:txBody>
      </p:sp>
      <p:sp>
        <p:nvSpPr>
          <p:cNvPr id="11" name="Shape 26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P6RF8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gWAAA+PQAAMBkAABAgAAAmAAAACAAAAP//////////"/>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sp>
        <p:nvSpPr>
          <p:cNvPr id="12" name="Shape 2623"/>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P6FwB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CIAAAUbAACEIgAAXB4AABAAAAAmAAAACAAAAP//////////"/>
              </a:ext>
            </a:extLst>
          </p:cNvSpPr>
          <p:nvPr/>
        </p:nvSpPr>
        <p:spPr>
          <a:xfrm>
            <a:off x="5610860" y="4392295"/>
            <a:ext cx="0" cy="542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262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FBrL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iAAABQZAABNPgAAEhsAABAgAAAmAAAACAAAAP//////////"/>
              </a:ext>
            </a:extLst>
          </p:cNvSpPr>
          <p:nvPr/>
        </p:nvSpPr>
        <p:spPr>
          <a:xfrm>
            <a:off x="5292090" y="4076700"/>
            <a:ext cx="483552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rate multiplier applied to sites assigned to category </a:t>
            </a:r>
            <a:r>
              <a:rPr cap="none">
                <a:latin typeface="Times New Roman" pitchFamily="1" charset="0"/>
                <a:ea typeface="Times New Roman" pitchFamily="1" charset="0"/>
                <a:cs typeface="Times New Roman" pitchFamily="1" charset="0"/>
              </a:rPr>
              <a:t>3</a:t>
            </a:r>
            <a:endParaRPr cap="none">
              <a:latin typeface="Times New Roman" pitchFamily="1" charset="0"/>
              <a:ea typeface="Times New Roman" pitchFamily="1" charset="0"/>
              <a:cs typeface="Times New Roman" pitchFamily="1" charset="0"/>
            </a:endParaRPr>
          </a:p>
        </p:txBody>
      </p:sp>
      <p:sp>
        <p:nvSpPr>
          <p:cNvPr id="14" name="Shape 2625"/>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RCYAAKkcAABEJgAAcB4AABAAAAAmAAAACAAAAP//////////"/>
              </a:ext>
            </a:extLst>
          </p:cNvSpPr>
          <p:nvPr/>
        </p:nvSpPr>
        <p:spPr>
          <a:xfrm>
            <a:off x="6220460" y="4658995"/>
            <a:ext cx="0" cy="288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262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iQAALgaAABpOgAAthwAABAgAAAmAAAACAAAAP//////////"/>
              </a:ext>
            </a:extLst>
          </p:cNvSpPr>
          <p:nvPr/>
        </p:nvSpPr>
        <p:spPr>
          <a:xfrm>
            <a:off x="5901690" y="4343400"/>
            <a:ext cx="359346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number of sites assigned to category </a:t>
            </a:r>
            <a:r>
              <a:rPr cap="none">
                <a:latin typeface="Times New Roman" pitchFamily="1" charset="0"/>
                <a:ea typeface="Times New Roman" pitchFamily="1" charset="0"/>
                <a:cs typeface="Times New Roman" pitchFamily="1" charset="0"/>
              </a:rPr>
              <a:t>3</a:t>
            </a:r>
            <a:endParaRPr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9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C4B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EOAAA3HgAAfysAAGkiAAAQAAAAJgAAAAgAAAD//////////w=="/>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
        <p:nvSpPr>
          <p:cNvPr id="3" name="Shape 262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PLlR1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4" name="Shape 26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dqV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model of ASRV</a:t>
            </a:r>
          </a:p>
        </p:txBody>
      </p:sp>
      <p:sp>
        <p:nvSpPr>
          <p:cNvPr id="5" name="Shape 263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WeBV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6" name="Shape 263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yL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7" name="Shape 263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8" name="Shape 263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9" name="Shape 263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10" name="Shape 263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a model with </a:t>
            </a:r>
            <a:r>
              <a:rPr sz="1900" i="1" cap="none">
                <a:latin typeface="Times" pitchFamily="0" charset="0"/>
                <a:ea typeface="Times" pitchFamily="0" charset="0"/>
                <a:cs typeface="Times" pitchFamily="0" charset="0"/>
              </a:rPr>
              <a:t>k</a:t>
            </a:r>
            <a:r>
              <a:t> rate categories, we estimate </a:t>
            </a:r>
            <a:r>
              <a:rPr sz="1900" cap="none">
                <a:latin typeface="Times" pitchFamily="0" charset="0"/>
                <a:ea typeface="Times" pitchFamily="0" charset="0"/>
                <a:cs typeface="Times" pitchFamily="0" charset="0"/>
              </a:rPr>
              <a:t>(</a:t>
            </a:r>
            <a:r>
              <a:rPr sz="1900" i="1" cap="none">
                <a:latin typeface="Times" pitchFamily="0" charset="0"/>
                <a:ea typeface="Times" pitchFamily="0" charset="0"/>
                <a:cs typeface="Times" pitchFamily="0" charset="0"/>
              </a:rPr>
              <a:t>k</a:t>
            </a:r>
            <a:r>
              <a:rPr sz="1900" cap="none">
                <a:latin typeface="Times" pitchFamily="0" charset="0"/>
                <a:ea typeface="Times" pitchFamily="0" charset="0"/>
                <a:cs typeface="Times" pitchFamily="0" charset="0"/>
              </a:rPr>
              <a:t> –1)</a:t>
            </a:r>
            <a:r>
              <a:t> relative-rate multipliers</a:t>
            </a:r>
          </a:p>
        </p:txBody>
      </p:sp>
      <p:sp>
        <p:nvSpPr>
          <p:cNvPr id="11" name="Shape 263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wBD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gWAAA+PQAAMBkAABAgAAAmAAAACAAAAP//////////"/>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sp>
        <p:nvSpPr>
          <p:cNvPr id="12" name="Shape 263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BAF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hUAALQjAACTIQAAsiUAABAgAAAmAAAACAAAAP//////////"/>
              </a:ext>
            </a:extLst>
          </p:cNvSpPr>
          <p:nvPr/>
        </p:nvSpPr>
        <p:spPr>
          <a:xfrm>
            <a:off x="3514090" y="5803900"/>
            <a:ext cx="194373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total number of sites</a:t>
            </a:r>
          </a:p>
        </p:txBody>
      </p:sp>
      <p:sp>
        <p:nvSpPr>
          <p:cNvPr id="13" name="Shape 263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MgAAAAAAAAAoAAAAZAAAAGQAAAAAAAAAy8vLADIAAAAAAAAAKAAAAGQAAABkAAAAAAAAABcAAAAUAAAAAAAAAAAAAAD/fwAA/38AAAAAAAAJAAAABAAAABAFBAAeAAAAaAAAAAAAAAAAAAAAAAAAAAAAAAAAAAAAECcAABAnAAAAAAAAAAAAAAAAAAAAAAAAAAAAAAAAAAAAAAAAAAAAADw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RUAAKIgAADnIAAAZyMAABAAAAAmAAAACAAAAP//////////"/>
              </a:ext>
            </a:extLst>
          </p:cNvSpPr>
          <p:nvPr/>
        </p:nvSpPr>
        <p:spPr>
          <a:xfrm>
            <a:off x="3543935" y="5304790"/>
            <a:ext cx="1804670" cy="450215"/>
          </a:xfrm>
          <a:prstGeom prst="rect">
            <a:avLst/>
          </a:prstGeom>
          <a:noFill/>
          <a:ln w="25400" cap="flat" cmpd="sng" algn="ctr">
            <a:solidFill>
              <a:srgbClr val="FF9300"/>
            </a:solidFill>
            <a:prstDash val="solid"/>
            <a:headEnd type="none"/>
            <a:tailEnd type="none"/>
          </a:ln>
          <a:effectLst>
            <a:outerShdw blurRad="38100" dist="25400" dir="5400000">
              <a:srgbClr val="000000">
                <a:alpha val="5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9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hMlU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6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PwqAACyOwAA+SwAABAgAAAmAAAACAAAAP//////////"/>
              </a:ext>
            </a:extLst>
          </p:cNvSpPr>
          <p:nvPr/>
        </p:nvSpPr>
        <p:spPr>
          <a:xfrm>
            <a:off x="639445" y="69875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The substitution process may be 'off' at some sites (but note that an </a:t>
            </a:r>
            <a:r>
              <a:rPr u="sng"/>
              <a:t>invariant</a:t>
            </a:r>
            <a:r>
              <a:t> site ≠ </a:t>
            </a:r>
            <a:r>
              <a:rPr u="sng"/>
              <a:t>invariable</a:t>
            </a:r>
            <a:r>
              <a:t> site)</a:t>
            </a:r>
          </a:p>
        </p:txBody>
      </p:sp>
      <p:sp>
        <p:nvSpPr>
          <p:cNvPr id="4" name="Shape 264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5" name="Shape 264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9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64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64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CZ5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19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5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3CZT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65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LiP1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65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DCG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65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5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2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MP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Data</a:t>
            </a:r>
          </a:p>
        </p:txBody>
      </p:sp>
      <p:sp>
        <p:nvSpPr>
          <p:cNvPr id="3" name="Shape 2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cK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alignment</a:t>
            </a:r>
          </a:p>
        </p:txBody>
      </p:sp>
      <p:sp>
        <p:nvSpPr>
          <p:cNvPr id="4" name="Shape 2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c5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Model</a:t>
            </a:r>
          </a:p>
        </p:txBody>
      </p:sp>
      <p:sp>
        <p:nvSpPr>
          <p:cNvPr id="5" name="Shape 22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Estimates</a:t>
            </a:r>
          </a:p>
        </p:txBody>
      </p:sp>
      <p:sp>
        <p:nvSpPr>
          <p:cNvPr id="6" name="Shape 2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branch lengths</a:t>
            </a:r>
          </a:p>
        </p:txBody>
      </p:sp>
      <p:sp>
        <p:nvSpPr>
          <p:cNvPr id="7" name="Shape 23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model</a:t>
            </a:r>
          </a:p>
        </p:txBody>
      </p:sp>
      <p:sp>
        <p:nvSpPr>
          <p:cNvPr id="8" name="Shape 23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w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lvl1pPr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Inference Method</a:t>
            </a:r>
          </a:p>
        </p:txBody>
      </p:sp>
      <p:sp>
        <p:nvSpPr>
          <p:cNvPr id="9" name="Shape 23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lvl1pPr defTabSz="457200">
              <a:lnSpc>
                <a:spcPts val="18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maximum likelihood</a:t>
            </a:r>
          </a:p>
        </p:txBody>
      </p:sp>
      <p:sp>
        <p:nvSpPr>
          <p:cNvPr id="10" name="Shape 23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kxMj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lvl1pPr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Bayesian inference</a:t>
            </a:r>
          </a:p>
        </p:txBody>
      </p:sp>
      <p:sp>
        <p:nvSpPr>
          <p:cNvPr id="11" name="Shape 235"/>
          <p:cNvSpPr>
            <a:extLst>
              <a:ext uri="smNativeData">
                <pr:smNativeData xmlns:pr="smNativeData" xmlns="smNativeData" val="SMDATA_15_2mHZ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t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23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kC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Statistical Estimation of Phylogeny: An Outline</a:t>
            </a:r>
          </a:p>
        </p:txBody>
      </p:sp>
      <p:sp>
        <p:nvSpPr>
          <p:cNvPr id="13" name="Shape 23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lvl1pPr algn="l" defTabSz="457200">
              <a:lnSpc>
                <a:spcPct val="900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phylogeny &amp; other model parameters</a:t>
            </a:r>
          </a:p>
        </p:txBody>
      </p:sp>
      <p:sp>
        <p:nvSpPr>
          <p:cNvPr id="14" name="Shape 238"/>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8AAAA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g8AABoTAABKGgAAZhcAABAAAAAmAAAACAAAAP//////////"/>
              </a:ext>
            </a:extLst>
          </p:cNvSpPr>
          <p:nvPr/>
        </p:nvSpPr>
        <p:spPr>
          <a:xfrm>
            <a:off x="2457450" y="3105150"/>
            <a:ext cx="1816100" cy="698500"/>
          </a:xfrm>
          <a:prstGeom prst="rect">
            <a:avLst/>
          </a:prstGeom>
          <a:noFill/>
          <a:ln w="25400" cap="flat" cmpd="sng" algn="ctr">
            <a:solidFill>
              <a:srgbClr val="FF9300"/>
            </a:solidFill>
            <a:prstDash val="solid"/>
            <a:headEnd type="none"/>
            <a:tailEnd type="none"/>
          </a:ln>
          <a:effectLst>
            <a:outerShdw blurRad="127000" dist="51187" dir="2700000">
              <a:srgbClr val="000000">
                <a:alpha val="14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iming>
    <p:tnLst>
      <p:par>
        <p:cTn id="1" dur="indefinite" restart="never" nodeType="tmRoot"/>
      </p:par>
    </p:tnLst>
  </p:timing>
</p:sld>
</file>

<file path=ppt/slides/slide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3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kiWl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3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S/IP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32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AG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5" name="Shape 3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
        <p:nvSpPr>
          <p:cNvPr id="6" name="Shape 33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YH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gOAADaOgAAuxIAABAgAAAmAAAACAAAAP//////////"/>
              </a:ext>
            </a:extLst>
          </p:cNvSpPr>
          <p:nvPr/>
        </p:nvSpPr>
        <p:spPr>
          <a:xfrm>
            <a:off x="990600" y="24130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However, the timescale of the tree is typically unknown, so the time, </a:t>
            </a:r>
            <a:r>
              <a:rPr i="1" cap="none">
                <a:latin typeface="Times New Roman" pitchFamily="1" charset="0"/>
                <a:ea typeface="Times New Roman" pitchFamily="1" charset="0"/>
                <a:cs typeface="Times New Roman" pitchFamily="1" charset="0"/>
              </a:rPr>
              <a:t>t</a:t>
            </a:r>
            <a:r>
              <a:t>, and rate, </a:t>
            </a:r>
            <a:r>
              <a:rPr i="1" cap="none">
                <a:latin typeface="Times New Roman" pitchFamily="1" charset="0"/>
                <a:ea typeface="Times New Roman" pitchFamily="1" charset="0"/>
                <a:cs typeface="Times New Roman" pitchFamily="1" charset="0"/>
              </a:rPr>
              <a:t>u</a:t>
            </a:r>
            <a:r>
              <a:t>, </a:t>
            </a:r>
            <a:br/>
            <a:r>
              <a:t>     cannot be estimated separately, but only as their product: </a:t>
            </a:r>
            <a:r>
              <a:rPr i="1" cap="none">
                <a:latin typeface="Times New Roman" pitchFamily="1" charset="0"/>
                <a:ea typeface="Times New Roman" pitchFamily="1" charset="0"/>
                <a:cs typeface="Times New Roman" pitchFamily="1" charset="0"/>
              </a:rPr>
              <a:t>v = ut</a:t>
            </a:r>
            <a:endParaRPr i="1" cap="none">
              <a:latin typeface="Times New Roman" pitchFamily="1" charset="0"/>
              <a:ea typeface="Times New Roman" pitchFamily="1" charset="0"/>
              <a:cs typeface="Times New Roman" pitchFamily="1" charset="0"/>
            </a:endParaRPr>
          </a:p>
        </p:txBody>
      </p:sp>
      <p:sp>
        <p:nvSpPr>
          <p:cNvPr id="7" name="Shape 33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wWAADaOgAAmBoAABAgAAAmAAAACAAAAP//////////"/>
              </a:ext>
            </a:extLst>
          </p:cNvSpPr>
          <p:nvPr/>
        </p:nvSpPr>
        <p:spPr>
          <a:xfrm>
            <a:off x="990600" y="3695700"/>
            <a:ext cx="8576310" cy="6273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This is achieved by scaling the instantaneous-rate matrix by the weighted average</a:t>
            </a:r>
            <a:br/>
            <a:r>
              <a:t>     of substitution rates:</a:t>
            </a:r>
          </a:p>
        </p:txBody>
      </p:sp>
      <p:pic>
        <p:nvPicPr>
          <p:cNvPr id="8" name="Imag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sYAADgGgAA5SUAAJ4dAAAQAAAAJgAAAAgAAAD//////////w=="/>
              </a:ext>
            </a:extLst>
          </p:cNvPicPr>
          <p:nvPr/>
        </p:nvPicPr>
        <p:blipFill>
          <a:blip r:embed="rId2"/>
          <a:stretch>
            <a:fillRect/>
          </a:stretch>
        </p:blipFill>
        <p:spPr>
          <a:xfrm>
            <a:off x="3999865" y="4368800"/>
            <a:ext cx="2160270" cy="445770"/>
          </a:xfrm>
          <a:prstGeom prst="rect">
            <a:avLst/>
          </a:prstGeom>
          <a:noFill/>
          <a:ln>
            <a:noFill/>
          </a:ln>
          <a:effectLst/>
        </p:spPr>
      </p:pic>
      <p:sp>
        <p:nvSpPr>
          <p:cNvPr id="9" name="Shape 33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AdAADaOgAA6B8AABAgAAAmAAAACAAAAP//////////"/>
              </a:ext>
            </a:extLst>
          </p:cNvSpPr>
          <p:nvPr/>
        </p:nvSpPr>
        <p:spPr>
          <a:xfrm>
            <a:off x="990600" y="4826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or equivalently:</a:t>
            </a:r>
          </a:p>
        </p:txBody>
      </p:sp>
      <p:pic>
        <p:nvPicPr>
          <p:cNvPr id="1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MYAADoHwAA7SUAAKkiAAAQAAAAJgAAAAgAAAD//////////w=="/>
              </a:ext>
            </a:extLst>
          </p:cNvPicPr>
          <p:nvPr/>
        </p:nvPicPr>
        <p:blipFill>
          <a:blip r:embed="rId3"/>
          <a:stretch>
            <a:fillRect/>
          </a:stretch>
        </p:blipFill>
        <p:spPr>
          <a:xfrm>
            <a:off x="3994785" y="5186680"/>
            <a:ext cx="2170430" cy="447675"/>
          </a:xfrm>
          <a:prstGeom prst="rect">
            <a:avLst/>
          </a:prstGeom>
          <a:noFill/>
          <a:ln>
            <a:noFill/>
          </a:ln>
          <a:effectLst/>
        </p:spPr>
      </p:pic>
      <p:sp>
        <p:nvSpPr>
          <p:cNvPr id="11" name="Shape 33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QSAADaOgAAtRYAABAgAAAmAAAACAAAAP//////////"/>
              </a:ext>
            </a:extLst>
          </p:cNvSpPr>
          <p:nvPr/>
        </p:nvSpPr>
        <p:spPr>
          <a:xfrm>
            <a:off x="990600" y="3060700"/>
            <a:ext cx="8576310" cy="63055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In order for us to be able to interpret the branch length, </a:t>
            </a:r>
            <a:r>
              <a:rPr i="1" cap="none">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pic>
        <p:nvPicPr>
          <p:cNvPr id="12" name="Image1"/>
          <p:cNvPicPr>
            <a:picLocks noChangeAspect="1"/>
            <a:extLst>
              <a:ext uri="smNativeData">
                <pr:smNativeData xmlns:pr="smNativeData" xmlns="smNativeData" val="SMDATA_17_2mHZ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6Nm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kSAABKGwAA4hUAABUdAAAQAAAAJgAAAAgAAAD//////////w=="/>
              </a:ext>
            </a:extLst>
          </p:cNvPicPr>
          <p:nvPr/>
        </p:nvPicPr>
        <p:blipFill>
          <a:blip r:embed="rId4"/>
          <a:stretch>
            <a:fillRect/>
          </a:stretch>
        </p:blipFill>
        <p:spPr>
          <a:xfrm>
            <a:off x="2941955" y="4436110"/>
            <a:ext cx="615315" cy="291465"/>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0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CG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65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N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65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6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sJ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
        <p:nvSpPr>
          <p:cNvPr id="7" name="Shape 26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A+PQAAmBIAABAgAAAmAAAACAAAAP//////////"/>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'off' with probability </a:t>
            </a:r>
            <a:r>
              <a:rPr sz="1700" i="1" cap="none">
                <a:latin typeface="Times" pitchFamily="0" charset="0"/>
                <a:ea typeface="Times" pitchFamily="0" charset="0"/>
                <a:cs typeface="Times" pitchFamily="0" charset="0"/>
              </a:rPr>
              <a:t>p</a:t>
            </a:r>
            <a:endParaRPr sz="1700" i="1"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0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4w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66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YM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6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66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6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
        <p:nvSpPr>
          <p:cNvPr id="7" name="Shape 266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kZQ0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A+PQAAmBIAABAgAAAmAAAACAAAAP//////////"/>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'off' with probability </a:t>
            </a:r>
            <a:r>
              <a:rPr sz="1700" i="1" cap="none">
                <a:latin typeface="Times" pitchFamily="0" charset="0"/>
                <a:ea typeface="Times" pitchFamily="0" charset="0"/>
                <a:cs typeface="Times" pitchFamily="0" charset="0"/>
              </a:rPr>
              <a:t>p</a:t>
            </a:r>
            <a:endParaRPr sz="1700" i="1" cap="none">
              <a:latin typeface="Times" pitchFamily="0" charset="0"/>
              <a:ea typeface="Times" pitchFamily="0" charset="0"/>
              <a:cs typeface="Times" pitchFamily="0" charset="0"/>
            </a:endParaRPr>
          </a:p>
        </p:txBody>
      </p:sp>
      <p:sp>
        <p:nvSpPr>
          <p:cNvPr id="8" name="Shape 266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UmDO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RAAA+PQAAfRQAABAgAAAmAAAACAAAAP//////////"/>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'off',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a:t>
            </a:r>
            <a:r>
              <a:rPr sz="1700" cap="none">
                <a:latin typeface="Times" pitchFamily="0" charset="0"/>
                <a:ea typeface="Times" pitchFamily="0" charset="0"/>
                <a:cs typeface="Times" pitchFamily="0" charset="0"/>
              </a:rPr>
              <a:t>= 0</a:t>
            </a:r>
            <a:endParaRPr sz="17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0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7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AE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67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AQ7A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6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1XQ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6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AQ7A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7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
        <p:nvSpPr>
          <p:cNvPr id="7" name="Shape 267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4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A+PQAAmBIAABAgAAAmAAAACAAAAP//////////"/>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'off' with probability </a:t>
            </a:r>
            <a:r>
              <a:rPr sz="1700" i="1" cap="none">
                <a:latin typeface="Times" pitchFamily="0" charset="0"/>
                <a:ea typeface="Times" pitchFamily="0" charset="0"/>
                <a:cs typeface="Times" pitchFamily="0" charset="0"/>
              </a:rPr>
              <a:t>p</a:t>
            </a:r>
            <a:endParaRPr sz="1700" i="1" cap="none">
              <a:latin typeface="Times" pitchFamily="0" charset="0"/>
              <a:ea typeface="Times" pitchFamily="0" charset="0"/>
              <a:cs typeface="Times" pitchFamily="0" charset="0"/>
            </a:endParaRPr>
          </a:p>
        </p:txBody>
      </p:sp>
      <p:sp>
        <p:nvSpPr>
          <p:cNvPr id="8" name="Shape 267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0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RAAA+PQAAfRQAABAgAAAmAAAACAAAAP//////////"/>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'off',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a:t>
            </a:r>
            <a:r>
              <a:rPr sz="1700" cap="none">
                <a:latin typeface="Times" pitchFamily="0" charset="0"/>
                <a:ea typeface="Times" pitchFamily="0" charset="0"/>
                <a:cs typeface="Times" pitchFamily="0" charset="0"/>
              </a:rPr>
              <a:t>= 0</a:t>
            </a:r>
            <a:endParaRPr sz="1700" cap="none">
              <a:latin typeface="Times" pitchFamily="0" charset="0"/>
              <a:ea typeface="Times" pitchFamily="0" charset="0"/>
              <a:cs typeface="Times" pitchFamily="0" charset="0"/>
            </a:endParaRPr>
          </a:p>
        </p:txBody>
      </p:sp>
      <p:sp>
        <p:nvSpPr>
          <p:cNvPr id="9" name="Shape 267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0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AUAAA+PQAAMBYAABAgAAAmAAAACAAAAP//////////"/>
              </a:ext>
            </a:extLst>
          </p:cNvSpPr>
          <p:nvPr/>
        </p:nvSpPr>
        <p:spPr>
          <a:xfrm>
            <a:off x="1003300" y="3251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'on' with probability </a:t>
            </a:r>
            <a:r>
              <a:rPr sz="1700" cap="none">
                <a:latin typeface="Times" pitchFamily="0" charset="0"/>
                <a:ea typeface="Times" pitchFamily="0" charset="0"/>
                <a:cs typeface="Times" pitchFamily="0" charset="0"/>
              </a:rPr>
              <a:t>(1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0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68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68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6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CR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8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VAJ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
        <p:nvSpPr>
          <p:cNvPr id="7" name="Shape 268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gS6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A+PQAAmBIAABAgAAAmAAAACAAAAP//////////"/>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'off' with probability </a:t>
            </a:r>
            <a:r>
              <a:rPr sz="1700" i="1" cap="none">
                <a:latin typeface="Times" pitchFamily="0" charset="0"/>
                <a:ea typeface="Times" pitchFamily="0" charset="0"/>
                <a:cs typeface="Times" pitchFamily="0" charset="0"/>
              </a:rPr>
              <a:t>p</a:t>
            </a:r>
            <a:endParaRPr sz="1700" i="1" cap="none">
              <a:latin typeface="Times" pitchFamily="0" charset="0"/>
              <a:ea typeface="Times" pitchFamily="0" charset="0"/>
              <a:cs typeface="Times" pitchFamily="0" charset="0"/>
            </a:endParaRPr>
          </a:p>
        </p:txBody>
      </p:sp>
      <p:sp>
        <p:nvSpPr>
          <p:cNvPr id="8" name="Shape 26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TH9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RAAA+PQAAfRQAABAgAAAmAAAACAAAAP//////////"/>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'off',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a:t>
            </a:r>
            <a:r>
              <a:rPr sz="1700" cap="none">
                <a:latin typeface="Times" pitchFamily="0" charset="0"/>
                <a:ea typeface="Times" pitchFamily="0" charset="0"/>
                <a:cs typeface="Times" pitchFamily="0" charset="0"/>
              </a:rPr>
              <a:t>= 0</a:t>
            </a:r>
            <a:endParaRPr sz="1700" cap="none">
              <a:latin typeface="Times" pitchFamily="0" charset="0"/>
              <a:ea typeface="Times" pitchFamily="0" charset="0"/>
              <a:cs typeface="Times" pitchFamily="0" charset="0"/>
            </a:endParaRPr>
          </a:p>
        </p:txBody>
      </p:sp>
      <p:sp>
        <p:nvSpPr>
          <p:cNvPr id="9" name="Shape 268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QAu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AUAAA+PQAAMBYAABAgAAAmAAAACAAAAP//////////"/>
              </a:ext>
            </a:extLst>
          </p:cNvSpPr>
          <p:nvPr/>
        </p:nvSpPr>
        <p:spPr>
          <a:xfrm>
            <a:off x="1003300" y="3251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'on' with probability </a:t>
            </a:r>
            <a:r>
              <a:rPr sz="1700" cap="none">
                <a:latin typeface="Times" pitchFamily="0" charset="0"/>
                <a:ea typeface="Times" pitchFamily="0" charset="0"/>
                <a:cs typeface="Times" pitchFamily="0" charset="0"/>
              </a:rPr>
              <a:t>(1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
        <p:nvSpPr>
          <p:cNvPr id="10" name="Shape 26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VAAA+PQAAHxgAABAgAAAmAAAACAAAAP//////////"/>
              </a:ext>
            </a:extLst>
          </p:cNvSpPr>
          <p:nvPr/>
        </p:nvSpPr>
        <p:spPr>
          <a:xfrm>
            <a:off x="1003300" y="3543300"/>
            <a:ext cx="8952230" cy="37782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'on',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on</a:t>
            </a:r>
            <a:r>
              <a:rPr sz="1700" cap="none">
                <a:latin typeface="Times" pitchFamily="0" charset="0"/>
                <a:ea typeface="Times" pitchFamily="0" charset="0"/>
                <a:cs typeface="Times" pitchFamily="0" charset="0"/>
              </a:rPr>
              <a:t> = 1/(1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0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9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L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69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Ck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6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EVFT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69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o7LC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9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MiNR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
        <p:nvSpPr>
          <p:cNvPr id="7" name="Shape 269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MyMk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A+PQAAmBIAABAgAAAmAAAACAAAAP//////////"/>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'off' with probability </a:t>
            </a:r>
            <a:r>
              <a:rPr sz="1700" i="1" cap="none">
                <a:latin typeface="Times" pitchFamily="0" charset="0"/>
                <a:ea typeface="Times" pitchFamily="0" charset="0"/>
                <a:cs typeface="Times" pitchFamily="0" charset="0"/>
              </a:rPr>
              <a:t>p</a:t>
            </a:r>
            <a:endParaRPr sz="1700" i="1" cap="none">
              <a:latin typeface="Times" pitchFamily="0" charset="0"/>
              <a:ea typeface="Times" pitchFamily="0" charset="0"/>
              <a:cs typeface="Times" pitchFamily="0" charset="0"/>
            </a:endParaRPr>
          </a:p>
        </p:txBody>
      </p:sp>
      <p:sp>
        <p:nvSpPr>
          <p:cNvPr id="8" name="Shape 269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RAAA+PQAAfRQAABAgAAAmAAAACAAAAP//////////"/>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'off',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a:t>
            </a:r>
            <a:r>
              <a:rPr sz="1700" cap="none">
                <a:latin typeface="Times" pitchFamily="0" charset="0"/>
                <a:ea typeface="Times" pitchFamily="0" charset="0"/>
                <a:cs typeface="Times" pitchFamily="0" charset="0"/>
              </a:rPr>
              <a:t>= 0</a:t>
            </a:r>
            <a:endParaRPr sz="1700" cap="none">
              <a:latin typeface="Times" pitchFamily="0" charset="0"/>
              <a:ea typeface="Times" pitchFamily="0" charset="0"/>
              <a:cs typeface="Times" pitchFamily="0" charset="0"/>
            </a:endParaRPr>
          </a:p>
        </p:txBody>
      </p:sp>
      <p:sp>
        <p:nvSpPr>
          <p:cNvPr id="9" name="Shape 269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BeA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AUAAA+PQAAMBYAABAgAAAmAAAACAAAAP//////////"/>
              </a:ext>
            </a:extLst>
          </p:cNvSpPr>
          <p:nvPr/>
        </p:nvSpPr>
        <p:spPr>
          <a:xfrm>
            <a:off x="1003300" y="3251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'on' with probability </a:t>
            </a:r>
            <a:r>
              <a:rPr sz="1700" cap="none">
                <a:latin typeface="Times" pitchFamily="0" charset="0"/>
                <a:ea typeface="Times" pitchFamily="0" charset="0"/>
                <a:cs typeface="Times" pitchFamily="0" charset="0"/>
              </a:rPr>
              <a:t>(1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
        <p:nvSpPr>
          <p:cNvPr id="10" name="Shape 269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N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VAAA+PQAAHxgAABAgAAAmAAAACAAAAP//////////"/>
              </a:ext>
            </a:extLst>
          </p:cNvSpPr>
          <p:nvPr/>
        </p:nvSpPr>
        <p:spPr>
          <a:xfrm>
            <a:off x="1003300" y="3543300"/>
            <a:ext cx="8952230" cy="37782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'on',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on</a:t>
            </a:r>
            <a:r>
              <a:rPr sz="1700" cap="none">
                <a:latin typeface="Times" pitchFamily="0" charset="0"/>
                <a:ea typeface="Times" pitchFamily="0" charset="0"/>
                <a:cs typeface="Times" pitchFamily="0" charset="0"/>
              </a:rPr>
              <a:t> = 1/(1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
        <p:nvSpPr>
          <p:cNvPr id="11" name="Shape 26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CS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OgXAAA+PQAAMBoAABAgAAAmAAAACAAAAP//////////"/>
              </a:ext>
            </a:extLst>
          </p:cNvSpPr>
          <p:nvPr/>
        </p:nvSpPr>
        <p:spPr>
          <a:xfrm>
            <a:off x="1003300" y="3886200"/>
            <a:ext cx="8952230" cy="37084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likelihood of site </a:t>
            </a:r>
            <a:r>
              <a:rPr sz="1900" i="1" cap="none">
                <a:latin typeface="Times New Roman" pitchFamily="1" charset="0"/>
                <a:ea typeface="Times New Roman" pitchFamily="1" charset="0"/>
                <a:cs typeface="Times New Roman" pitchFamily="1" charset="0"/>
              </a:rPr>
              <a:t>i</a:t>
            </a:r>
            <a:r>
              <a:t> is then integrated over the two possible rate multipliers:</a:t>
            </a:r>
          </a:p>
        </p:txBody>
      </p:sp>
      <p:pic>
        <p:nvPicPr>
          <p:cNvPr id="1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EJCQgDLy8sAwMD/AH9/fwAAAAAAAAAAAAAAAAD///8AAAAAACEAAAAYAAAAFAAAAAENAAC8GgAAXjUAAJwcAAAQAAAAJgAAAAgAAAD//////////w=="/>
              </a:ext>
            </a:extLst>
          </p:cNvPicPr>
          <p:nvPr/>
        </p:nvPicPr>
        <p:blipFill>
          <a:blip r:embed="rId2"/>
          <a:stretch>
            <a:fillRect/>
          </a:stretch>
        </p:blipFill>
        <p:spPr>
          <a:xfrm>
            <a:off x="2113915" y="4345940"/>
            <a:ext cx="6561455" cy="304800"/>
          </a:xfrm>
          <a:prstGeom prst="rect">
            <a:avLst/>
          </a:prstGeom>
          <a:noFill/>
          <a:ln>
            <a:noFill/>
          </a:ln>
          <a:effectLst>
            <a:outerShdw blurRad="63500" dist="63760" dir="2700000">
              <a:srgbClr val="424242">
                <a:alpha val="4000"/>
              </a:srgbClr>
            </a:outerShdw>
          </a:effectLst>
        </p:spPr>
      </p:pic>
      <p:pic>
        <p:nvPicPr>
          <p:cNvPr id="13" name="pasted-image.tiff"/>
          <p:cNvPicPr>
            <a:extLst>
              <a:ext uri="smNativeData">
                <pr:smNativeData xmlns:pr="smNativeData" xmlns="smNativeData" val="SMDATA_17_2mHZ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UXAAAVHQAA7iMAAOMdAAAQAAAAJgAAAAgAAAD//////////w=="/>
              </a:ext>
            </a:extLst>
          </p:cNvPicPr>
          <p:nvPr/>
        </p:nvPicPr>
        <p:blipFill>
          <a:blip r:embed="rId3"/>
          <a:stretch>
            <a:fillRect/>
          </a:stretch>
        </p:blipFill>
        <p:spPr>
          <a:xfrm>
            <a:off x="3752215" y="4727575"/>
            <a:ext cx="2088515" cy="130810"/>
          </a:xfrm>
          <a:prstGeom prst="rect">
            <a:avLst/>
          </a:prstGeom>
          <a:noFill/>
          <a:ln>
            <a:noFill/>
          </a:ln>
          <a:effectLst>
            <a:outerShdw blurRad="63500" dist="63760" dir="2700000">
              <a:srgbClr val="000000">
                <a:alpha val="4000"/>
              </a:srgbClr>
            </a:outerShdw>
          </a:effectLst>
        </p:spPr>
      </p:pic>
      <p:pic>
        <p:nvPicPr>
          <p:cNvPr id="14" name="pasted-image.tiff"/>
          <p:cNvPicPr>
            <a:extLst>
              <a:ext uri="smNativeData">
                <pr:smNativeData xmlns:pr="smNativeData" xmlns="smNativeData" val="SMDATA_17_2mHZ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LUmAAAVHQAAJzUAAOMdAAAQAAAAJgAAAAgAAAD//////////w=="/>
              </a:ext>
            </a:extLst>
          </p:cNvPicPr>
          <p:nvPr/>
        </p:nvPicPr>
        <p:blipFill>
          <a:blip r:embed="rId3"/>
          <a:stretch>
            <a:fillRect/>
          </a:stretch>
        </p:blipFill>
        <p:spPr>
          <a:xfrm>
            <a:off x="6292215" y="4727575"/>
            <a:ext cx="2348230" cy="130810"/>
          </a:xfrm>
          <a:prstGeom prst="rect">
            <a:avLst/>
          </a:prstGeom>
          <a:noFill/>
          <a:ln>
            <a:noFill/>
          </a:ln>
          <a:effectLst>
            <a:outerShdw blurRad="63500" dist="63760" dir="2700000">
              <a:srgbClr val="000000">
                <a:alpha val="4000"/>
              </a:srgbClr>
            </a:outerShdw>
          </a:effectLst>
        </p:spPr>
      </p:pic>
      <p:sp>
        <p:nvSpPr>
          <p:cNvPr id="15" name="Shape 270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BkAAOcdAADuIQAACiEAABAgAAAmAAAACAAAAP//////////"/>
              </a:ext>
            </a:extLst>
          </p:cNvSpPr>
          <p:nvPr/>
        </p:nvSpPr>
        <p:spPr>
          <a:xfrm>
            <a:off x="4185920" y="4860925"/>
            <a:ext cx="1329690" cy="509905"/>
          </a:xfrm>
          <a:prstGeom prst="rect">
            <a:avLst/>
          </a:prstGeom>
          <a:noFill/>
          <a:ln>
            <a:noFill/>
          </a:ln>
          <a:effectLst/>
        </p:spPr>
        <p:txBody>
          <a:bodyPr vert="horz" wrap="none" lIns="50800" tIns="50800" rIns="50800" bIns="50800" numCol="1" spcCol="215900" anchor="ctr"/>
          <a:lstStyle/>
          <a:p>
            <a:pPr defTabSz="457200">
              <a:lnSpc>
                <a:spcPts val="1700"/>
              </a:lnSpc>
              <a:spcBef>
                <a:spcPts val="400"/>
              </a:spcBef>
              <a:tabLst>
                <a:tab pos="838200" algn="l"/>
                <a:tab pos="914400" algn="l"/>
                <a:tab pos="1828800" algn="l"/>
                <a:tab pos="2387600" algn="l"/>
              </a:tabLst>
              <a:defRPr sz="1400" cap="none">
                <a:solidFill>
                  <a:srgbClr val="424242"/>
                </a:solidFill>
                <a:latin typeface="Arial" pitchFamily="1" charset="0"/>
                <a:ea typeface="Arial" pitchFamily="1" charset="0"/>
                <a:cs typeface="Arial" pitchFamily="1" charset="0"/>
              </a:defRPr>
            </a:pPr>
            <a:r>
              <a:t>likelihood when</a:t>
            </a:r>
            <a:br/>
            <a:r>
              <a:t>process is 'off'</a:t>
            </a:r>
          </a:p>
        </p:txBody>
      </p:sp>
      <p:sp>
        <p:nvSpPr>
          <p:cNvPr id="16" name="Shape 270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CoAAOcdAABWMgAACiEAABAgAAAmAAAACAAAAP//////////"/>
              </a:ext>
            </a:extLst>
          </p:cNvSpPr>
          <p:nvPr/>
        </p:nvSpPr>
        <p:spPr>
          <a:xfrm>
            <a:off x="6852920" y="4860925"/>
            <a:ext cx="1329690" cy="509905"/>
          </a:xfrm>
          <a:prstGeom prst="rect">
            <a:avLst/>
          </a:prstGeom>
          <a:noFill/>
          <a:ln>
            <a:noFill/>
          </a:ln>
          <a:effectLst/>
        </p:spPr>
        <p:txBody>
          <a:bodyPr vert="horz" wrap="none" lIns="50800" tIns="50800" rIns="50800" bIns="50800" numCol="1" spcCol="215900" anchor="ctr"/>
          <a:lstStyle/>
          <a:p>
            <a:pPr defTabSz="457200">
              <a:lnSpc>
                <a:spcPts val="1700"/>
              </a:lnSpc>
              <a:spcBef>
                <a:spcPts val="400"/>
              </a:spcBef>
              <a:tabLst>
                <a:tab pos="838200" algn="l"/>
                <a:tab pos="914400" algn="l"/>
                <a:tab pos="1828800" algn="l"/>
                <a:tab pos="2387600" algn="l"/>
              </a:tabLst>
              <a:defRPr sz="1400" cap="none">
                <a:solidFill>
                  <a:srgbClr val="424242"/>
                </a:solidFill>
                <a:latin typeface="Arial" pitchFamily="1" charset="0"/>
                <a:ea typeface="Arial" pitchFamily="1" charset="0"/>
                <a:cs typeface="Arial" pitchFamily="1" charset="0"/>
              </a:defRPr>
            </a:pPr>
            <a:r>
              <a:t>likelihood when</a:t>
            </a:r>
            <a:br/>
            <a:r>
              <a:t>process is 'on'</a:t>
            </a:r>
          </a:p>
        </p:txBody>
      </p:sp>
      <p:sp>
        <p:nvSpPr>
          <p:cNvPr id="17" name="Shape 270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hAADuPQAAgCMAABAgAAAmAAAACAAAAP//////////"/>
              </a:ext>
            </a:extLst>
          </p:cNvSpPr>
          <p:nvPr/>
        </p:nvSpPr>
        <p:spPr>
          <a:xfrm>
            <a:off x="1003300" y="5410200"/>
            <a:ext cx="906399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Therefore, the pruning algorithm is iterated twice for each site:</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0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0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DFM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70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nv/8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0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71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71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
        <p:nvSpPr>
          <p:cNvPr id="7" name="Shape 271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A+PQAAmBIAABAgAAAmAAAACAAAAP//////////"/>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'off' with probability </a:t>
            </a:r>
            <a:r>
              <a:rPr sz="1700" i="1" cap="none">
                <a:latin typeface="Times" pitchFamily="0" charset="0"/>
                <a:ea typeface="Times" pitchFamily="0" charset="0"/>
                <a:cs typeface="Times" pitchFamily="0" charset="0"/>
              </a:rPr>
              <a:t>p</a:t>
            </a:r>
            <a:endParaRPr sz="1700" i="1" cap="none">
              <a:latin typeface="Times" pitchFamily="0" charset="0"/>
              <a:ea typeface="Times" pitchFamily="0" charset="0"/>
              <a:cs typeface="Times" pitchFamily="0" charset="0"/>
            </a:endParaRPr>
          </a:p>
        </p:txBody>
      </p:sp>
      <p:sp>
        <p:nvSpPr>
          <p:cNvPr id="8" name="Shape 271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RAAA+PQAAfRQAABAgAAAmAAAACAAAAP//////////"/>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'off',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a:t>
            </a:r>
            <a:r>
              <a:rPr sz="1700" cap="none">
                <a:latin typeface="Times" pitchFamily="0" charset="0"/>
                <a:ea typeface="Times" pitchFamily="0" charset="0"/>
                <a:cs typeface="Times" pitchFamily="0" charset="0"/>
              </a:rPr>
              <a:t>= 0</a:t>
            </a:r>
            <a:endParaRPr sz="1700" cap="none">
              <a:latin typeface="Times" pitchFamily="0" charset="0"/>
              <a:ea typeface="Times" pitchFamily="0" charset="0"/>
              <a:cs typeface="Times" pitchFamily="0" charset="0"/>
            </a:endParaRPr>
          </a:p>
        </p:txBody>
      </p:sp>
      <p:sp>
        <p:nvSpPr>
          <p:cNvPr id="9" name="Shape 271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AUAAA+PQAAMBYAABAgAAAmAAAACAAAAP//////////"/>
              </a:ext>
            </a:extLst>
          </p:cNvSpPr>
          <p:nvPr/>
        </p:nvSpPr>
        <p:spPr>
          <a:xfrm>
            <a:off x="1003300" y="3251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'on' with probability </a:t>
            </a:r>
            <a:r>
              <a:rPr sz="1700" cap="none">
                <a:latin typeface="Times" pitchFamily="0" charset="0"/>
                <a:ea typeface="Times" pitchFamily="0" charset="0"/>
                <a:cs typeface="Times" pitchFamily="0" charset="0"/>
              </a:rPr>
              <a:t>(1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
        <p:nvSpPr>
          <p:cNvPr id="10" name="Shape 271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VAAA+PQAAHxgAABAgAAAmAAAACAAAAP//////////"/>
              </a:ext>
            </a:extLst>
          </p:cNvSpPr>
          <p:nvPr/>
        </p:nvSpPr>
        <p:spPr>
          <a:xfrm>
            <a:off x="1003300" y="3543300"/>
            <a:ext cx="8952230" cy="37782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'on',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on</a:t>
            </a:r>
            <a:r>
              <a:rPr sz="1700" cap="none">
                <a:latin typeface="Times" pitchFamily="0" charset="0"/>
                <a:ea typeface="Times" pitchFamily="0" charset="0"/>
                <a:cs typeface="Times" pitchFamily="0" charset="0"/>
              </a:rPr>
              <a:t> = 1/(1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
        <p:nvSpPr>
          <p:cNvPr id="11" name="Shape 271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OgXAAA+PQAAMBoAABAgAAAmAAAACAAAAP//////////"/>
              </a:ext>
            </a:extLst>
          </p:cNvSpPr>
          <p:nvPr/>
        </p:nvSpPr>
        <p:spPr>
          <a:xfrm>
            <a:off x="1003300" y="3886200"/>
            <a:ext cx="8952230" cy="37084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likelihood of site </a:t>
            </a:r>
            <a:r>
              <a:rPr sz="1900" i="1" cap="none">
                <a:latin typeface="Times New Roman" pitchFamily="1" charset="0"/>
                <a:ea typeface="Times New Roman" pitchFamily="1" charset="0"/>
                <a:cs typeface="Times New Roman" pitchFamily="1" charset="0"/>
              </a:rPr>
              <a:t>i</a:t>
            </a:r>
            <a:r>
              <a:t> is then integrated over the two possible rate multipliers:</a:t>
            </a:r>
          </a:p>
        </p:txBody>
      </p:sp>
      <p:pic>
        <p:nvPicPr>
          <p:cNvPr id="1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AcAAAA4AAAAAAAAAAAAAAAAAAAA////AAAAAAAAAAAAAAAAAAAAAAAAAAAAAAAAAAAAAABkAAAAZAAAAAAAAAAjAAAABAAAAGQAAAAXAAAAFAAAAAAAAAAAAAAA/38AAP9/AAAAAAAACQAAAAQAAADUE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EJCQgDLy8sAwMD/AH9/fwAAAAAAAAAAAAAAAAD///8AAAAAACEAAAAYAAAAFAAAAAENAAC8GgAAXjUAAJwcAAAQAAAAJgAAAAgAAAD//////////w=="/>
              </a:ext>
            </a:extLst>
          </p:cNvPicPr>
          <p:nvPr/>
        </p:nvPicPr>
        <p:blipFill>
          <a:blip r:embed="rId2"/>
          <a:stretch>
            <a:fillRect/>
          </a:stretch>
        </p:blipFill>
        <p:spPr>
          <a:xfrm>
            <a:off x="2113915" y="4345940"/>
            <a:ext cx="6561455" cy="304800"/>
          </a:xfrm>
          <a:prstGeom prst="rect">
            <a:avLst/>
          </a:prstGeom>
          <a:noFill/>
          <a:ln>
            <a:noFill/>
          </a:ln>
          <a:effectLst>
            <a:outerShdw blurRad="63500" dist="63760" dir="2700000">
              <a:srgbClr val="424242">
                <a:alpha val="4000"/>
              </a:srgbClr>
            </a:outerShdw>
          </a:effectLst>
        </p:spPr>
      </p:pic>
      <p:pic>
        <p:nvPicPr>
          <p:cNvPr id="13" name="pasted-image.tiff"/>
          <p:cNvPicPr>
            <a:extLst>
              <a:ext uri="smNativeData">
                <pr:smNativeData xmlns:pr="smNativeData" xmlns="smNativeData" val="SMDATA_17_2mHZ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UXAAAVHQAA7iMAAOMdAAAQAAAAJgAAAAgAAAD//////////w=="/>
              </a:ext>
            </a:extLst>
          </p:cNvPicPr>
          <p:nvPr/>
        </p:nvPicPr>
        <p:blipFill>
          <a:blip r:embed="rId3"/>
          <a:stretch>
            <a:fillRect/>
          </a:stretch>
        </p:blipFill>
        <p:spPr>
          <a:xfrm>
            <a:off x="3752215" y="4727575"/>
            <a:ext cx="2088515" cy="130810"/>
          </a:xfrm>
          <a:prstGeom prst="rect">
            <a:avLst/>
          </a:prstGeom>
          <a:noFill/>
          <a:ln>
            <a:noFill/>
          </a:ln>
          <a:effectLst>
            <a:outerShdw blurRad="63500" dist="63760" dir="2700000">
              <a:srgbClr val="000000">
                <a:alpha val="4000"/>
              </a:srgbClr>
            </a:outerShdw>
          </a:effectLst>
        </p:spPr>
      </p:pic>
      <p:pic>
        <p:nvPicPr>
          <p:cNvPr id="14" name="pasted-image.tiff"/>
          <p:cNvPicPr>
            <a:extLst>
              <a:ext uri="smNativeData">
                <pr:smNativeData xmlns:pr="smNativeData" xmlns="smNativeData" val="SMDATA_17_2mHZ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hFiEi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LUmAAAVHQAAJzUAAOMdAAAQAAAAJgAAAAgAAAD//////////w=="/>
              </a:ext>
            </a:extLst>
          </p:cNvPicPr>
          <p:nvPr/>
        </p:nvPicPr>
        <p:blipFill>
          <a:blip r:embed="rId3"/>
          <a:stretch>
            <a:fillRect/>
          </a:stretch>
        </p:blipFill>
        <p:spPr>
          <a:xfrm>
            <a:off x="6292215" y="4727575"/>
            <a:ext cx="2348230" cy="130810"/>
          </a:xfrm>
          <a:prstGeom prst="rect">
            <a:avLst/>
          </a:prstGeom>
          <a:noFill/>
          <a:ln>
            <a:noFill/>
          </a:ln>
          <a:effectLst>
            <a:outerShdw blurRad="63500" dist="63760" dir="2700000">
              <a:srgbClr val="000000">
                <a:alpha val="4000"/>
              </a:srgbClr>
            </a:outerShdw>
          </a:effectLst>
        </p:spPr>
      </p:pic>
      <p:sp>
        <p:nvSpPr>
          <p:cNvPr id="15" name="Shape 272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HFU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BkAAOcdAADuIQAACiEAABAgAAAmAAAACAAAAP//////////"/>
              </a:ext>
            </a:extLst>
          </p:cNvSpPr>
          <p:nvPr/>
        </p:nvSpPr>
        <p:spPr>
          <a:xfrm>
            <a:off x="4185920" y="4860925"/>
            <a:ext cx="1329690" cy="509905"/>
          </a:xfrm>
          <a:prstGeom prst="rect">
            <a:avLst/>
          </a:prstGeom>
          <a:noFill/>
          <a:ln>
            <a:noFill/>
          </a:ln>
          <a:effectLst/>
        </p:spPr>
        <p:txBody>
          <a:bodyPr vert="horz" wrap="none" lIns="50800" tIns="50800" rIns="50800" bIns="50800" numCol="1" spcCol="215900" anchor="ctr"/>
          <a:lstStyle/>
          <a:p>
            <a:pPr defTabSz="457200">
              <a:lnSpc>
                <a:spcPts val="1700"/>
              </a:lnSpc>
              <a:spcBef>
                <a:spcPts val="400"/>
              </a:spcBef>
              <a:tabLst>
                <a:tab pos="838200" algn="l"/>
                <a:tab pos="914400" algn="l"/>
                <a:tab pos="1828800" algn="l"/>
                <a:tab pos="2387600" algn="l"/>
              </a:tabLst>
              <a:defRPr sz="1400" cap="none">
                <a:solidFill>
                  <a:srgbClr val="424242"/>
                </a:solidFill>
                <a:latin typeface="Arial" pitchFamily="1" charset="0"/>
                <a:ea typeface="Arial" pitchFamily="1" charset="0"/>
                <a:cs typeface="Arial" pitchFamily="1" charset="0"/>
              </a:defRPr>
            </a:pPr>
            <a:r>
              <a:t>likelihood when</a:t>
            </a:r>
            <a:br/>
            <a:r>
              <a:t>process is 'off'</a:t>
            </a:r>
          </a:p>
        </p:txBody>
      </p:sp>
      <p:sp>
        <p:nvSpPr>
          <p:cNvPr id="16" name="Shape 272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CoAAOcdAABWMgAACiEAABAgAAAmAAAACAAAAP//////////"/>
              </a:ext>
            </a:extLst>
          </p:cNvSpPr>
          <p:nvPr/>
        </p:nvSpPr>
        <p:spPr>
          <a:xfrm>
            <a:off x="6852920" y="4860925"/>
            <a:ext cx="1329690" cy="509905"/>
          </a:xfrm>
          <a:prstGeom prst="rect">
            <a:avLst/>
          </a:prstGeom>
          <a:noFill/>
          <a:ln>
            <a:noFill/>
          </a:ln>
          <a:effectLst/>
        </p:spPr>
        <p:txBody>
          <a:bodyPr vert="horz" wrap="none" lIns="50800" tIns="50800" rIns="50800" bIns="50800" numCol="1" spcCol="215900" anchor="ctr"/>
          <a:lstStyle/>
          <a:p>
            <a:pPr defTabSz="457200">
              <a:lnSpc>
                <a:spcPts val="1700"/>
              </a:lnSpc>
              <a:spcBef>
                <a:spcPts val="400"/>
              </a:spcBef>
              <a:tabLst>
                <a:tab pos="838200" algn="l"/>
                <a:tab pos="914400" algn="l"/>
                <a:tab pos="1828800" algn="l"/>
                <a:tab pos="2387600" algn="l"/>
              </a:tabLst>
              <a:defRPr sz="1400" cap="none">
                <a:solidFill>
                  <a:srgbClr val="424242"/>
                </a:solidFill>
                <a:latin typeface="Arial" pitchFamily="1" charset="0"/>
                <a:ea typeface="Arial" pitchFamily="1" charset="0"/>
                <a:cs typeface="Arial" pitchFamily="1" charset="0"/>
              </a:defRPr>
            </a:pPr>
            <a:r>
              <a:t>likelihood when</a:t>
            </a:r>
            <a:br/>
            <a:r>
              <a:t>process is 'on'</a:t>
            </a:r>
          </a:p>
        </p:txBody>
      </p:sp>
      <p:sp>
        <p:nvSpPr>
          <p:cNvPr id="17" name="Shape 27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8gH0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ghAADuPQAAgCMAABAgAAAmAAAACAAAAP//////////"/>
              </a:ext>
            </a:extLst>
          </p:cNvSpPr>
          <p:nvPr/>
        </p:nvSpPr>
        <p:spPr>
          <a:xfrm>
            <a:off x="1003300" y="54102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Therefore, the pruning algorithm is iterated twice for each site:</a:t>
            </a:r>
          </a:p>
        </p:txBody>
      </p:sp>
      <p:sp>
        <p:nvSpPr>
          <p:cNvPr id="18" name="Shape 272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wiAAA+PQAAcSUAABAgAAAmAAAACAAAAP//////////"/>
              </a:ext>
            </a:extLst>
          </p:cNvSpPr>
          <p:nvPr/>
        </p:nvSpPr>
        <p:spPr>
          <a:xfrm>
            <a:off x="1003300" y="56769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once under the condition where the process is 'off', and the relative rate is </a:t>
            </a:r>
            <a:r>
              <a:rPr sz="19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 0</a:t>
            </a:r>
            <a:endParaRPr sz="1900" cap="none">
              <a:latin typeface="Times" pitchFamily="0" charset="0"/>
              <a:ea typeface="Times" pitchFamily="0" charset="0"/>
              <a:cs typeface="Times" pitchFamily="0" charset="0"/>
            </a:endParaRPr>
          </a:p>
        </p:txBody>
      </p:sp>
      <p:sp>
        <p:nvSpPr>
          <p:cNvPr id="19" name="Rectangle1"/>
          <p:cNvSpPr>
            <a:extLst>
              <a:ext uri="smNativeData">
                <pr:smNativeData xmlns:pr="smNativeData" xmlns="smNativeData" val="SMDATA_15_2mHZYhMAAAAlAAAAZA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8AAAAAQAAAAMAAAAAAAAAAAAAAAA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3N7gA8zMzADAwP8Af39/AAAAAAAAAAAAAAAAAAAAAAAAAAAAIQAAABgAAAAUAAAALRcAAGQaAACPJAAAdCEAAAAAAAAmAAAACAAAAP//////////"/>
              </a:ext>
            </a:extLst>
          </p:cNvSpPr>
          <p:nvPr/>
        </p:nvSpPr>
        <p:spPr>
          <a:xfrm>
            <a:off x="3767455" y="4290060"/>
            <a:ext cx="2175510" cy="1148080"/>
          </a:xfrm>
          <a:prstGeom prst="rect">
            <a:avLst/>
          </a:prstGeom>
          <a:noFill/>
          <a:ln w="38100" cap="flat" cmpd="sng" algn="ctr">
            <a:solidFill>
              <a:srgbClr val="FF9300"/>
            </a:solidFill>
            <a:prstDash val="solid"/>
            <a:headEnd type="none"/>
            <a:tailEnd type="none"/>
          </a:ln>
          <a:effectLst/>
        </p:spPr>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0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HFU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72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qDc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7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72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VAJ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
        <p:nvSpPr>
          <p:cNvPr id="7" name="Shape 27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NN40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A+PQAAmBIAABAgAAAmAAAACAAAAP//////////"/>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'off' with probability </a:t>
            </a:r>
            <a:r>
              <a:rPr sz="1700" i="1" cap="none">
                <a:latin typeface="Times" pitchFamily="0" charset="0"/>
                <a:ea typeface="Times" pitchFamily="0" charset="0"/>
                <a:cs typeface="Times" pitchFamily="0" charset="0"/>
              </a:rPr>
              <a:t>p</a:t>
            </a:r>
            <a:endParaRPr sz="1700" i="1" cap="none">
              <a:latin typeface="Times" pitchFamily="0" charset="0"/>
              <a:ea typeface="Times" pitchFamily="0" charset="0"/>
              <a:cs typeface="Times" pitchFamily="0" charset="0"/>
            </a:endParaRPr>
          </a:p>
        </p:txBody>
      </p:sp>
      <p:sp>
        <p:nvSpPr>
          <p:cNvPr id="8" name="Shape 273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RAAA+PQAAfRQAABAgAAAmAAAACAAAAP//////////"/>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'off',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a:t>
            </a:r>
            <a:r>
              <a:rPr sz="1700" cap="none">
                <a:latin typeface="Times" pitchFamily="0" charset="0"/>
                <a:ea typeface="Times" pitchFamily="0" charset="0"/>
                <a:cs typeface="Times" pitchFamily="0" charset="0"/>
              </a:rPr>
              <a:t>= 0</a:t>
            </a:r>
            <a:endParaRPr sz="1700" cap="none">
              <a:latin typeface="Times" pitchFamily="0" charset="0"/>
              <a:ea typeface="Times" pitchFamily="0" charset="0"/>
              <a:cs typeface="Times" pitchFamily="0" charset="0"/>
            </a:endParaRPr>
          </a:p>
        </p:txBody>
      </p:sp>
      <p:sp>
        <p:nvSpPr>
          <p:cNvPr id="9" name="Shape 273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B5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AUAAA+PQAAMBYAABAgAAAmAAAACAAAAP//////////"/>
              </a:ext>
            </a:extLst>
          </p:cNvSpPr>
          <p:nvPr/>
        </p:nvSpPr>
        <p:spPr>
          <a:xfrm>
            <a:off x="1003300" y="3251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'on' with probability </a:t>
            </a:r>
            <a:r>
              <a:rPr sz="1700" cap="none">
                <a:latin typeface="Times" pitchFamily="0" charset="0"/>
                <a:ea typeface="Times" pitchFamily="0" charset="0"/>
                <a:cs typeface="Times" pitchFamily="0" charset="0"/>
              </a:rPr>
              <a:t>(1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
        <p:nvSpPr>
          <p:cNvPr id="10" name="Shape 273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DlL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VAAA+PQAAHxgAABAgAAAmAAAACAAAAP//////////"/>
              </a:ext>
            </a:extLst>
          </p:cNvSpPr>
          <p:nvPr/>
        </p:nvSpPr>
        <p:spPr>
          <a:xfrm>
            <a:off x="1003300" y="3543300"/>
            <a:ext cx="8952230" cy="37782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'on',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on</a:t>
            </a:r>
            <a:r>
              <a:rPr sz="1700" cap="none">
                <a:latin typeface="Times" pitchFamily="0" charset="0"/>
                <a:ea typeface="Times" pitchFamily="0" charset="0"/>
                <a:cs typeface="Times" pitchFamily="0" charset="0"/>
              </a:rPr>
              <a:t> = 1/(1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
        <p:nvSpPr>
          <p:cNvPr id="11" name="Shape 273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OgXAAA+PQAAMBoAABAgAAAmAAAACAAAAP//////////"/>
              </a:ext>
            </a:extLst>
          </p:cNvSpPr>
          <p:nvPr/>
        </p:nvSpPr>
        <p:spPr>
          <a:xfrm>
            <a:off x="1003300" y="3886200"/>
            <a:ext cx="8952230" cy="37084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likelihood of site </a:t>
            </a:r>
            <a:r>
              <a:rPr sz="1900" i="1" cap="none">
                <a:latin typeface="Times New Roman" pitchFamily="1" charset="0"/>
                <a:ea typeface="Times New Roman" pitchFamily="1" charset="0"/>
                <a:cs typeface="Times New Roman" pitchFamily="1" charset="0"/>
              </a:rPr>
              <a:t>i</a:t>
            </a:r>
            <a:r>
              <a:t> is then integrated over the two possible rate multipliers:</a:t>
            </a:r>
          </a:p>
        </p:txBody>
      </p:sp>
      <p:pic>
        <p:nvPicPr>
          <p:cNvPr id="1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AcAAAA4AAAAAAAAAAAAAAAAAAAA////AAAAAAAAAAAAAAAAAAAAAAAAAAAAAAAAAAAAAABkAAAAZAAAAAAAAAAjAAAABAAAAGQAAAAXAAAAFAAAAAAAAAAAAAAA/38AAP9/AAAAAAAACQAAAAQAAAAJAAc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EJCQgDLy8sAwMD/AH9/fwAAAAAAAAAAAAAAAAD///8AAAAAACEAAAAYAAAAFAAAAAENAAC8GgAAXjUAAJwcAAAQAAAAJgAAAAgAAAD//////////w=="/>
              </a:ext>
            </a:extLst>
          </p:cNvPicPr>
          <p:nvPr/>
        </p:nvPicPr>
        <p:blipFill>
          <a:blip r:embed="rId2"/>
          <a:stretch>
            <a:fillRect/>
          </a:stretch>
        </p:blipFill>
        <p:spPr>
          <a:xfrm>
            <a:off x="2113915" y="4345940"/>
            <a:ext cx="6561455" cy="304800"/>
          </a:xfrm>
          <a:prstGeom prst="rect">
            <a:avLst/>
          </a:prstGeom>
          <a:noFill/>
          <a:ln>
            <a:noFill/>
          </a:ln>
          <a:effectLst>
            <a:outerShdw blurRad="63500" dist="63760" dir="2700000">
              <a:srgbClr val="424242">
                <a:alpha val="4000"/>
              </a:srgbClr>
            </a:outerShdw>
          </a:effectLst>
        </p:spPr>
      </p:pic>
      <p:pic>
        <p:nvPicPr>
          <p:cNvPr id="13" name="Image1"/>
          <p:cNvPicPr>
            <a:extLst>
              <a:ext uri="smNativeData">
                <pr:smNativeData xmlns:pr="smNativeData" xmlns="smNativeData" val="SMDATA_17_2mHZ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BjI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UXAAAVHQAA7iMAAOMdAAAQAAAAJgAAAAgAAAD//////////w=="/>
              </a:ext>
            </a:extLst>
          </p:cNvPicPr>
          <p:nvPr/>
        </p:nvPicPr>
        <p:blipFill>
          <a:blip r:embed="rId3"/>
          <a:stretch>
            <a:fillRect/>
          </a:stretch>
        </p:blipFill>
        <p:spPr>
          <a:xfrm>
            <a:off x="3752215" y="4727575"/>
            <a:ext cx="2088515" cy="130810"/>
          </a:xfrm>
          <a:prstGeom prst="rect">
            <a:avLst/>
          </a:prstGeom>
          <a:noFill/>
          <a:ln>
            <a:noFill/>
          </a:ln>
          <a:effectLst>
            <a:outerShdw blurRad="63500" dist="63760" dir="2700000">
              <a:srgbClr val="000000">
                <a:alpha val="4000"/>
              </a:srgbClr>
            </a:outerShdw>
          </a:effectLst>
        </p:spPr>
      </p:pic>
      <p:pic>
        <p:nvPicPr>
          <p:cNvPr id="14" name="pasted-image.tiff"/>
          <p:cNvPicPr>
            <a:extLst>
              <a:ext uri="smNativeData">
                <pr:smNativeData xmlns:pr="smNativeData" xmlns="smNativeData" val="SMDATA_17_2mHZ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QBQIB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LUmAAAVHQAAJzUAAOMdAAAQAAAAJgAAAAgAAAD//////////w=="/>
              </a:ext>
            </a:extLst>
          </p:cNvPicPr>
          <p:nvPr/>
        </p:nvPicPr>
        <p:blipFill>
          <a:blip r:embed="rId3"/>
          <a:stretch>
            <a:fillRect/>
          </a:stretch>
        </p:blipFill>
        <p:spPr>
          <a:xfrm>
            <a:off x="6292215" y="4727575"/>
            <a:ext cx="2348230" cy="130810"/>
          </a:xfrm>
          <a:prstGeom prst="rect">
            <a:avLst/>
          </a:prstGeom>
          <a:noFill/>
          <a:ln>
            <a:noFill/>
          </a:ln>
          <a:effectLst>
            <a:outerShdw blurRad="63500" dist="63760" dir="2700000">
              <a:srgbClr val="000000">
                <a:alpha val="4000"/>
              </a:srgbClr>
            </a:outerShdw>
          </a:effectLst>
        </p:spPr>
      </p:pic>
      <p:sp>
        <p:nvSpPr>
          <p:cNvPr id="15" name="Shape 273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N/+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BkAAOcdAADuIQAACiEAABAgAAAmAAAACAAAAP//////////"/>
              </a:ext>
            </a:extLst>
          </p:cNvSpPr>
          <p:nvPr/>
        </p:nvSpPr>
        <p:spPr>
          <a:xfrm>
            <a:off x="4185920" y="4860925"/>
            <a:ext cx="1329690" cy="509905"/>
          </a:xfrm>
          <a:prstGeom prst="rect">
            <a:avLst/>
          </a:prstGeom>
          <a:noFill/>
          <a:ln>
            <a:noFill/>
          </a:ln>
          <a:effectLst/>
        </p:spPr>
        <p:txBody>
          <a:bodyPr vert="horz" wrap="none" lIns="50800" tIns="50800" rIns="50800" bIns="50800" numCol="1" spcCol="215900" anchor="ctr"/>
          <a:lstStyle/>
          <a:p>
            <a:pPr defTabSz="457200">
              <a:lnSpc>
                <a:spcPts val="1700"/>
              </a:lnSpc>
              <a:spcBef>
                <a:spcPts val="400"/>
              </a:spcBef>
              <a:tabLst>
                <a:tab pos="838200" algn="l"/>
                <a:tab pos="914400" algn="l"/>
                <a:tab pos="1828800" algn="l"/>
                <a:tab pos="2387600" algn="l"/>
              </a:tabLst>
              <a:defRPr sz="1400" cap="none">
                <a:solidFill>
                  <a:srgbClr val="424242"/>
                </a:solidFill>
                <a:latin typeface="Arial" pitchFamily="1" charset="0"/>
                <a:ea typeface="Arial" pitchFamily="1" charset="0"/>
                <a:cs typeface="Arial" pitchFamily="1" charset="0"/>
              </a:defRPr>
            </a:pPr>
            <a:r>
              <a:t>likelihood when</a:t>
            </a:r>
            <a:br/>
            <a:r>
              <a:t>process is 'off'</a:t>
            </a:r>
          </a:p>
        </p:txBody>
      </p:sp>
      <p:sp>
        <p:nvSpPr>
          <p:cNvPr id="16" name="Shape 273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sCv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CoAAOcdAABWMgAACiEAABAgAAAmAAAACAAAAP//////////"/>
              </a:ext>
            </a:extLst>
          </p:cNvSpPr>
          <p:nvPr/>
        </p:nvSpPr>
        <p:spPr>
          <a:xfrm>
            <a:off x="6852920" y="4860925"/>
            <a:ext cx="1329690" cy="509905"/>
          </a:xfrm>
          <a:prstGeom prst="rect">
            <a:avLst/>
          </a:prstGeom>
          <a:noFill/>
          <a:ln>
            <a:noFill/>
          </a:ln>
          <a:effectLst/>
        </p:spPr>
        <p:txBody>
          <a:bodyPr vert="horz" wrap="none" lIns="50800" tIns="50800" rIns="50800" bIns="50800" numCol="1" spcCol="215900" anchor="ctr"/>
          <a:lstStyle/>
          <a:p>
            <a:pPr defTabSz="457200">
              <a:lnSpc>
                <a:spcPts val="1700"/>
              </a:lnSpc>
              <a:spcBef>
                <a:spcPts val="400"/>
              </a:spcBef>
              <a:tabLst>
                <a:tab pos="838200" algn="l"/>
                <a:tab pos="914400" algn="l"/>
                <a:tab pos="1828800" algn="l"/>
                <a:tab pos="2387600" algn="l"/>
              </a:tabLst>
              <a:defRPr sz="1400" cap="none">
                <a:solidFill>
                  <a:srgbClr val="424242"/>
                </a:solidFill>
                <a:latin typeface="Arial" pitchFamily="1" charset="0"/>
                <a:ea typeface="Arial" pitchFamily="1" charset="0"/>
                <a:cs typeface="Arial" pitchFamily="1" charset="0"/>
              </a:defRPr>
            </a:pPr>
            <a:r>
              <a:t>likelihood when</a:t>
            </a:r>
            <a:br/>
            <a:r>
              <a:t>process is 'on'</a:t>
            </a:r>
          </a:p>
        </p:txBody>
      </p:sp>
      <p:sp>
        <p:nvSpPr>
          <p:cNvPr id="17" name="Shape 274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s9AJ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ghAADuPQAAgCMAABAgAAAmAAAACAAAAP//////////"/>
              </a:ext>
            </a:extLst>
          </p:cNvSpPr>
          <p:nvPr/>
        </p:nvSpPr>
        <p:spPr>
          <a:xfrm>
            <a:off x="1003300" y="54102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Therefore, the pruning algorithm is iterated twice for each site:</a:t>
            </a:r>
          </a:p>
        </p:txBody>
      </p:sp>
      <p:sp>
        <p:nvSpPr>
          <p:cNvPr id="18" name="Shape 274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BE/+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wiAAA+PQAAcSUAABAgAAAmAAAACAAAAP//////////"/>
              </a:ext>
            </a:extLst>
          </p:cNvSpPr>
          <p:nvPr/>
        </p:nvSpPr>
        <p:spPr>
          <a:xfrm>
            <a:off x="1003300" y="56769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once under the condition where the process is 'off', and the relative rate is </a:t>
            </a:r>
            <a:r>
              <a:rPr sz="19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 0</a:t>
            </a:r>
            <a:endParaRPr sz="1900" cap="none">
              <a:latin typeface="Times" pitchFamily="0" charset="0"/>
              <a:ea typeface="Times" pitchFamily="0" charset="0"/>
              <a:cs typeface="Times" pitchFamily="0" charset="0"/>
            </a:endParaRPr>
          </a:p>
        </p:txBody>
      </p:sp>
      <p:sp>
        <p:nvSpPr>
          <p:cNvPr id="19" name="Shape 27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kC2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kAAA+PQAAPScAABAgAAAmAAAACAAAAP//////////"/>
              </a:ext>
            </a:extLst>
          </p:cNvSpPr>
          <p:nvPr/>
        </p:nvSpPr>
        <p:spPr>
          <a:xfrm>
            <a:off x="1003300" y="5969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once under the condition where the process is 'on', and the relative rate is </a:t>
            </a:r>
            <a:r>
              <a:rPr sz="19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 1/(1 – </a:t>
            </a:r>
            <a:r>
              <a:rPr sz="1900" i="1" cap="none">
                <a:latin typeface="Times" pitchFamily="0" charset="0"/>
                <a:ea typeface="Times" pitchFamily="0" charset="0"/>
                <a:cs typeface="Times" pitchFamily="0" charset="0"/>
              </a:rPr>
              <a:t>p</a:t>
            </a:r>
            <a:r>
              <a:rPr sz="1900" cap="none">
                <a:latin typeface="Times" pitchFamily="0" charset="0"/>
                <a:ea typeface="Times" pitchFamily="0" charset="0"/>
                <a:cs typeface="Times" pitchFamily="0" charset="0"/>
              </a:rPr>
              <a:t>)</a:t>
            </a:r>
            <a:endParaRPr sz="1900" cap="none">
              <a:latin typeface="Times" pitchFamily="0" charset="0"/>
              <a:ea typeface="Times" pitchFamily="0" charset="0"/>
              <a:cs typeface="Times" pitchFamily="0" charset="0"/>
            </a:endParaRPr>
          </a:p>
        </p:txBody>
      </p:sp>
      <p:sp>
        <p:nvSpPr>
          <p:cNvPr id="20" name="Rectangle1"/>
          <p:cNvSpPr>
            <a:extLst>
              <a:ext uri="smNativeData">
                <pr:smNativeData xmlns:pr="smNativeData" xmlns="smNativeData" val="SMDATA_15_2mHZYhMAAAAlAAAAZA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8AAAAAQAAAAMAAAAAAAAAAAAAAAA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3N7gA8zMzADAwP8Af39/AAAAAAAAAAAAAAAAAAAAAAAAAAAAIQAAABgAAAAUAAAANyYAAGQaAADaNQAAdCEAAAAAAAAmAAAACAAAAP//////////"/>
              </a:ext>
            </a:extLst>
          </p:cNvSpPr>
          <p:nvPr/>
        </p:nvSpPr>
        <p:spPr>
          <a:xfrm>
            <a:off x="6212205" y="4290060"/>
            <a:ext cx="2541905" cy="1148080"/>
          </a:xfrm>
          <a:prstGeom prst="rect">
            <a:avLst/>
          </a:prstGeom>
          <a:noFill/>
          <a:ln w="38100" cap="flat" cmpd="sng" algn="ctr">
            <a:solidFill>
              <a:srgbClr val="FF9300"/>
            </a:solidFill>
            <a:prstDash val="solid"/>
            <a:headEnd type="none"/>
            <a:tailEnd type="none"/>
          </a:ln>
          <a:effectLst/>
        </p:spPr>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0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4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BJK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74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HKY+G</a:t>
            </a:r>
            <a:r>
              <a:t>)</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0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4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YY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74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x/7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5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87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HKY+G</a:t>
            </a:r>
            <a:r>
              <a:t>)</a:t>
            </a:r>
          </a:p>
        </p:txBody>
      </p:sp>
      <p:sp>
        <p:nvSpPr>
          <p:cNvPr id="5" name="Shape 27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kF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 random variable drawn from a discrete gamma distribution: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0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5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qY7r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75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5Mds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5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HKY+G</a:t>
            </a:r>
            <a:r>
              <a:t>)</a:t>
            </a:r>
          </a:p>
        </p:txBody>
      </p:sp>
      <p:sp>
        <p:nvSpPr>
          <p:cNvPr id="5" name="Shape 27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 random variable drawn from a discrete gamma distribution:</a:t>
            </a:r>
          </a:p>
        </p:txBody>
      </p:sp>
      <p:sp>
        <p:nvSpPr>
          <p:cNvPr id="6" name="Shape 275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NhIAABAgAAAmAAAACAAAAP//////////"/>
              </a:ext>
            </a:extLst>
          </p:cNvSpPr>
          <p:nvPr/>
        </p:nvSpPr>
        <p:spPr>
          <a:xfrm>
            <a:off x="1003300" y="24003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gamma distribution has two parameters: the shape parameter,  </a:t>
            </a:r>
            <a:br/>
            <a:r>
              <a:t>and the scale parameter,  </a:t>
            </a:r>
          </a:p>
        </p:txBody>
      </p:sp>
      <p:pic>
        <p:nvPicPr>
          <p:cNvPr id="7"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4sAAB+DwAAly0AADIQAAAQAAAAJgAAAAgAAAD//////////w=="/>
              </a:ext>
            </a:extLst>
          </p:cNvPicPr>
          <p:nvPr/>
        </p:nvPicPr>
        <p:blipFill>
          <a:blip r:embed="rId2"/>
          <a:stretch>
            <a:fillRect/>
          </a:stretch>
        </p:blipFill>
        <p:spPr>
          <a:xfrm>
            <a:off x="7263130" y="2518410"/>
            <a:ext cx="147955" cy="114300"/>
          </a:xfrm>
          <a:prstGeom prst="rect">
            <a:avLst/>
          </a:prstGeom>
          <a:noFill/>
          <a:ln>
            <a:noFill/>
          </a:ln>
          <a:effectLst>
            <a:outerShdw blurRad="63500" dist="63760" dir="2700000">
              <a:srgbClr val="000000">
                <a:alpha val="4000"/>
              </a:srgbClr>
            </a:outerShdw>
          </a:effectLst>
        </p:spPr>
      </p:pic>
      <p:pic>
        <p:nvPicPr>
          <p:cNvPr id="8"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wpVk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wVAACeEAAAqBYAAPgRAAAQAAAAJgAAAAgAAAD//////////w=="/>
              </a:ext>
            </a:extLst>
          </p:cNvPicPr>
          <p:nvPr/>
        </p:nvPicPr>
        <p:blipFill>
          <a:blip r:embed="rId3"/>
          <a:stretch>
            <a:fillRect/>
          </a:stretch>
        </p:blipFill>
        <p:spPr>
          <a:xfrm>
            <a:off x="3543300" y="2701290"/>
            <a:ext cx="139700" cy="21971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33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33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D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34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M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5" name="Shape 34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
        <p:nvSpPr>
          <p:cNvPr id="6" name="Shape 3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gOAADaOgAAuxIAABAgAAAmAAAACAAAAP//////////"/>
              </a:ext>
            </a:extLst>
          </p:cNvSpPr>
          <p:nvPr/>
        </p:nvSpPr>
        <p:spPr>
          <a:xfrm>
            <a:off x="990600" y="24130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However, the timescale of the tree is typically unknown, so the time, </a:t>
            </a:r>
            <a:r>
              <a:rPr i="1" cap="none">
                <a:latin typeface="Times New Roman" pitchFamily="1" charset="0"/>
                <a:ea typeface="Times New Roman" pitchFamily="1" charset="0"/>
                <a:cs typeface="Times New Roman" pitchFamily="1" charset="0"/>
              </a:rPr>
              <a:t>t</a:t>
            </a:r>
            <a:r>
              <a:t>, and rate, </a:t>
            </a:r>
            <a:r>
              <a:rPr i="1" cap="none">
                <a:latin typeface="Times New Roman" pitchFamily="1" charset="0"/>
                <a:ea typeface="Times New Roman" pitchFamily="1" charset="0"/>
                <a:cs typeface="Times New Roman" pitchFamily="1" charset="0"/>
              </a:rPr>
              <a:t>u</a:t>
            </a:r>
            <a:r>
              <a:t>, </a:t>
            </a:r>
            <a:br/>
            <a:r>
              <a:t>     cannot be estimated separately, but only as their product: </a:t>
            </a:r>
            <a:r>
              <a:rPr i="1" cap="none">
                <a:latin typeface="Times New Roman" pitchFamily="1" charset="0"/>
                <a:ea typeface="Times New Roman" pitchFamily="1" charset="0"/>
                <a:cs typeface="Times New Roman" pitchFamily="1" charset="0"/>
              </a:rPr>
              <a:t>v = ut</a:t>
            </a:r>
            <a:endParaRPr i="1" cap="none">
              <a:latin typeface="Times New Roman" pitchFamily="1" charset="0"/>
              <a:ea typeface="Times New Roman" pitchFamily="1" charset="0"/>
              <a:cs typeface="Times New Roman" pitchFamily="1" charset="0"/>
            </a:endParaRPr>
          </a:p>
        </p:txBody>
      </p:sp>
      <p:sp>
        <p:nvSpPr>
          <p:cNvPr id="7" name="Shape 34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yeke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wWAADaOgAAmBoAABAgAAAmAAAACAAAAP//////////"/>
              </a:ext>
            </a:extLst>
          </p:cNvSpPr>
          <p:nvPr/>
        </p:nvSpPr>
        <p:spPr>
          <a:xfrm>
            <a:off x="990600" y="3695700"/>
            <a:ext cx="8576310" cy="6273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This is achieved by scaling the instantaneous-rate matrix by the weighted average</a:t>
            </a:r>
            <a:br/>
            <a:r>
              <a:t>     of substitution rates:</a:t>
            </a:r>
          </a:p>
        </p:txBody>
      </p:sp>
      <p:pic>
        <p:nvPicPr>
          <p:cNvPr id="8" name="Imag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sYAADgGgAA5SUAAJ4dAAAQAAAAJgAAAAgAAAD//////////w=="/>
              </a:ext>
            </a:extLst>
          </p:cNvPicPr>
          <p:nvPr/>
        </p:nvPicPr>
        <p:blipFill>
          <a:blip r:embed="rId2"/>
          <a:stretch>
            <a:fillRect/>
          </a:stretch>
        </p:blipFill>
        <p:spPr>
          <a:xfrm>
            <a:off x="3999865" y="4368800"/>
            <a:ext cx="2160270" cy="445770"/>
          </a:xfrm>
          <a:prstGeom prst="rect">
            <a:avLst/>
          </a:prstGeom>
          <a:noFill/>
          <a:ln>
            <a:noFill/>
          </a:ln>
          <a:effectLst/>
        </p:spPr>
      </p:pic>
      <p:sp>
        <p:nvSpPr>
          <p:cNvPr id="9" name="Shape 34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Cm6+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AdAADaOgAA6B8AABAgAAAmAAAACAAAAP//////////"/>
              </a:ext>
            </a:extLst>
          </p:cNvSpPr>
          <p:nvPr/>
        </p:nvSpPr>
        <p:spPr>
          <a:xfrm>
            <a:off x="990600" y="4826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or equivalently:</a:t>
            </a:r>
          </a:p>
        </p:txBody>
      </p:sp>
      <p:pic>
        <p:nvPicPr>
          <p:cNvPr id="1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7dba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MYAADoHwAA7SUAAKkiAAAQAAAAJgAAAAgAAAD//////////w=="/>
              </a:ext>
            </a:extLst>
          </p:cNvPicPr>
          <p:nvPr/>
        </p:nvPicPr>
        <p:blipFill>
          <a:blip r:embed="rId3"/>
          <a:stretch>
            <a:fillRect/>
          </a:stretch>
        </p:blipFill>
        <p:spPr>
          <a:xfrm>
            <a:off x="3994785" y="5186680"/>
            <a:ext cx="2170430" cy="447675"/>
          </a:xfrm>
          <a:prstGeom prst="rect">
            <a:avLst/>
          </a:prstGeom>
          <a:noFill/>
          <a:ln>
            <a:noFill/>
          </a:ln>
          <a:effectLst/>
        </p:spPr>
      </p:pic>
      <p:sp>
        <p:nvSpPr>
          <p:cNvPr id="11" name="Shape 34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zNBI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QSAADaOgAAtRYAABAgAAAmAAAACAAAAP//////////"/>
              </a:ext>
            </a:extLst>
          </p:cNvSpPr>
          <p:nvPr/>
        </p:nvSpPr>
        <p:spPr>
          <a:xfrm>
            <a:off x="990600" y="3060700"/>
            <a:ext cx="8576310" cy="63055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In order for us to be able to interpret the branch length, </a:t>
            </a:r>
            <a:r>
              <a:rPr i="1" cap="none">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sp>
        <p:nvSpPr>
          <p:cNvPr id="12" name="Shape 34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ygAAGUbAACMPAAAYx0AABAgAAAmAAAACAAAAP//////////"/>
              </a:ext>
            </a:extLst>
          </p:cNvSpPr>
          <p:nvPr/>
        </p:nvSpPr>
        <p:spPr>
          <a:xfrm>
            <a:off x="6555105" y="4453255"/>
            <a:ext cx="3287395" cy="323850"/>
          </a:xfrm>
          <a:prstGeom prst="rect">
            <a:avLst/>
          </a:prstGeom>
          <a:noFill/>
          <a:ln>
            <a:noFill/>
          </a:ln>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weighted sum of off-diagonal rates</a:t>
            </a:r>
          </a:p>
        </p:txBody>
      </p:sp>
      <p:sp>
        <p:nvSpPr>
          <p:cNvPr id="13" name="Shape 34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ygAAAEgAACMPAAAZyMAABAgAAAmAAAACAAAAP//////////"/>
              </a:ext>
            </a:extLst>
          </p:cNvSpPr>
          <p:nvPr/>
        </p:nvSpPr>
        <p:spPr>
          <a:xfrm>
            <a:off x="6555105" y="5202555"/>
            <a:ext cx="3287395" cy="552450"/>
          </a:xfrm>
          <a:prstGeom prst="rect">
            <a:avLst/>
          </a:prstGeom>
          <a:noFill/>
          <a:ln>
            <a:noFill/>
          </a:ln>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negative weighted sum of diagonal rates</a:t>
            </a:r>
          </a:p>
        </p:txBody>
      </p:sp>
      <p:pic>
        <p:nvPicPr>
          <p:cNvPr id="14" name="Image1"/>
          <p:cNvPicPr>
            <a:picLocks noChangeAspect="1"/>
            <a:extLst>
              <a:ext uri="smNativeData">
                <pr:smNativeData xmlns:pr="smNativeData" xmlns="smNativeData" val="SMDATA_17_2mHZ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kSAABKGwAA4hUAABUdAAAQAAAAJgAAAAgAAAD//////////w=="/>
              </a:ext>
            </a:extLst>
          </p:cNvPicPr>
          <p:nvPr/>
        </p:nvPicPr>
        <p:blipFill>
          <a:blip r:embed="rId4"/>
          <a:stretch>
            <a:fillRect/>
          </a:stretch>
        </p:blipFill>
        <p:spPr>
          <a:xfrm>
            <a:off x="2941955" y="4436110"/>
            <a:ext cx="615315" cy="291465"/>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76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HKY+G</a:t>
            </a:r>
            <a:r>
              <a:t>)</a:t>
            </a:r>
          </a:p>
        </p:txBody>
      </p:sp>
      <p:sp>
        <p:nvSpPr>
          <p:cNvPr id="5" name="Shape 276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 random variable drawn from a discrete gamma distribution:</a:t>
            </a:r>
          </a:p>
        </p:txBody>
      </p:sp>
      <p:sp>
        <p:nvSpPr>
          <p:cNvPr id="6" name="Shape 27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wSAAA+PQAAChQAABAgAAAmAAAACAAAAP//////////"/>
              </a:ext>
            </a:extLst>
          </p:cNvSpPr>
          <p:nvPr/>
        </p:nvSpPr>
        <p:spPr>
          <a:xfrm>
            <a:off x="1003300" y="29337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mean of the gamma distribution is </a:t>
            </a:r>
          </a:p>
        </p:txBody>
      </p:sp>
      <p:sp>
        <p:nvSpPr>
          <p:cNvPr id="7" name="Shape 276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BO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NhIAABAgAAAmAAAACAAAAP//////////"/>
              </a:ext>
            </a:extLst>
          </p:cNvSpPr>
          <p:nvPr/>
        </p:nvSpPr>
        <p:spPr>
          <a:xfrm>
            <a:off x="1003300" y="24003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gamma distribution has two parameters: the shape parameter,  </a:t>
            </a:r>
            <a:br/>
            <a:r>
              <a:t>and the scale parameter,  </a:t>
            </a:r>
          </a:p>
        </p:txBody>
      </p:sp>
      <p:pic>
        <p:nvPicPr>
          <p:cNvPr id="8"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4sAAB+DwAAly0AADIQAAAQAAAAJgAAAAgAAAD//////////w=="/>
              </a:ext>
            </a:extLst>
          </p:cNvPicPr>
          <p:nvPr/>
        </p:nvPicPr>
        <p:blipFill>
          <a:blip r:embed="rId2"/>
          <a:stretch>
            <a:fillRect/>
          </a:stretch>
        </p:blipFill>
        <p:spPr>
          <a:xfrm>
            <a:off x="7263130" y="2518410"/>
            <a:ext cx="147955" cy="114300"/>
          </a:xfrm>
          <a:prstGeom prst="rect">
            <a:avLst/>
          </a:prstGeom>
          <a:noFill/>
          <a:ln>
            <a:noFill/>
          </a:ln>
          <a:effectLst>
            <a:outerShdw blurRad="63500" dist="63760" dir="2700000">
              <a:srgbClr val="000000">
                <a:alpha val="4000"/>
              </a:srgbClr>
            </a:outerShdw>
          </a:effectLst>
        </p:spPr>
      </p:pic>
      <p:pic>
        <p:nvPicPr>
          <p:cNvPr id="9"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wVAACeEAAAqBYAAPgRAAAQAAAAJgAAAAgAAAD//////////w=="/>
              </a:ext>
            </a:extLst>
          </p:cNvPicPr>
          <p:nvPr/>
        </p:nvPicPr>
        <p:blipFill>
          <a:blip r:embed="rId3"/>
          <a:stretch>
            <a:fillRect/>
          </a:stretch>
        </p:blipFill>
        <p:spPr>
          <a:xfrm>
            <a:off x="3543300" y="2701290"/>
            <a:ext cx="139700" cy="219710"/>
          </a:xfrm>
          <a:prstGeom prst="rect">
            <a:avLst/>
          </a:prstGeom>
          <a:noFill/>
          <a:ln>
            <a:noFill/>
          </a:ln>
          <a:effectLst>
            <a:outerShdw blurRad="63500" dist="63760" dir="2700000">
              <a:srgbClr val="000000">
                <a:alpha val="4000"/>
              </a:srgbClr>
            </a:outerShdw>
          </a:effectLst>
        </p:spPr>
      </p:pic>
      <p:pic>
        <p:nvPicPr>
          <p:cNvPr id="10"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kdAAAiEgAAtx8AALITAAAQAAAAJgAAAAgAAAD//////////w=="/>
              </a:ext>
            </a:extLst>
          </p:cNvPicPr>
          <p:nvPr/>
        </p:nvPicPr>
        <p:blipFill>
          <a:blip r:embed="rId4"/>
          <a:stretch>
            <a:fillRect/>
          </a:stretch>
        </p:blipFill>
        <p:spPr>
          <a:xfrm>
            <a:off x="4730115" y="2947670"/>
            <a:ext cx="425450" cy="2540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7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77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C6M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Ck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HKY+G</a:t>
            </a:r>
            <a:r>
              <a:t>)</a:t>
            </a:r>
          </a:p>
        </p:txBody>
      </p:sp>
      <p:sp>
        <p:nvSpPr>
          <p:cNvPr id="5" name="Shape 27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 random variable drawn from a discrete gamma distribution:</a:t>
            </a:r>
          </a:p>
        </p:txBody>
      </p:sp>
      <p:sp>
        <p:nvSpPr>
          <p:cNvPr id="6" name="Shape 277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o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wSAAA+PQAAChQAABAgAAAmAAAACAAAAP//////////"/>
              </a:ext>
            </a:extLst>
          </p:cNvSpPr>
          <p:nvPr/>
        </p:nvSpPr>
        <p:spPr>
          <a:xfrm>
            <a:off x="1003300" y="29337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mean of the gamma distribution is </a:t>
            </a:r>
          </a:p>
        </p:txBody>
      </p:sp>
      <p:sp>
        <p:nvSpPr>
          <p:cNvPr id="7" name="Shape 277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AUAAA+PQAAHBYAABAgAAAmAAAACAAAAP//////////"/>
              </a:ext>
            </a:extLst>
          </p:cNvSpPr>
          <p:nvPr/>
        </p:nvSpPr>
        <p:spPr>
          <a:xfrm>
            <a:off x="1003300" y="32512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we constrain the mean of the gamma distribution to have a mean of one: </a:t>
            </a:r>
          </a:p>
        </p:txBody>
      </p:sp>
      <p:sp>
        <p:nvSpPr>
          <p:cNvPr id="8" name="Shape 277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NhIAABAgAAAmAAAACAAAAP//////////"/>
              </a:ext>
            </a:extLst>
          </p:cNvSpPr>
          <p:nvPr/>
        </p:nvSpPr>
        <p:spPr>
          <a:xfrm>
            <a:off x="1003300" y="24003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gamma distribution has two parameters: the shape parameter,  </a:t>
            </a:r>
            <a:br/>
            <a:r>
              <a:t>and the scale parameter,  </a:t>
            </a:r>
          </a:p>
        </p:txBody>
      </p:sp>
      <p:pic>
        <p:nvPicPr>
          <p:cNvPr id="9"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Sw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4sAAB+DwAAly0AADIQAAAQAAAAJgAAAAgAAAD//////////w=="/>
              </a:ext>
            </a:extLst>
          </p:cNvPicPr>
          <p:nvPr/>
        </p:nvPicPr>
        <p:blipFill>
          <a:blip r:embed="rId2"/>
          <a:stretch>
            <a:fillRect/>
          </a:stretch>
        </p:blipFill>
        <p:spPr>
          <a:xfrm>
            <a:off x="7263130" y="2518410"/>
            <a:ext cx="147955" cy="114300"/>
          </a:xfrm>
          <a:prstGeom prst="rect">
            <a:avLst/>
          </a:prstGeom>
          <a:noFill/>
          <a:ln>
            <a:noFill/>
          </a:ln>
          <a:effectLst>
            <a:outerShdw blurRad="63500" dist="63760" dir="2700000">
              <a:srgbClr val="000000">
                <a:alpha val="4000"/>
              </a:srgbClr>
            </a:outerShdw>
          </a:effectLst>
        </p:spPr>
      </p:pic>
      <p:pic>
        <p:nvPicPr>
          <p:cNvPr id="10"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wVAACeEAAAqBYAAPgRAAAQAAAAJgAAAAgAAAD//////////w=="/>
              </a:ext>
            </a:extLst>
          </p:cNvPicPr>
          <p:nvPr/>
        </p:nvPicPr>
        <p:blipFill>
          <a:blip r:embed="rId3"/>
          <a:stretch>
            <a:fillRect/>
          </a:stretch>
        </p:blipFill>
        <p:spPr>
          <a:xfrm>
            <a:off x="3543300" y="2701290"/>
            <a:ext cx="139700" cy="219710"/>
          </a:xfrm>
          <a:prstGeom prst="rect">
            <a:avLst/>
          </a:prstGeom>
          <a:noFill/>
          <a:ln>
            <a:noFill/>
          </a:ln>
          <a:effectLst>
            <a:outerShdw blurRad="63500" dist="63760" dir="2700000">
              <a:srgbClr val="000000">
                <a:alpha val="4000"/>
              </a:srgbClr>
            </a:outerShdw>
          </a:effectLst>
        </p:spPr>
      </p:pic>
      <p:pic>
        <p:nvPicPr>
          <p:cNvPr id="11"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JdfM/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kdAAAiEgAAtx8AALITAAAQAAAAJgAAAAgAAAD//////////w=="/>
              </a:ext>
            </a:extLst>
          </p:cNvPicPr>
          <p:nvPr/>
        </p:nvPicPr>
        <p:blipFill>
          <a:blip r:embed="rId4"/>
          <a:stretch>
            <a:fillRect/>
          </a:stretch>
        </p:blipFill>
        <p:spPr>
          <a:xfrm>
            <a:off x="4730115" y="2947670"/>
            <a:ext cx="425450" cy="254000"/>
          </a:xfrm>
          <a:prstGeom prst="rect">
            <a:avLst/>
          </a:prstGeom>
          <a:noFill/>
          <a:ln>
            <a:noFill/>
          </a:ln>
          <a:effectLst>
            <a:outerShdw blurRad="63500" dist="63760" dir="2700000">
              <a:srgbClr val="000000">
                <a:alpha val="4000"/>
              </a:srgbClr>
            </a:outerShdw>
          </a:effectLst>
        </p:spPr>
      </p:pic>
      <p:pic>
        <p:nvPicPr>
          <p:cNvPr id="12"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mZCCX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ExAABNFAAA1zQAAKYVAAAQAAAAJgAAAAgAAAD//////////w=="/>
              </a:ext>
            </a:extLst>
          </p:cNvPicPr>
          <p:nvPr/>
        </p:nvPicPr>
        <p:blipFill>
          <a:blip r:embed="rId5"/>
          <a:stretch>
            <a:fillRect/>
          </a:stretch>
        </p:blipFill>
        <p:spPr>
          <a:xfrm>
            <a:off x="7986395" y="3300095"/>
            <a:ext cx="603250" cy="219075"/>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VAAA+PQAAyhcAABAgAAAmAAAACAAAAP//////////"/>
              </a:ext>
            </a:extLst>
          </p:cNvSpPr>
          <p:nvPr/>
        </p:nvSpPr>
        <p:spPr>
          <a:xfrm>
            <a:off x="1003300" y="3543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so, operationally, the gamma distribution involves the single shape parameter,    </a:t>
            </a:r>
          </a:p>
        </p:txBody>
      </p:sp>
      <p:sp>
        <p:nvSpPr>
          <p:cNvPr id="3" name="Shape 278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278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27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Cbc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HKY+G</a:t>
            </a:r>
            <a:r>
              <a:t>)</a:t>
            </a:r>
          </a:p>
        </p:txBody>
      </p:sp>
      <p:sp>
        <p:nvSpPr>
          <p:cNvPr id="6" name="Shape 278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DA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 random variable drawn from a discrete gamma distribution:</a:t>
            </a:r>
          </a:p>
        </p:txBody>
      </p:sp>
      <p:sp>
        <p:nvSpPr>
          <p:cNvPr id="7" name="Shape 27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DA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wSAAA+PQAAChQAABAgAAAmAAAACAAAAP//////////"/>
              </a:ext>
            </a:extLst>
          </p:cNvSpPr>
          <p:nvPr/>
        </p:nvSpPr>
        <p:spPr>
          <a:xfrm>
            <a:off x="1003300" y="29337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mean of the gamma distribution is </a:t>
            </a:r>
          </a:p>
        </p:txBody>
      </p:sp>
      <p:sp>
        <p:nvSpPr>
          <p:cNvPr id="8" name="Shape 279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NhIAABAgAAAmAAAACAAAAP//////////"/>
              </a:ext>
            </a:extLst>
          </p:cNvSpPr>
          <p:nvPr/>
        </p:nvSpPr>
        <p:spPr>
          <a:xfrm>
            <a:off x="1003300" y="24003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gamma distribution has two parameters: the shape parameter,  </a:t>
            </a:r>
            <a:br/>
            <a:r>
              <a:t>and the scale parameter,  </a:t>
            </a:r>
          </a:p>
        </p:txBody>
      </p:sp>
      <p:pic>
        <p:nvPicPr>
          <p:cNvPr id="9" name="Imag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4sAAB+DwAAly0AADIQAAAQAAAAJgAAAAgAAAD//////////w=="/>
              </a:ext>
            </a:extLst>
          </p:cNvPicPr>
          <p:nvPr/>
        </p:nvPicPr>
        <p:blipFill>
          <a:blip r:embed="rId2"/>
          <a:stretch>
            <a:fillRect/>
          </a:stretch>
        </p:blipFill>
        <p:spPr>
          <a:xfrm>
            <a:off x="7263130" y="2518410"/>
            <a:ext cx="147955" cy="114300"/>
          </a:xfrm>
          <a:prstGeom prst="rect">
            <a:avLst/>
          </a:prstGeom>
          <a:noFill/>
          <a:ln>
            <a:noFill/>
          </a:ln>
          <a:effectLst>
            <a:outerShdw blurRad="63500" dist="63760" dir="2700000">
              <a:srgbClr val="000000">
                <a:alpha val="4000"/>
              </a:srgbClr>
            </a:outerShdw>
          </a:effectLst>
        </p:spPr>
      </p:pic>
      <p:pic>
        <p:nvPicPr>
          <p:cNvPr id="10"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wVAACeEAAAqBYAAPgRAAAQAAAAJgAAAAgAAAD//////////w=="/>
              </a:ext>
            </a:extLst>
          </p:cNvPicPr>
          <p:nvPr/>
        </p:nvPicPr>
        <p:blipFill>
          <a:blip r:embed="rId3"/>
          <a:stretch>
            <a:fillRect/>
          </a:stretch>
        </p:blipFill>
        <p:spPr>
          <a:xfrm>
            <a:off x="3543300" y="2701290"/>
            <a:ext cx="139700" cy="219710"/>
          </a:xfrm>
          <a:prstGeom prst="rect">
            <a:avLst/>
          </a:prstGeom>
          <a:noFill/>
          <a:ln>
            <a:noFill/>
          </a:ln>
          <a:effectLst>
            <a:outerShdw blurRad="63500" dist="63760" dir="2700000">
              <a:srgbClr val="000000">
                <a:alpha val="4000"/>
              </a:srgbClr>
            </a:outerShdw>
          </a:effectLst>
        </p:spPr>
      </p:pic>
      <p:pic>
        <p:nvPicPr>
          <p:cNvPr id="11"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kdAAAiEgAAtx8AALITAAAQAAAAJgAAAAgAAAD//////////w=="/>
              </a:ext>
            </a:extLst>
          </p:cNvPicPr>
          <p:nvPr/>
        </p:nvPicPr>
        <p:blipFill>
          <a:blip r:embed="rId4"/>
          <a:stretch>
            <a:fillRect/>
          </a:stretch>
        </p:blipFill>
        <p:spPr>
          <a:xfrm>
            <a:off x="4730115" y="2947670"/>
            <a:ext cx="425450" cy="254000"/>
          </a:xfrm>
          <a:prstGeom prst="rect">
            <a:avLst/>
          </a:prstGeom>
          <a:noFill/>
          <a:ln>
            <a:noFill/>
          </a:ln>
          <a:effectLst>
            <a:outerShdw blurRad="63500" dist="63760" dir="2700000">
              <a:srgbClr val="000000">
                <a:alpha val="4000"/>
              </a:srgbClr>
            </a:outerShdw>
          </a:effectLst>
        </p:spPr>
      </p:pic>
      <p:pic>
        <p:nvPicPr>
          <p:cNvPr id="12"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ExAABNFAAA1zQAAKYVAAAQAAAAJgAAAAgAAAD//////////w=="/>
              </a:ext>
            </a:extLst>
          </p:cNvPicPr>
          <p:nvPr/>
        </p:nvPicPr>
        <p:blipFill>
          <a:blip r:embed="rId5"/>
          <a:stretch>
            <a:fillRect/>
          </a:stretch>
        </p:blipFill>
        <p:spPr>
          <a:xfrm>
            <a:off x="7986395" y="3300095"/>
            <a:ext cx="603250" cy="219075"/>
          </a:xfrm>
          <a:prstGeom prst="rect">
            <a:avLst/>
          </a:prstGeom>
          <a:noFill/>
          <a:ln>
            <a:noFill/>
          </a:ln>
          <a:effectLst>
            <a:outerShdw blurRad="63500" dist="63760" dir="2700000">
              <a:srgbClr val="000000">
                <a:alpha val="4000"/>
              </a:srgbClr>
            </a:outerShdw>
          </a:effectLst>
        </p:spPr>
      </p:pic>
      <p:pic>
        <p:nvPicPr>
          <p:cNvPr id="13" name="Imag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kzAACCFgAAMjQAADYXAAAQAAAAJgAAAAgAAAD//////////w=="/>
              </a:ext>
            </a:extLst>
          </p:cNvPicPr>
          <p:nvPr/>
        </p:nvPicPr>
        <p:blipFill>
          <a:blip r:embed="rId2"/>
          <a:stretch>
            <a:fillRect/>
          </a:stretch>
        </p:blipFill>
        <p:spPr>
          <a:xfrm>
            <a:off x="8336915" y="3658870"/>
            <a:ext cx="147955" cy="114300"/>
          </a:xfrm>
          <a:prstGeom prst="rect">
            <a:avLst/>
          </a:prstGeom>
          <a:noFill/>
          <a:ln>
            <a:noFill/>
          </a:ln>
          <a:effectLst>
            <a:outerShdw blurRad="63500" dist="63760" dir="2700000">
              <a:srgbClr val="000000">
                <a:alpha val="4000"/>
              </a:srgbClr>
            </a:outerShdw>
          </a:effectLst>
        </p:spPr>
      </p:pic>
      <p:sp>
        <p:nvSpPr>
          <p:cNvPr id="14"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M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AUAAA+PQAAHBYAABAgAAAmAAAACAAAAP//////////"/>
              </a:ext>
            </a:extLst>
          </p:cNvSpPr>
          <p:nvPr/>
        </p:nvSpPr>
        <p:spPr>
          <a:xfrm>
            <a:off x="1003300" y="32512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pPr>
            <a:r>
              <a:t>we constrain the mean of the gamma distribution to have a mean of one: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9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79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pic>
        <p:nvPicPr>
          <p:cNvPr id="5"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gfPMF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EvAAABCwAARzMAAFoMAAAQAAAAJgAAAAgAAAD//////////w=="/>
              </a:ext>
            </a:extLst>
          </p:cNvPicPr>
          <p:nvPr/>
        </p:nvPicPr>
        <p:blipFill>
          <a:blip r:embed="rId2"/>
          <a:stretch>
            <a:fillRect/>
          </a:stretch>
        </p:blipFill>
        <p:spPr>
          <a:xfrm>
            <a:off x="7732395" y="1788795"/>
            <a:ext cx="603250" cy="219075"/>
          </a:xfrm>
          <a:prstGeom prst="rect">
            <a:avLst/>
          </a:prstGeom>
          <a:noFill/>
          <a:ln>
            <a:noFill/>
          </a:ln>
          <a:effectLst>
            <a:outerShdw blurRad="63500" dist="63760" dir="2700000">
              <a:srgbClr val="000000">
                <a:alpha val="4000"/>
              </a:srgbClr>
            </a:outerShdw>
          </a:effectLst>
        </p:spPr>
      </p:pic>
      <p:sp>
        <p:nvSpPr>
          <p:cNvPr id="6" name="Shape 280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BtR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7" name="Shape 280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8" name="Shape 280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Y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lHyW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hgAAPwVAABeGAAAtCYAABAAAAAmAAAACAAAAP//////////"/>
              </a:ext>
            </a:extLst>
          </p:cNvSpPr>
          <p:nvPr/>
        </p:nvSpPr>
        <p:spPr>
          <a:xfrm flipV="1">
            <a:off x="3961130" y="3573780"/>
            <a:ext cx="0" cy="2717800"/>
          </a:xfrm>
          <a:prstGeom prst="line">
            <a:avLst/>
          </a:prstGeom>
          <a:noFill/>
          <a:ln w="1524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CIEw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EYAAD1FQAAuSUAALQmAAAQAAAAJgAAAAgAAAD//////////w=="/>
              </a:ext>
            </a:extLst>
          </p:cNvPicPr>
          <p:nvPr/>
        </p:nvPicPr>
        <p:blipFill>
          <a:blip r:embed="rId3"/>
          <a:srcRect l="0" t="0" r="50000" b="0"/>
          <a:stretch>
            <a:fillRect/>
          </a:stretch>
        </p:blipFill>
        <p:spPr>
          <a:xfrm>
            <a:off x="3952875" y="3569335"/>
            <a:ext cx="2179320" cy="2722245"/>
          </a:xfrm>
          <a:prstGeom prst="rect">
            <a:avLst/>
          </a:prstGeom>
          <a:noFill/>
          <a:ln>
            <a:noFill/>
          </a:ln>
          <a:effectLst/>
        </p:spPr>
      </p:pic>
      <p:pic>
        <p:nvPicPr>
          <p:cNvPr id="10" name="x-axis.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4"/>
          <a:stretch>
            <a:fillRect/>
          </a:stretch>
        </p:blipFill>
        <p:spPr>
          <a:xfrm>
            <a:off x="3916045" y="6273800"/>
            <a:ext cx="2197100" cy="414020"/>
          </a:xfrm>
          <a:prstGeom prst="rect">
            <a:avLst/>
          </a:prstGeom>
          <a:noFill/>
          <a:ln>
            <a:noFill/>
          </a:ln>
          <a:effectLst/>
        </p:spPr>
      </p:pic>
      <p:sp>
        <p:nvSpPr>
          <p:cNvPr id="11" name="Shape 280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80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sp>
        <p:nvSpPr>
          <p:cNvPr id="13"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vAwAABAgAAAmAAAACAAAAP//////////"/>
              </a:ext>
            </a:extLst>
          </p:cNvSpPr>
          <p:nvPr/>
        </p:nvSpPr>
        <p:spPr>
          <a:xfrm>
            <a:off x="1003300" y="17272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indent="0" algn="l" defTabSz="457200">
              <a:lnSpc>
                <a:spcPts val="1900"/>
              </a:lnSpc>
              <a:spcBef>
                <a:spcPts val="400"/>
              </a:spcBef>
              <a:buNone/>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pPr>
            <a:r>
              <a:t>We constrain the mean of the gamma distribution to have a mean of one: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81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Bd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81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81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5" name="Shape 281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Ky/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6" name="Shape 281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48j/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7" name="Shape 281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Y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NER2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hgAAPwVAABeGAAAtCYAABAAAAAmAAAACAAAAP//////////"/>
              </a:ext>
            </a:extLst>
          </p:cNvSpPr>
          <p:nvPr/>
        </p:nvSpPr>
        <p:spPr>
          <a:xfrm flipV="1">
            <a:off x="3961130" y="3573780"/>
            <a:ext cx="0" cy="2717800"/>
          </a:xfrm>
          <a:prstGeom prst="line">
            <a:avLst/>
          </a:prstGeom>
          <a:noFill/>
          <a:ln w="1524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CIEwAAAAAAAAAAAABkAAAAZAAAAAAAAAAjAAAABAAAAGQAAAAXAAAAFAAAAAAAAAAAAAAA/38AAP9/AAAAAAAACQAAAAQAAAAISeXy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EYAAD1FQAAuSUAALQmAAAQAAAAJgAAAAgAAAD//////////w=="/>
              </a:ext>
            </a:extLst>
          </p:cNvPicPr>
          <p:nvPr/>
        </p:nvPicPr>
        <p:blipFill>
          <a:blip r:embed="rId2"/>
          <a:srcRect l="0" t="0" r="50000" b="0"/>
          <a:stretch>
            <a:fillRect/>
          </a:stretch>
        </p:blipFill>
        <p:spPr>
          <a:xfrm>
            <a:off x="3952875" y="3569335"/>
            <a:ext cx="2179320" cy="2722245"/>
          </a:xfrm>
          <a:prstGeom prst="rect">
            <a:avLst/>
          </a:prstGeom>
          <a:noFill/>
          <a:ln>
            <a:noFill/>
          </a:ln>
          <a:effectLst/>
        </p:spPr>
      </p:pic>
      <p:pic>
        <p:nvPicPr>
          <p:cNvPr id="9" name="x-axis.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rsPF7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sp>
        <p:nvSpPr>
          <p:cNvPr id="10" name="Shape 281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281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tHi4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2" name="Imag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GFQ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XyAAALEVAAAQAAAAJgAAAAgAAAD//////////w=="/>
              </a:ext>
            </a:extLst>
          </p:cNvPicPr>
          <p:nvPr/>
        </p:nvPicPr>
        <p:blipFill>
          <a:blip r:embed="rId4"/>
          <a:srcRect l="0" t="0" r="53820" b="0"/>
          <a:stretch>
            <a:fillRect/>
          </a:stretch>
        </p:blipFill>
        <p:spPr>
          <a:xfrm>
            <a:off x="4664710" y="3297555"/>
            <a:ext cx="597535" cy="228600"/>
          </a:xfrm>
          <a:prstGeom prst="rect">
            <a:avLst/>
          </a:prstGeom>
          <a:noFill/>
          <a:ln>
            <a:noFill/>
          </a:ln>
          <a:effectLst/>
        </p:spPr>
      </p:pic>
      <p:grpSp>
        <p:nvGrpSpPr>
          <p:cNvPr id="13" name="Group 2824"/>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CwGAABsDAAADz8AAGoOAAAQAAAAJgAAAAgAAAD/////AAAAAA=="/>
              </a:ext>
            </a:extLst>
          </p:cNvGrpSpPr>
          <p:nvPr/>
        </p:nvGrpSpPr>
        <p:grpSpPr>
          <a:xfrm>
            <a:off x="1003300" y="2019300"/>
            <a:ext cx="9247505" cy="323850"/>
            <a:chOff x="1003300" y="2019300"/>
            <a:chExt cx="9247505" cy="323850"/>
          </a:xfrm>
        </p:grpSpPr>
        <p:sp>
          <p:nvSpPr>
            <p:cNvPr id="15" name="Shape 28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9VRZ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GwMAAAPPwAAag4AAAAgAAAmAAAACAAAAP//////////"/>
                </a:ext>
              </a:extLst>
            </p:cNvSpPr>
            <p:nvPr/>
          </p:nvSpPr>
          <p:spPr>
            <a:xfrm>
              <a:off x="1003300" y="20193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shape of the distribution is defined by</a:t>
              </a:r>
            </a:p>
          </p:txBody>
        </p:sp>
        <p:pic>
          <p:nvPicPr>
            <p:cNvPr id="14"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IfAAAlDQAA6x8AANkNAAAAAAAAJgAAAAgAAAD//////////w=="/>
                </a:ext>
              </a:extLst>
            </p:cNvPicPr>
            <p:nvPr/>
          </p:nvPicPr>
          <p:blipFill>
            <a:blip r:embed="rId5"/>
            <a:stretch>
              <a:fillRect/>
            </a:stretch>
          </p:blipFill>
          <p:spPr>
            <a:xfrm>
              <a:off x="5040630" y="2136775"/>
              <a:ext cx="147955" cy="114300"/>
            </a:xfrm>
            <a:prstGeom prst="rect">
              <a:avLst/>
            </a:prstGeom>
            <a:noFill/>
            <a:ln>
              <a:noFill/>
            </a:ln>
            <a:effectLst>
              <a:outerShdw blurRad="63500" dist="63760" dir="2700000">
                <a:srgbClr val="000000">
                  <a:alpha val="4000"/>
                </a:srgbClr>
              </a:outerShdw>
            </a:effectLst>
          </p:spPr>
        </p:pic>
      </p:grpSp>
      <p:pic>
        <p:nvPicPr>
          <p:cNvPr id="16" name="Imag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EvAAABCwAARzMAAFoMAAAQAAAAJgAAAAgAAAD//////////w=="/>
              </a:ext>
            </a:extLst>
          </p:cNvPicPr>
          <p:nvPr/>
        </p:nvPicPr>
        <p:blipFill>
          <a:blip r:embed="rId6"/>
          <a:stretch>
            <a:fillRect/>
          </a:stretch>
        </p:blipFill>
        <p:spPr>
          <a:xfrm>
            <a:off x="7732395" y="1788795"/>
            <a:ext cx="603250" cy="219075"/>
          </a:xfrm>
          <a:prstGeom prst="rect">
            <a:avLst/>
          </a:prstGeom>
          <a:noFill/>
          <a:ln>
            <a:noFill/>
          </a:ln>
          <a:effectLst>
            <a:outerShdw blurRad="63500" dist="63760" dir="2700000">
              <a:srgbClr val="000000">
                <a:alpha val="4000"/>
              </a:srgbClr>
            </a:outerShdw>
          </a:effectLst>
        </p:spPr>
      </p:pic>
      <p:sp>
        <p:nvSpPr>
          <p:cNvPr id="17"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vAwAABAgAAAmAAAACAAAAP//////////"/>
              </a:ext>
            </a:extLst>
          </p:cNvSpPr>
          <p:nvPr/>
        </p:nvSpPr>
        <p:spPr>
          <a:xfrm>
            <a:off x="1003300" y="17272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indent="0" algn="l" defTabSz="457200">
              <a:lnSpc>
                <a:spcPts val="1900"/>
              </a:lnSpc>
              <a:spcBef>
                <a:spcPts val="400"/>
              </a:spcBef>
              <a:buNone/>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pPr>
            <a:r>
              <a:t>We constrain the mean of the gamma distribution to have a mean of one: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8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D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282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Duq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283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6" name="Shape 283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7" name="Shape 283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BDw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83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IX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9" name="Shape 283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ICG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83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1"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XAACjJgAAHyYAANUoAAAQAAAAJgAAAAgAAAD//////////w=="/>
              </a:ext>
            </a:extLst>
          </p:cNvPicPr>
          <p:nvPr/>
        </p:nvPicPr>
        <p:blipFill>
          <a:blip r:embed="rId3"/>
          <a:stretch>
            <a:fillRect/>
          </a:stretch>
        </p:blipFill>
        <p:spPr>
          <a:xfrm>
            <a:off x="3896360" y="6280785"/>
            <a:ext cx="2300605" cy="356870"/>
          </a:xfrm>
          <a:prstGeom prst="rect">
            <a:avLst/>
          </a:prstGeom>
          <a:noFill/>
          <a:ln>
            <a:noFill/>
          </a:ln>
          <a:effectLst/>
        </p:spPr>
      </p:pic>
      <p:pic>
        <p:nvPicPr>
          <p:cNvPr id="1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qlGJ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4"/>
          <a:stretch>
            <a:fillRect/>
          </a:stretch>
        </p:blipFill>
        <p:spPr>
          <a:xfrm>
            <a:off x="4664710" y="3297555"/>
            <a:ext cx="1294765" cy="228600"/>
          </a:xfrm>
          <a:prstGeom prst="rect">
            <a:avLst/>
          </a:prstGeom>
          <a:noFill/>
          <a:ln>
            <a:noFill/>
          </a:ln>
          <a:effectLst/>
        </p:spPr>
      </p:pic>
      <p:sp>
        <p:nvSpPr>
          <p:cNvPr id="13" name="Shape 283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xc5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4" name="Shape 283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84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84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6/iE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84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84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84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lc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5hgAADonAADmGAAAlyoAABAAAAAmAAAACAAAAP//////////"/>
              </a:ext>
            </a:extLst>
          </p:cNvSpPr>
          <p:nvPr/>
        </p:nvSpPr>
        <p:spPr>
          <a:xfrm flipV="1">
            <a:off x="404749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84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z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BEAADsrAACJIAAAFC0AABAgAAAmAAAACAAAAP//////////"/>
              </a:ext>
            </a:extLst>
          </p:cNvSpPr>
          <p:nvPr/>
        </p:nvSpPr>
        <p:spPr>
          <a:xfrm>
            <a:off x="2819400" y="7027545"/>
            <a:ext cx="2469515" cy="3003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latin typeface="Times New Roman" pitchFamily="1" charset="0"/>
                <a:ea typeface="Times New Roman" pitchFamily="1" charset="0"/>
                <a:cs typeface="Times New Roman" pitchFamily="1" charset="0"/>
              </a:rPr>
              <a:t>1</a:t>
            </a:r>
            <a:r>
              <a:rPr cap="none" baseline="30000">
                <a:solidFill>
                  <a:srgbClr val="424242"/>
                </a:solidFill>
              </a:rPr>
              <a:t>st</a:t>
            </a:r>
            <a:r>
              <a:rPr cap="none">
                <a:solidFill>
                  <a:srgbClr val="424242"/>
                </a:solidFill>
              </a:rPr>
              <a:t> bin</a:t>
            </a:r>
            <a:endParaRPr cap="none">
              <a:solidFill>
                <a:srgbClr val="424242"/>
              </a:solidFill>
            </a:endParaRPr>
          </a:p>
        </p:txBody>
      </p:sp>
      <p:sp>
        <p:nvSpPr>
          <p:cNvPr id="9" name="Shape 284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bn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fBgAAE8YAABQGQAAryYAABAAAAAmAAAACAAAAP//////////"/>
              </a:ext>
            </a:extLst>
          </p:cNvSpPr>
          <p:nvPr/>
        </p:nvSpPr>
        <p:spPr>
          <a:xfrm>
            <a:off x="3980180" y="3951605"/>
            <a:ext cx="134620" cy="2336800"/>
          </a:xfrm>
          <a:prstGeom prst="rect">
            <a:avLst/>
          </a:prstGeom>
          <a:noFill/>
          <a:ln w="25400" cap="flat" cmpd="sng" algn="ctr">
            <a:solidFill>
              <a:srgbClr val="FF9300"/>
            </a:solidFill>
            <a:prstDash val="solid"/>
            <a:headEnd type="none"/>
            <a:tailEnd type="none"/>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84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lwZW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1" name="Shape 285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hb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85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n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3" name="Shape 285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6c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85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gQIE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ECBAg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6" name="Shape 285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hwT2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7" name="Shape 28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05O5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zO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85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Md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86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sp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8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QZ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86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D0SY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86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CBoAADonAAAIGgAAlyoAABAAAAAmAAAACAAAAP//////////"/>
              </a:ext>
            </a:extLst>
          </p:cNvSpPr>
          <p:nvPr/>
        </p:nvSpPr>
        <p:spPr>
          <a:xfrm flipV="1">
            <a:off x="42316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86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N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BIAADsrAAChIQAAFC0AABAgAAAmAAAACAAAAP//////////"/>
              </a:ext>
            </a:extLst>
          </p:cNvSpPr>
          <p:nvPr/>
        </p:nvSpPr>
        <p:spPr>
          <a:xfrm>
            <a:off x="2997200" y="7027545"/>
            <a:ext cx="2469515" cy="3003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latin typeface="Times New Roman" pitchFamily="1" charset="0"/>
                <a:ea typeface="Times New Roman" pitchFamily="1" charset="0"/>
                <a:cs typeface="Times New Roman" pitchFamily="1" charset="0"/>
              </a:rPr>
              <a:t>2</a:t>
            </a:r>
            <a:r>
              <a:rPr cap="none" baseline="30000">
                <a:solidFill>
                  <a:srgbClr val="424242"/>
                </a:solidFill>
              </a:rPr>
              <a:t>nd</a:t>
            </a:r>
            <a:r>
              <a:rPr cap="none">
                <a:solidFill>
                  <a:srgbClr val="424242"/>
                </a:solidFill>
              </a:rPr>
              <a:t> bin</a:t>
            </a:r>
            <a:endParaRPr cap="none">
              <a:solidFill>
                <a:srgbClr val="424242"/>
              </a:solidFill>
            </a:endParaRPr>
          </a:p>
        </p:txBody>
      </p:sp>
      <p:sp>
        <p:nvSpPr>
          <p:cNvPr id="9" name="Shape 286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ZhkAAF8cAACqGgAAmyYAABAAAAAmAAAACAAAAP//////////"/>
              </a:ext>
            </a:extLst>
          </p:cNvSpPr>
          <p:nvPr/>
        </p:nvSpPr>
        <p:spPr>
          <a:xfrm>
            <a:off x="4128770" y="4612005"/>
            <a:ext cx="205740" cy="1663700"/>
          </a:xfrm>
          <a:prstGeom prst="rect">
            <a:avLst/>
          </a:prstGeom>
          <a:noFill/>
          <a:ln w="25400" cap="flat" cmpd="sng" algn="ctr">
            <a:solidFill>
              <a:srgbClr val="FF9300"/>
            </a:solidFill>
            <a:prstDash val="solid"/>
            <a:headEnd type="none"/>
            <a:tailEnd type="none"/>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86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kD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1" name="Shape 286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86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3" name="Shape 286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87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9ud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Bkonc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6" name="Shape 287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QIEC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7" name="Shape 28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IECB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B0cy5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87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t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87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Qc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87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A6c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87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0e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88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Ui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wBsAADonAADAGwAAlyoAABAAAAAmAAAACAAAAP//////////"/>
              </a:ext>
            </a:extLst>
          </p:cNvSpPr>
          <p:nvPr/>
        </p:nvSpPr>
        <p:spPr>
          <a:xfrm flipV="1">
            <a:off x="45110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88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9uZ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BQAADsrAABZIwAAFC0AABAgAAAmAAAACAAAAP//////////"/>
              </a:ext>
            </a:extLst>
          </p:cNvSpPr>
          <p:nvPr/>
        </p:nvSpPr>
        <p:spPr>
          <a:xfrm>
            <a:off x="3276600" y="7027545"/>
            <a:ext cx="2469515" cy="3003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latin typeface="Times New Roman" pitchFamily="1" charset="0"/>
                <a:ea typeface="Times New Roman" pitchFamily="1" charset="0"/>
                <a:cs typeface="Times New Roman" pitchFamily="1" charset="0"/>
              </a:rPr>
              <a:t>3</a:t>
            </a:r>
            <a:r>
              <a:rPr cap="none" baseline="30000">
                <a:solidFill>
                  <a:srgbClr val="424242"/>
                </a:solidFill>
              </a:rPr>
              <a:t>rd</a:t>
            </a:r>
            <a:r>
              <a:rPr cap="none">
                <a:solidFill>
                  <a:srgbClr val="424242"/>
                </a:solidFill>
              </a:rPr>
              <a:t> bin</a:t>
            </a:r>
            <a:endParaRPr cap="none">
              <a:solidFill>
                <a:srgbClr val="424242"/>
              </a:solidFill>
            </a:endParaRPr>
          </a:p>
        </p:txBody>
      </p:sp>
      <p:sp>
        <p:nvSpPr>
          <p:cNvPr id="9" name="Shape 288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pRoAAKIgAADcHAAAmyYAABAAAAAmAAAACAAAAP//////////"/>
              </a:ext>
            </a:extLst>
          </p:cNvSpPr>
          <p:nvPr/>
        </p:nvSpPr>
        <p:spPr>
          <a:xfrm>
            <a:off x="4331335" y="5304790"/>
            <a:ext cx="360045" cy="970915"/>
          </a:xfrm>
          <a:prstGeom prst="rect">
            <a:avLst/>
          </a:prstGeom>
          <a:noFill/>
          <a:ln w="25400" cap="flat" cmpd="sng" algn="ctr">
            <a:solidFill>
              <a:srgbClr val="FF9300"/>
            </a:solidFill>
            <a:prstDash val="solid"/>
            <a:headEnd type="none"/>
            <a:tailEnd type="none"/>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8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1hYy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1" name="Shape 288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HZW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88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k5O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3" name="Shape 288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wvc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88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NyZ2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vPjw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6" name="Shape 288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MyMz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7" name="Shape 289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hB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89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iuqg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89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3tLl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89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5586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89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89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Bl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OCEAADonAAA4IQAAlyoAABAAAAAmAAAACAAAAP//////////"/>
              </a:ext>
            </a:extLst>
          </p:cNvSpPr>
          <p:nvPr/>
        </p:nvSpPr>
        <p:spPr>
          <a:xfrm flipV="1">
            <a:off x="54000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89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BkAADsrAADRKAAAFC0AABAgAAAmAAAACAAAAP//////////"/>
              </a:ext>
            </a:extLst>
          </p:cNvSpPr>
          <p:nvPr/>
        </p:nvSpPr>
        <p:spPr>
          <a:xfrm>
            <a:off x="4165600" y="7027545"/>
            <a:ext cx="2469515" cy="3003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latin typeface="Times New Roman" pitchFamily="1" charset="0"/>
                <a:ea typeface="Times New Roman" pitchFamily="1" charset="0"/>
                <a:cs typeface="Times New Roman" pitchFamily="1" charset="0"/>
              </a:rPr>
              <a:t>4</a:t>
            </a:r>
            <a:r>
              <a:rPr cap="none" baseline="30000">
                <a:solidFill>
                  <a:srgbClr val="424242"/>
                </a:solidFill>
              </a:rPr>
              <a:t>th</a:t>
            </a:r>
            <a:r>
              <a:rPr cap="none">
                <a:solidFill>
                  <a:srgbClr val="424242"/>
                </a:solidFill>
              </a:rPr>
              <a:t> bin</a:t>
            </a:r>
            <a:endParaRPr cap="none">
              <a:solidFill>
                <a:srgbClr val="424242"/>
              </a:solidFill>
            </a:endParaRPr>
          </a:p>
        </p:txBody>
      </p:sp>
      <p:sp>
        <p:nvSpPr>
          <p:cNvPr id="9" name="Shape 289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Dx0AAAsmAABiJQAAmyYAABAAAAAmAAAACAAAAP//////////"/>
              </a:ext>
            </a:extLst>
          </p:cNvSpPr>
          <p:nvPr/>
        </p:nvSpPr>
        <p:spPr>
          <a:xfrm>
            <a:off x="4723765" y="6184265"/>
            <a:ext cx="1353185" cy="91440"/>
          </a:xfrm>
          <a:prstGeom prst="rect">
            <a:avLst/>
          </a:prstGeom>
          <a:noFill/>
          <a:ln w="25400" cap="flat" cmpd="sng" algn="ctr">
            <a:solidFill>
              <a:srgbClr val="FF9300"/>
            </a:solidFill>
            <a:prstDash val="solid"/>
            <a:headEnd type="none"/>
            <a:tailEnd type="none"/>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9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1" name="Shape 290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90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3" name="Shape 290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90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6" name="Shape 29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MH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7" name="Shape 290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3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35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35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5" name="Shape 35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DMq/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
        <p:nvSpPr>
          <p:cNvPr id="6" name="Shape 35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5R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gOAADaOgAAuxIAABAgAAAmAAAACAAAAP//////////"/>
              </a:ext>
            </a:extLst>
          </p:cNvSpPr>
          <p:nvPr/>
        </p:nvSpPr>
        <p:spPr>
          <a:xfrm>
            <a:off x="990600" y="24130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However, the timescale of the tree is typically unknown, so the time, </a:t>
            </a:r>
            <a:r>
              <a:rPr i="1" cap="none">
                <a:latin typeface="Times New Roman" pitchFamily="1" charset="0"/>
                <a:ea typeface="Times New Roman" pitchFamily="1" charset="0"/>
                <a:cs typeface="Times New Roman" pitchFamily="1" charset="0"/>
              </a:rPr>
              <a:t>t</a:t>
            </a:r>
            <a:r>
              <a:t>, and rate, </a:t>
            </a:r>
            <a:r>
              <a:rPr i="1" cap="none">
                <a:latin typeface="Times New Roman" pitchFamily="1" charset="0"/>
                <a:ea typeface="Times New Roman" pitchFamily="1" charset="0"/>
                <a:cs typeface="Times New Roman" pitchFamily="1" charset="0"/>
              </a:rPr>
              <a:t>u</a:t>
            </a:r>
            <a:r>
              <a:t>, </a:t>
            </a:r>
            <a:br/>
            <a:r>
              <a:t>     cannot be estimated separately, but only as their product: </a:t>
            </a:r>
            <a:r>
              <a:rPr i="1" cap="none">
                <a:latin typeface="Times New Roman" pitchFamily="1" charset="0"/>
                <a:ea typeface="Times New Roman" pitchFamily="1" charset="0"/>
                <a:cs typeface="Times New Roman" pitchFamily="1" charset="0"/>
              </a:rPr>
              <a:t>v = ut</a:t>
            </a:r>
            <a:endParaRPr i="1" cap="none">
              <a:latin typeface="Times New Roman" pitchFamily="1" charset="0"/>
              <a:ea typeface="Times New Roman" pitchFamily="1" charset="0"/>
              <a:cs typeface="Times New Roman" pitchFamily="1" charset="0"/>
            </a:endParaRPr>
          </a:p>
        </p:txBody>
      </p:sp>
      <p:sp>
        <p:nvSpPr>
          <p:cNvPr id="7" name="Shape 3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co49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wWAADaOgAAmBoAABAgAAAmAAAACAAAAP//////////"/>
              </a:ext>
            </a:extLst>
          </p:cNvSpPr>
          <p:nvPr/>
        </p:nvSpPr>
        <p:spPr>
          <a:xfrm>
            <a:off x="990600" y="3695700"/>
            <a:ext cx="8576310" cy="6273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This is achieved by scaling the instantaneous-rate matrix by the weighted average</a:t>
            </a:r>
            <a:br/>
            <a:r>
              <a:t>     of substitution rates:</a:t>
            </a:r>
          </a:p>
        </p:txBody>
      </p:sp>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sYAADgGgAA5SUAAJ4dAAAQAAAAJgAAAAgAAAD//////////w=="/>
              </a:ext>
            </a:extLst>
          </p:cNvPicPr>
          <p:nvPr/>
        </p:nvPicPr>
        <p:blipFill>
          <a:blip r:embed="rId2"/>
          <a:stretch>
            <a:fillRect/>
          </a:stretch>
        </p:blipFill>
        <p:spPr>
          <a:xfrm>
            <a:off x="3999865" y="4368800"/>
            <a:ext cx="2160270" cy="445770"/>
          </a:xfrm>
          <a:prstGeom prst="rect">
            <a:avLst/>
          </a:prstGeom>
          <a:noFill/>
          <a:ln>
            <a:noFill/>
          </a:ln>
          <a:effectLst/>
        </p:spPr>
      </p:pic>
      <p:sp>
        <p:nvSpPr>
          <p:cNvPr id="9" name="Shape 35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AdAADaOgAA6B8AABAgAAAmAAAACAAAAP//////////"/>
              </a:ext>
            </a:extLst>
          </p:cNvSpPr>
          <p:nvPr/>
        </p:nvSpPr>
        <p:spPr>
          <a:xfrm>
            <a:off x="990600" y="4826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or equivalently:</a:t>
            </a:r>
          </a:p>
        </p:txBody>
      </p:sp>
      <p:pic>
        <p:nvPicPr>
          <p:cNvPr id="10" name="Imag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MYAADoHwAA7SUAAKkiAAAQAAAAJgAAAAgAAAD//////////w=="/>
              </a:ext>
            </a:extLst>
          </p:cNvPicPr>
          <p:nvPr/>
        </p:nvPicPr>
        <p:blipFill>
          <a:blip r:embed="rId3"/>
          <a:stretch>
            <a:fillRect/>
          </a:stretch>
        </p:blipFill>
        <p:spPr>
          <a:xfrm>
            <a:off x="3994785" y="5186680"/>
            <a:ext cx="2170430" cy="447675"/>
          </a:xfrm>
          <a:prstGeom prst="rect">
            <a:avLst/>
          </a:prstGeom>
          <a:noFill/>
          <a:ln>
            <a:noFill/>
          </a:ln>
          <a:effectLst/>
        </p:spPr>
      </p:pic>
      <p:sp>
        <p:nvSpPr>
          <p:cNvPr id="11" name="Shape 3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AiAADaOgAAkyYAABAgAAAmAAAACAAAAP//////////"/>
              </a:ext>
            </a:extLst>
          </p:cNvSpPr>
          <p:nvPr/>
        </p:nvSpPr>
        <p:spPr>
          <a:xfrm>
            <a:off x="990600" y="56388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rate of change from state </a:t>
            </a:r>
            <a:r>
              <a:rPr i="1" cap="none">
                <a:latin typeface="Times New Roman" pitchFamily="1" charset="0"/>
                <a:ea typeface="Times New Roman" pitchFamily="1" charset="0"/>
                <a:cs typeface="Times New Roman" pitchFamily="1" charset="0"/>
              </a:rPr>
              <a:t>i</a:t>
            </a:r>
            <a:r>
              <a:t> to state </a:t>
            </a:r>
            <a:r>
              <a:rPr i="1" cap="none">
                <a:latin typeface="Times New Roman" pitchFamily="1" charset="0"/>
                <a:ea typeface="Times New Roman" pitchFamily="1" charset="0"/>
                <a:cs typeface="Times New Roman" pitchFamily="1" charset="0"/>
              </a:rPr>
              <a:t>j</a:t>
            </a:r>
            <a:r>
              <a:t> is weighted by the probability of starting </a:t>
            </a:r>
            <a:br/>
            <a:r>
              <a:t>     in state </a:t>
            </a:r>
            <a:r>
              <a:rPr i="1" cap="none">
                <a:latin typeface="Times New Roman" pitchFamily="1" charset="0"/>
                <a:ea typeface="Times New Roman" pitchFamily="1" charset="0"/>
                <a:cs typeface="Times New Roman" pitchFamily="1" charset="0"/>
              </a:rPr>
              <a:t>i</a:t>
            </a:r>
            <a:r>
              <a:t>, which is the stationary frequency of state </a:t>
            </a:r>
            <a:r>
              <a:rPr i="1" cap="none">
                <a:latin typeface="Times New Roman" pitchFamily="1" charset="0"/>
                <a:ea typeface="Times New Roman" pitchFamily="1" charset="0"/>
                <a:cs typeface="Times New Roman" pitchFamily="1" charset="0"/>
              </a:rPr>
              <a:t>i</a:t>
            </a:r>
            <a:r>
              <a:t>,  </a:t>
            </a:r>
          </a:p>
        </p:txBody>
      </p:sp>
      <p:pic>
        <p:nvPicPr>
          <p:cNvPr id="1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UpAAAWJQAAkCoAACEmAAAQAAAAJgAAAAgAAAD//////////w=="/>
              </a:ext>
            </a:extLst>
          </p:cNvPicPr>
          <p:nvPr/>
        </p:nvPicPr>
        <p:blipFill>
          <a:blip r:embed="rId4"/>
          <a:stretch>
            <a:fillRect/>
          </a:stretch>
        </p:blipFill>
        <p:spPr>
          <a:xfrm>
            <a:off x="6698615" y="6028690"/>
            <a:ext cx="220345" cy="169545"/>
          </a:xfrm>
          <a:prstGeom prst="rect">
            <a:avLst/>
          </a:prstGeom>
          <a:noFill/>
          <a:ln>
            <a:noFill/>
          </a:ln>
          <a:effectLst/>
        </p:spPr>
      </p:pic>
      <p:sp>
        <p:nvSpPr>
          <p:cNvPr id="13" name="Shape 3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QSAADaOgAAtRYAABAgAAAmAAAACAAAAP//////////"/>
              </a:ext>
            </a:extLst>
          </p:cNvSpPr>
          <p:nvPr/>
        </p:nvSpPr>
        <p:spPr>
          <a:xfrm>
            <a:off x="990600" y="3060700"/>
            <a:ext cx="8576310" cy="63055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In order for us to be able to interpret the branch length, </a:t>
            </a:r>
            <a:r>
              <a:rPr i="1" cap="none">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pic>
        <p:nvPicPr>
          <p:cNvPr id="14" name="Image1"/>
          <p:cNvPicPr>
            <a:picLocks noChangeAspect="1"/>
            <a:extLst>
              <a:ext uri="smNativeData">
                <pr:smNativeData xmlns:pr="smNativeData" xmlns="smNativeData" val="SMDATA_17_2mHZ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hXg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kSAABKGwAA4hUAABUdAAAQAAAAJgAAAAgAAAD//////////w=="/>
              </a:ext>
            </a:extLst>
          </p:cNvPicPr>
          <p:nvPr/>
        </p:nvPicPr>
        <p:blipFill>
          <a:blip r:embed="rId5"/>
          <a:stretch>
            <a:fillRect/>
          </a:stretch>
        </p:blipFill>
        <p:spPr>
          <a:xfrm>
            <a:off x="2941955" y="4436110"/>
            <a:ext cx="615315" cy="291465"/>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A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91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6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91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M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91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91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91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8BgAADonAADwGAAAlyoAABAAAAAmAAAACAAAAP//////////"/>
              </a:ext>
            </a:extLst>
          </p:cNvSpPr>
          <p:nvPr/>
        </p:nvSpPr>
        <p:spPr>
          <a:xfrm flipV="1">
            <a:off x="40538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91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BEAAIoqAACJIAAAxS0AABAgAAAmAAAACAAAAP//////////"/>
              </a:ext>
            </a:extLst>
          </p:cNvSpPr>
          <p:nvPr/>
        </p:nvSpPr>
        <p:spPr>
          <a:xfrm>
            <a:off x="2819400" y="6915150"/>
            <a:ext cx="2469515" cy="52514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900"/>
              </a:lnSpc>
              <a:tabLst>
                <a:tab pos="838200" algn="l"/>
              </a:tabLst>
              <a:defRPr sz="1400" cap="none">
                <a:latin typeface="Arial" pitchFamily="1" charset="0"/>
                <a:ea typeface="Arial" pitchFamily="1" charset="0"/>
                <a:cs typeface="Arial" pitchFamily="1" charset="0"/>
              </a:defRPr>
            </a:pPr>
            <a:r>
              <a:rPr cap="none">
                <a:solidFill>
                  <a:srgbClr val="424242"/>
                </a:solidFill>
              </a:rPr>
              <a:t> relative-rate </a:t>
            </a:r>
            <a:br/>
            <a:r>
              <a:rPr cap="none">
                <a:solidFill>
                  <a:srgbClr val="424242"/>
                </a:solidFill>
              </a:rPr>
              <a:t>multiplier </a:t>
            </a:r>
            <a:r>
              <a:rPr sz="1600" i="1" cap="none">
                <a:latin typeface="Times New Roman" pitchFamily="1" charset="0"/>
                <a:ea typeface="Times New Roman" pitchFamily="1" charset="0"/>
                <a:cs typeface="Times New Roman" pitchFamily="1" charset="0"/>
              </a:rPr>
              <a:t>r</a:t>
            </a:r>
            <a:r>
              <a:rPr cap="none" baseline="-4000">
                <a:latin typeface="Times New Roman" pitchFamily="1" charset="0"/>
                <a:ea typeface="Times New Roman" pitchFamily="1" charset="0"/>
                <a:cs typeface="Times New Roman" pitchFamily="1" charset="0"/>
              </a:rPr>
              <a:t>1</a:t>
            </a:r>
            <a:endParaRPr cap="none" baseline="-4000">
              <a:latin typeface="Times New Roman" pitchFamily="1" charset="0"/>
              <a:ea typeface="Times New Roman" pitchFamily="1" charset="0"/>
              <a:cs typeface="Times New Roman" pitchFamily="1" charset="0"/>
            </a:endParaRPr>
          </a:p>
        </p:txBody>
      </p:sp>
      <p:sp>
        <p:nvSpPr>
          <p:cNvPr id="9" name="Shape 291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wOAAA+PQAACBEAABAgAAAmAAAACAAAAP//////////"/>
              </a:ext>
            </a:extLst>
          </p:cNvSpPr>
          <p:nvPr/>
        </p:nvSpPr>
        <p:spPr>
          <a:xfrm>
            <a:off x="1003300" y="23749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0" name="Shape 291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1" name="Shape 291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91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3" name="Shape 292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92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6" name="Shape 292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7" name="Shape 292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QIEC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DrH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92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92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A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92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C2Fg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93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HFU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93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Oo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BkAADonAAD0GQAAlyoAABAAAAAmAAAACAAAAP//////////"/>
              </a:ext>
            </a:extLst>
          </p:cNvSpPr>
          <p:nvPr/>
        </p:nvSpPr>
        <p:spPr>
          <a:xfrm flipV="1">
            <a:off x="42189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93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0Y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BIAAIoqAACNIQAAxS0AABAgAAAmAAAACAAAAP//////////"/>
              </a:ext>
            </a:extLst>
          </p:cNvSpPr>
          <p:nvPr/>
        </p:nvSpPr>
        <p:spPr>
          <a:xfrm>
            <a:off x="2984500" y="6915150"/>
            <a:ext cx="2469515" cy="52514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900"/>
              </a:lnSpc>
              <a:tabLst>
                <a:tab pos="838200" algn="l"/>
              </a:tabLst>
              <a:defRPr sz="1400" cap="none">
                <a:latin typeface="Arial" pitchFamily="1" charset="0"/>
                <a:ea typeface="Arial" pitchFamily="1" charset="0"/>
                <a:cs typeface="Arial" pitchFamily="1" charset="0"/>
              </a:defRPr>
            </a:pPr>
            <a:r>
              <a:rPr cap="none">
                <a:solidFill>
                  <a:srgbClr val="424242"/>
                </a:solidFill>
              </a:rPr>
              <a:t> relative-rate </a:t>
            </a:r>
            <a:br/>
            <a:r>
              <a:rPr cap="none">
                <a:solidFill>
                  <a:srgbClr val="424242"/>
                </a:solidFill>
              </a:rPr>
              <a:t>multiplier </a:t>
            </a:r>
            <a:r>
              <a:rPr sz="1600" i="1" cap="none">
                <a:latin typeface="Times New Roman" pitchFamily="1" charset="0"/>
                <a:ea typeface="Times New Roman" pitchFamily="1" charset="0"/>
                <a:cs typeface="Times New Roman" pitchFamily="1" charset="0"/>
              </a:rPr>
              <a:t>r</a:t>
            </a:r>
            <a:r>
              <a:rPr sz="1600" cap="none" baseline="-4000">
                <a:latin typeface="Times New Roman" pitchFamily="1" charset="0"/>
                <a:ea typeface="Times New Roman" pitchFamily="1" charset="0"/>
                <a:cs typeface="Times New Roman" pitchFamily="1" charset="0"/>
              </a:rPr>
              <a:t>2</a:t>
            </a:r>
            <a:endParaRPr sz="1600" cap="none" baseline="-4000">
              <a:latin typeface="Times New Roman" pitchFamily="1" charset="0"/>
              <a:ea typeface="Times New Roman" pitchFamily="1" charset="0"/>
              <a:cs typeface="Times New Roman" pitchFamily="1" charset="0"/>
            </a:endParaRPr>
          </a:p>
        </p:txBody>
      </p:sp>
      <p:sp>
        <p:nvSpPr>
          <p:cNvPr id="9" name="Shape 293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gw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93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Y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1" name="Shape 293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o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93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4" name="Shape 293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wOAAA+PQAACBEAABAgAAAmAAAACAAAAP//////////"/>
              </a:ext>
            </a:extLst>
          </p:cNvSpPr>
          <p:nvPr/>
        </p:nvSpPr>
        <p:spPr>
          <a:xfrm>
            <a:off x="1003300" y="23749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5" name="Shape 293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JdQQ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6" name="Shape 294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7" name="Shape 294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VAJ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CrC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94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94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T9//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9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AC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94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o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94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oD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6BsAADonAADoGwAAlyoAABAAAAAmAAAACAAAAP//////////"/>
              </a:ext>
            </a:extLst>
          </p:cNvSpPr>
          <p:nvPr/>
        </p:nvSpPr>
        <p:spPr>
          <a:xfrm flipV="1">
            <a:off x="45364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94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BQAAIoqAACBIwAAxS0AABAgAAAmAAAACAAAAP//////////"/>
              </a:ext>
            </a:extLst>
          </p:cNvSpPr>
          <p:nvPr/>
        </p:nvSpPr>
        <p:spPr>
          <a:xfrm>
            <a:off x="3302000" y="6915150"/>
            <a:ext cx="2469515" cy="52514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900"/>
              </a:lnSpc>
              <a:tabLst>
                <a:tab pos="838200" algn="l"/>
              </a:tabLst>
              <a:defRPr sz="1400" cap="none">
                <a:latin typeface="Arial" pitchFamily="1" charset="0"/>
                <a:ea typeface="Arial" pitchFamily="1" charset="0"/>
                <a:cs typeface="Arial" pitchFamily="1" charset="0"/>
              </a:defRPr>
            </a:pPr>
            <a:r>
              <a:rPr cap="none">
                <a:solidFill>
                  <a:srgbClr val="424242"/>
                </a:solidFill>
              </a:rPr>
              <a:t> relative-rate </a:t>
            </a:r>
            <a:br/>
            <a:r>
              <a:rPr cap="none">
                <a:solidFill>
                  <a:srgbClr val="424242"/>
                </a:solidFill>
              </a:rPr>
              <a:t>multiplier </a:t>
            </a:r>
            <a:r>
              <a:rPr sz="1600" i="1" cap="none">
                <a:latin typeface="Times New Roman" pitchFamily="1" charset="0"/>
                <a:ea typeface="Times New Roman" pitchFamily="1" charset="0"/>
                <a:cs typeface="Times New Roman" pitchFamily="1" charset="0"/>
              </a:rPr>
              <a:t>r</a:t>
            </a:r>
            <a:r>
              <a:rPr sz="1600" cap="none" baseline="-4000">
                <a:latin typeface="Times New Roman" pitchFamily="1" charset="0"/>
                <a:ea typeface="Times New Roman" pitchFamily="1" charset="0"/>
                <a:cs typeface="Times New Roman" pitchFamily="1" charset="0"/>
              </a:rPr>
              <a:t>3</a:t>
            </a:r>
            <a:endParaRPr sz="1600" cap="none" baseline="-4000">
              <a:latin typeface="Times New Roman" pitchFamily="1" charset="0"/>
              <a:ea typeface="Times New Roman" pitchFamily="1" charset="0"/>
              <a:cs typeface="Times New Roman" pitchFamily="1" charset="0"/>
            </a:endParaRPr>
          </a:p>
        </p:txBody>
      </p:sp>
      <p:sp>
        <p:nvSpPr>
          <p:cNvPr id="9" name="Shape 295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95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s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1" name="Shape 295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V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95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19E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MF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4" name="Shape 295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JALc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wOAAA+PQAACBEAABAgAAAmAAAACAAAAP//////////"/>
              </a:ext>
            </a:extLst>
          </p:cNvSpPr>
          <p:nvPr/>
        </p:nvSpPr>
        <p:spPr>
          <a:xfrm>
            <a:off x="1003300" y="23749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5" name="Shape 29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DaKY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6" name="Shape 295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7" name="Shape 295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9hOn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96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VdfR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96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3bu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9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699f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96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yL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9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JnYk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8" name="Shape 296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E6d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CAAADonAACEIAAAlyoAABAAAAAmAAAACAAAAP//////////"/>
              </a:ext>
            </a:extLst>
          </p:cNvSpPr>
          <p:nvPr/>
        </p:nvSpPr>
        <p:spPr>
          <a:xfrm flipV="1">
            <a:off x="52857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296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JQc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gAAIoqAAAdKAAAxS0AABAgAAAmAAAACAAAAP//////////"/>
              </a:ext>
            </a:extLst>
          </p:cNvSpPr>
          <p:nvPr/>
        </p:nvSpPr>
        <p:spPr>
          <a:xfrm>
            <a:off x="4051300" y="6915150"/>
            <a:ext cx="2469515" cy="52514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900"/>
              </a:lnSpc>
              <a:tabLst>
                <a:tab pos="838200" algn="l"/>
              </a:tabLst>
              <a:defRPr sz="1400" cap="none">
                <a:latin typeface="Arial" pitchFamily="1" charset="0"/>
                <a:ea typeface="Arial" pitchFamily="1" charset="0"/>
                <a:cs typeface="Arial" pitchFamily="1" charset="0"/>
              </a:defRPr>
            </a:pPr>
            <a:r>
              <a:rPr cap="none">
                <a:solidFill>
                  <a:srgbClr val="424242"/>
                </a:solidFill>
              </a:rPr>
              <a:t> relative-rate </a:t>
            </a:r>
            <a:br/>
            <a:r>
              <a:rPr cap="none">
                <a:solidFill>
                  <a:srgbClr val="424242"/>
                </a:solidFill>
              </a:rPr>
              <a:t>multiplier </a:t>
            </a:r>
            <a:r>
              <a:rPr sz="1600" i="1" cap="none">
                <a:latin typeface="Times New Roman" pitchFamily="1" charset="0"/>
                <a:ea typeface="Times New Roman" pitchFamily="1" charset="0"/>
                <a:cs typeface="Times New Roman" pitchFamily="1" charset="0"/>
              </a:rPr>
              <a:t>r</a:t>
            </a:r>
            <a:r>
              <a:rPr cap="none" baseline="-4000">
                <a:latin typeface="Times New Roman" pitchFamily="1" charset="0"/>
                <a:ea typeface="Times New Roman" pitchFamily="1" charset="0"/>
                <a:cs typeface="Times New Roman" pitchFamily="1" charset="0"/>
              </a:rPr>
              <a:t>4</a:t>
            </a:r>
            <a:endParaRPr cap="none" baseline="-4000">
              <a:latin typeface="Times New Roman" pitchFamily="1" charset="0"/>
              <a:ea typeface="Times New Roman" pitchFamily="1" charset="0"/>
              <a:cs typeface="Times New Roman" pitchFamily="1" charset="0"/>
            </a:endParaRPr>
          </a:p>
        </p:txBody>
      </p:sp>
      <p:sp>
        <p:nvSpPr>
          <p:cNvPr id="10" name="Shape 296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296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Uw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2" name="Shape 297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5r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297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jUHR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5" name="Shape 29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wOAAA+PQAACBEAABAgAAAmAAAACAAAAP//////////"/>
              </a:ext>
            </a:extLst>
          </p:cNvSpPr>
          <p:nvPr/>
        </p:nvSpPr>
        <p:spPr>
          <a:xfrm>
            <a:off x="1003300" y="23749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6" name="Shape 29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BP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7" name="Shape 297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BAg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97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s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97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Ck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pic>
        <p:nvPicPr>
          <p:cNvPr id="4" name="gamma_1.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ABjY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5" name="Shape 298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6" name="Shape 298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AAQ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298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D2Fv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8" name="Shape 298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O0uu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298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AAQ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QI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1" name="Shape 29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IECB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2" name="Shape 298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Ag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13" name="Group 2990"/>
          <p:cNvGrpSpPr>
            <a:extLst>
              <a:ext uri="smNativeData">
                <pr:smNativeData xmlns:pr="smNativeData" xmlns="smNativeData" val="SMDATA_6_2mHZYhMAAAAlAAAAAQAAAA8BAAAAkAAAAEgAAACQAAAASAAAAAAAAAAAAAAAAAAAABcAAAAUAAAAAAAAAAAAAAD/fwAA/38AAAAAAAAJAAAABAAAABD9XXE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5" name="Shape 29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XEB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14"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NEQ8X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4"/>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0.5_4.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GsFAADlHwAAAAAAAAAAAABkAAAAZAAAAAAAAAAjAAAABAAAAGQAAAAXAAAAFAAAAAAAAAAAAAAA/38AAP9/AAAAAAAACQAAAAQAAABexOL4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oYAABVFQAALicAAMMmAAAQAAAAJgAAAAgAAAD//////////w=="/>
              </a:ext>
            </a:extLst>
          </p:cNvPicPr>
          <p:nvPr/>
        </p:nvPicPr>
        <p:blipFill>
          <a:blip r:embed="rId2"/>
          <a:srcRect l="0" t="13870" r="81650" b="0"/>
          <a:stretch>
            <a:fillRect/>
          </a:stretch>
        </p:blipFill>
        <p:spPr>
          <a:xfrm>
            <a:off x="3968750" y="3467735"/>
            <a:ext cx="2400300" cy="2833370"/>
          </a:xfrm>
          <a:prstGeom prst="rect">
            <a:avLst/>
          </a:prstGeom>
          <a:noFill/>
          <a:ln>
            <a:noFill/>
          </a:ln>
          <a:effectLst/>
        </p:spPr>
      </p:pic>
      <p:sp>
        <p:nvSpPr>
          <p:cNvPr id="3" name="Shape 299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299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bxE7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299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Vp4W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6" name="Shape 299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s3CH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7" name="x-axis.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o5c1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k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QFAAA1yUAALgVAAAQAAAAJgAAAAgAAAD//////////w=="/>
              </a:ext>
            </a:extLst>
          </p:cNvPicPr>
          <p:nvPr/>
        </p:nvPicPr>
        <p:blipFill>
          <a:blip r:embed="rId4"/>
          <a:stretch>
            <a:fillRect/>
          </a:stretch>
        </p:blipFill>
        <p:spPr>
          <a:xfrm>
            <a:off x="4664710" y="3302000"/>
            <a:ext cx="1486535" cy="228600"/>
          </a:xfrm>
          <a:prstGeom prst="rect">
            <a:avLst/>
          </a:prstGeom>
          <a:noFill/>
          <a:ln>
            <a:noFill/>
          </a:ln>
          <a:effectLst/>
        </p:spPr>
      </p:pic>
      <p:sp>
        <p:nvSpPr>
          <p:cNvPr id="9" name="Shape 299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Zfxx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300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CBA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1" name="Shape 300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D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300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CJ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sp>
        <p:nvSpPr>
          <p:cNvPr id="13" name="Shape 300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AAQ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4" name="Shape 300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AAQ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15" name="Group 300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7" name="Shape 300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r9lo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16"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QyLF3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5"/>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2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00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SyEz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301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pic>
        <p:nvPicPr>
          <p:cNvPr id="4" name="gamma_1.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5" name="Shape 301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6" name="Shape 301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M9Ij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301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k9Ij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8" name="Shape 301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x2bD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01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taX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1" name="Shape 301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2" name="Shape 30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13" name="Group 3022"/>
          <p:cNvGrpSpPr>
            <a:extLst>
              <a:ext uri="smNativeData">
                <pr:smNativeData xmlns:pr="smNativeData" xmlns="smNativeData" val="SMDATA_6_2mHZYhMAAAAlAAAAAQAAAA8BAAAAkAAAAEgAAACQAAAASAAAAAAAAAAAAAAAAAAAABcAAAAUAAAAAAAAAAAAAAD/fwAA/38AAAAAAAAJAAAABAAAAG+BIvY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5" name="Shape 302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14"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4"/>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2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0.5_4.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rA8AABsIAAB/EAAAAAAAAAAAAABkAAAAZAAAAAAAAAAjAAAABAAAAGQAAAAXAAAAFAAAAAAAAAAAAAAA/38AAP9/AAAAAAAACQAAAAQAAAA+CV39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oYAAC5FgAAjiYAAMMmAAAQAAAAJgAAAAgAAAD//////////w=="/>
              </a:ext>
            </a:extLst>
          </p:cNvPicPr>
          <p:nvPr/>
        </p:nvPicPr>
        <p:blipFill>
          <a:blip r:embed="rId2"/>
          <a:srcRect l="40120" t="20750" r="42230" b="0"/>
          <a:stretch>
            <a:fillRect/>
          </a:stretch>
        </p:blipFill>
        <p:spPr>
          <a:xfrm>
            <a:off x="3958590" y="3693795"/>
            <a:ext cx="2308860" cy="2607310"/>
          </a:xfrm>
          <a:prstGeom prst="rect">
            <a:avLst/>
          </a:prstGeom>
          <a:noFill/>
          <a:ln>
            <a:noFill/>
          </a:ln>
          <a:effectLst/>
        </p:spPr>
      </p:pic>
      <p:sp>
        <p:nvSpPr>
          <p:cNvPr id="3" name="Shape 30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02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UcD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02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6" name="Shape 302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7" name="x-axis.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sp>
        <p:nvSpPr>
          <p:cNvPr id="8" name="Shape 303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03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0" name="Shape 303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303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ocAABQFAAAoSQAALgVAAAQAAAAJgAAAAgAAAD//////////w=="/>
              </a:ext>
            </a:extLst>
          </p:cNvPicPr>
          <p:nvPr/>
        </p:nvPicPr>
        <p:blipFill>
          <a:blip r:embed="rId4"/>
          <a:stretch>
            <a:fillRect/>
          </a:stretch>
        </p:blipFill>
        <p:spPr>
          <a:xfrm>
            <a:off x="4659630" y="3302000"/>
            <a:ext cx="1294765" cy="228600"/>
          </a:xfrm>
          <a:prstGeom prst="rect">
            <a:avLst/>
          </a:prstGeom>
          <a:noFill/>
          <a:ln>
            <a:noFill/>
          </a:ln>
          <a:effectLst/>
        </p:spPr>
      </p:pic>
      <p:sp>
        <p:nvSpPr>
          <p:cNvPr id="13" name="Shape 303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DCaA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4" name="Shape 303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AC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15" name="Group 3039"/>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7" name="Shape 303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DA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16"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QAwM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5"/>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2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0.5_4.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fBcAABsIAACvC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oYAAC5FgAAjiYAAMMmAAAQAAAAJgAAAAgAAAD//////////w=="/>
              </a:ext>
            </a:extLst>
          </p:cNvPicPr>
          <p:nvPr/>
        </p:nvPicPr>
        <p:blipFill>
          <a:blip r:embed="rId2"/>
          <a:srcRect l="60120" t="20750" r="22230" b="0"/>
          <a:stretch>
            <a:fillRect/>
          </a:stretch>
        </p:blipFill>
        <p:spPr>
          <a:xfrm>
            <a:off x="3958590" y="3693795"/>
            <a:ext cx="2308860" cy="2607310"/>
          </a:xfrm>
          <a:prstGeom prst="rect">
            <a:avLst/>
          </a:prstGeom>
          <a:noFill/>
          <a:ln>
            <a:noFill/>
          </a:ln>
          <a:effectLst/>
        </p:spPr>
      </p:pic>
      <p:sp>
        <p:nvSpPr>
          <p:cNvPr id="3" name="Shape 30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Bq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04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04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JXf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6" name="Shape 304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Gun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7" name="x-axis.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wTi8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sp>
        <p:nvSpPr>
          <p:cNvPr id="8" name="Shape 304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04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0" name="Shape 304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305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ocAABQFAAAZCUAALgVAAAQAAAAJgAAAAgAAAD//////////w=="/>
              </a:ext>
            </a:extLst>
          </p:cNvPicPr>
          <p:nvPr/>
        </p:nvPicPr>
        <p:blipFill>
          <a:blip r:embed="rId4"/>
          <a:stretch>
            <a:fillRect/>
          </a:stretch>
        </p:blipFill>
        <p:spPr>
          <a:xfrm>
            <a:off x="4659630" y="3302000"/>
            <a:ext cx="1418590" cy="228600"/>
          </a:xfrm>
          <a:prstGeom prst="rect">
            <a:avLst/>
          </a:prstGeom>
          <a:noFill/>
          <a:ln>
            <a:noFill/>
          </a:ln>
          <a:effectLst/>
        </p:spPr>
      </p:pic>
      <p:sp>
        <p:nvSpPr>
          <p:cNvPr id="13" name="Shape 305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4" name="Shape 305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H7jr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15" name="Group 3056"/>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7" name="Shape 305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16"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5"/>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2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0.5_4.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VR8AABsIAADVAAAAAAAAAAAAAABkAAAAZAAAAAAAAAAjAAAABAAAAGQAAAAXAAAAFAAAAAAAAAAAAAAA/38AAP9/AAAAAAAACQAAAAQAAAAL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oYAAC5FgAAjiYAAMMmAAAQAAAAJgAAAAgAAAD//////////w=="/>
              </a:ext>
            </a:extLst>
          </p:cNvPicPr>
          <p:nvPr/>
        </p:nvPicPr>
        <p:blipFill>
          <a:blip r:embed="rId2"/>
          <a:srcRect l="80210" t="20750" r="2130" b="0"/>
          <a:stretch>
            <a:fillRect/>
          </a:stretch>
        </p:blipFill>
        <p:spPr>
          <a:xfrm>
            <a:off x="3958590" y="3693795"/>
            <a:ext cx="2308860" cy="2607310"/>
          </a:xfrm>
          <a:prstGeom prst="rect">
            <a:avLst/>
          </a:prstGeom>
          <a:noFill/>
          <a:ln>
            <a:noFill/>
          </a:ln>
          <a:effectLst/>
        </p:spPr>
      </p:pic>
      <p:sp>
        <p:nvSpPr>
          <p:cNvPr id="3" name="Shape 30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06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0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I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6" name="Shape 30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I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
        <p:nvSpPr>
          <p:cNvPr id="7" name="Shape 306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8" name="Shape 306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DTq/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9" name="x-axis.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6fN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sp>
        <p:nvSpPr>
          <p:cNvPr id="10" name="Shape 306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9LHf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306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bMf8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2" name="Shape 306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306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k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ocAABQFAAAJiYAALgVAAAQAAAAJgAAAAgAAAD//////////w=="/>
              </a:ext>
            </a:extLst>
          </p:cNvPicPr>
          <p:nvPr/>
        </p:nvPicPr>
        <p:blipFill>
          <a:blip r:embed="rId4"/>
          <a:stretch>
            <a:fillRect/>
          </a:stretch>
        </p:blipFill>
        <p:spPr>
          <a:xfrm>
            <a:off x="4659630" y="3302000"/>
            <a:ext cx="1541780" cy="228600"/>
          </a:xfrm>
          <a:prstGeom prst="rect">
            <a:avLst/>
          </a:prstGeom>
          <a:noFill/>
          <a:ln>
            <a:noFill/>
          </a:ln>
          <a:effectLst/>
        </p:spPr>
      </p:pic>
      <p:grpSp>
        <p:nvGrpSpPr>
          <p:cNvPr id="15" name="Group 3073"/>
          <p:cNvGrpSpPr>
            <a:extLst>
              <a:ext uri="smNativeData">
                <pr:smNativeData xmlns:pr="smNativeData" xmlns="smNativeData" val="SMDATA_6_2mHZYhMAAAAlAAAAAQAAAA8BAAAAkAAAAEgAAACQAAAASAAAAAAAAAAAAAAAAAAAABcAAAAUAAAAAAAAAAAAAAD/fwAA/38AAAAAAAAJAAAABAAAAL7MDfM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7" name="Shape 307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16"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RBAs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5"/>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36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6MA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AiAADaOgAAkyYAABAgAAAmAAAACAAAAP//////////"/>
              </a:ext>
            </a:extLst>
          </p:cNvSpPr>
          <p:nvPr/>
        </p:nvSpPr>
        <p:spPr>
          <a:xfrm>
            <a:off x="990600" y="56388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rate of change from state </a:t>
            </a:r>
            <a:r>
              <a:rPr i="1" cap="none">
                <a:latin typeface="Times New Roman" pitchFamily="1" charset="0"/>
                <a:ea typeface="Times New Roman" pitchFamily="1" charset="0"/>
                <a:cs typeface="Times New Roman" pitchFamily="1" charset="0"/>
              </a:rPr>
              <a:t>i</a:t>
            </a:r>
            <a:r>
              <a:t> to state </a:t>
            </a:r>
            <a:r>
              <a:rPr i="1" cap="none">
                <a:latin typeface="Times New Roman" pitchFamily="1" charset="0"/>
                <a:ea typeface="Times New Roman" pitchFamily="1" charset="0"/>
                <a:cs typeface="Times New Roman" pitchFamily="1" charset="0"/>
              </a:rPr>
              <a:t>j</a:t>
            </a:r>
            <a:r>
              <a:t> is weighted by the probability of starting </a:t>
            </a:r>
            <a:br/>
            <a:r>
              <a:t>     in state </a:t>
            </a:r>
            <a:r>
              <a:rPr i="1" cap="none">
                <a:latin typeface="Times New Roman" pitchFamily="1" charset="0"/>
                <a:ea typeface="Times New Roman" pitchFamily="1" charset="0"/>
                <a:cs typeface="Times New Roman" pitchFamily="1" charset="0"/>
              </a:rPr>
              <a:t>i</a:t>
            </a:r>
            <a:r>
              <a:t>, which is the stationary frequency of state </a:t>
            </a:r>
            <a:r>
              <a:rPr i="1" cap="none">
                <a:latin typeface="Times New Roman" pitchFamily="1" charset="0"/>
                <a:ea typeface="Times New Roman" pitchFamily="1" charset="0"/>
                <a:cs typeface="Times New Roman" pitchFamily="1" charset="0"/>
              </a:rPr>
              <a:t>i</a:t>
            </a:r>
            <a:r>
              <a:t>,  </a:t>
            </a:r>
          </a:p>
        </p:txBody>
      </p:sp>
      <p:sp>
        <p:nvSpPr>
          <p:cNvPr id="3" name="Shape 3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kL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4" name="Shape 36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5" name="Shape 36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6" name="Shape 36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
        <p:nvSpPr>
          <p:cNvPr id="7" name="Shape 36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gOAADaOgAAuxIAABAgAAAmAAAACAAAAP//////////"/>
              </a:ext>
            </a:extLst>
          </p:cNvSpPr>
          <p:nvPr/>
        </p:nvSpPr>
        <p:spPr>
          <a:xfrm>
            <a:off x="990600" y="24130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However, the timescale of the tree is typically unknown, so the time, </a:t>
            </a:r>
            <a:r>
              <a:rPr i="1" cap="none">
                <a:latin typeface="Times New Roman" pitchFamily="1" charset="0"/>
                <a:ea typeface="Times New Roman" pitchFamily="1" charset="0"/>
                <a:cs typeface="Times New Roman" pitchFamily="1" charset="0"/>
              </a:rPr>
              <a:t>t</a:t>
            </a:r>
            <a:r>
              <a:t>, and rate, </a:t>
            </a:r>
            <a:r>
              <a:rPr i="1" cap="none">
                <a:latin typeface="Times New Roman" pitchFamily="1" charset="0"/>
                <a:ea typeface="Times New Roman" pitchFamily="1" charset="0"/>
                <a:cs typeface="Times New Roman" pitchFamily="1" charset="0"/>
              </a:rPr>
              <a:t>u</a:t>
            </a:r>
            <a:r>
              <a:t>, </a:t>
            </a:r>
            <a:br/>
            <a:r>
              <a:t>     cannot be estimated separately, but only as their product: </a:t>
            </a:r>
            <a:r>
              <a:rPr i="1" cap="none">
                <a:latin typeface="Times New Roman" pitchFamily="1" charset="0"/>
                <a:ea typeface="Times New Roman" pitchFamily="1" charset="0"/>
                <a:cs typeface="Times New Roman" pitchFamily="1" charset="0"/>
              </a:rPr>
              <a:t>v = ut</a:t>
            </a:r>
            <a:endParaRPr i="1" cap="none">
              <a:latin typeface="Times New Roman" pitchFamily="1" charset="0"/>
              <a:ea typeface="Times New Roman" pitchFamily="1" charset="0"/>
              <a:cs typeface="Times New Roman" pitchFamily="1" charset="0"/>
            </a:endParaRPr>
          </a:p>
        </p:txBody>
      </p:sp>
      <p:sp>
        <p:nvSpPr>
          <p:cNvPr id="8" name="Shape 37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wWAADaOgAAmBoAABAgAAAmAAAACAAAAP//////////"/>
              </a:ext>
            </a:extLst>
          </p:cNvSpPr>
          <p:nvPr/>
        </p:nvSpPr>
        <p:spPr>
          <a:xfrm>
            <a:off x="990600" y="3695700"/>
            <a:ext cx="8576310" cy="6273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This is achieved by scaling the instantaneous-rate matrix by the weighted average</a:t>
            </a:r>
            <a:br/>
            <a:r>
              <a:t>     of substitution rates:</a:t>
            </a:r>
          </a:p>
        </p:txBody>
      </p:sp>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sYAADgGgAA5SUAAJ4dAAAQAAAAJgAAAAgAAAD//////////w=="/>
              </a:ext>
            </a:extLst>
          </p:cNvPicPr>
          <p:nvPr/>
        </p:nvPicPr>
        <p:blipFill>
          <a:blip r:embed="rId2"/>
          <a:stretch>
            <a:fillRect/>
          </a:stretch>
        </p:blipFill>
        <p:spPr>
          <a:xfrm>
            <a:off x="3999865" y="4368800"/>
            <a:ext cx="2160270" cy="445770"/>
          </a:xfrm>
          <a:prstGeom prst="rect">
            <a:avLst/>
          </a:prstGeom>
          <a:noFill/>
          <a:ln>
            <a:noFill/>
          </a:ln>
          <a:effectLst/>
        </p:spPr>
      </p:pic>
      <p:sp>
        <p:nvSpPr>
          <p:cNvPr id="10" name="Shape 37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AdAADaOgAA6B8AABAgAAAmAAAACAAAAP//////////"/>
              </a:ext>
            </a:extLst>
          </p:cNvSpPr>
          <p:nvPr/>
        </p:nvSpPr>
        <p:spPr>
          <a:xfrm>
            <a:off x="990600" y="4826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or equivalently:</a:t>
            </a:r>
          </a:p>
        </p:txBody>
      </p:sp>
      <p:pic>
        <p:nvPicPr>
          <p:cNvPr id="11" name="Image3"/>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MYAADoHwAA7SUAAKkiAAAQAAAAJgAAAAgAAAD//////////w=="/>
              </a:ext>
            </a:extLst>
          </p:cNvPicPr>
          <p:nvPr/>
        </p:nvPicPr>
        <p:blipFill>
          <a:blip r:embed="rId3"/>
          <a:stretch>
            <a:fillRect/>
          </a:stretch>
        </p:blipFill>
        <p:spPr>
          <a:xfrm>
            <a:off x="3994785" y="5186680"/>
            <a:ext cx="2170430" cy="447675"/>
          </a:xfrm>
          <a:prstGeom prst="rect">
            <a:avLst/>
          </a:prstGeom>
          <a:noFill/>
          <a:ln>
            <a:noFill/>
          </a:ln>
          <a:effectLst/>
        </p:spPr>
      </p:pic>
      <p:sp>
        <p:nvSpPr>
          <p:cNvPr id="12" name="Shape 3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mAADaOgAA0CgAABAgAAAmAAAACAAAAP//////////"/>
              </a:ext>
            </a:extLst>
          </p:cNvSpPr>
          <p:nvPr/>
        </p:nvSpPr>
        <p:spPr>
          <a:xfrm>
            <a:off x="990600" y="62738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We then multiply each element in the instantaneous-rate matrix by the scalar  </a:t>
            </a:r>
          </a:p>
        </p:txBody>
      </p:sp>
      <p:pic>
        <p:nvPicPr>
          <p:cNvPr id="1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lXjV6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U2AAANJwAAvjgAAJcoAAAQAAAAJgAAAAgAAAD//////////w=="/>
              </a:ext>
            </a:extLst>
          </p:cNvPicPr>
          <p:nvPr/>
        </p:nvPicPr>
        <p:blipFill>
          <a:blip r:embed="rId4"/>
          <a:stretch>
            <a:fillRect/>
          </a:stretch>
        </p:blipFill>
        <p:spPr>
          <a:xfrm>
            <a:off x="8862695" y="6348095"/>
            <a:ext cx="361315" cy="250190"/>
          </a:xfrm>
          <a:prstGeom prst="rect">
            <a:avLst/>
          </a:prstGeom>
          <a:noFill/>
          <a:ln>
            <a:noFill/>
          </a:ln>
          <a:effectLst/>
        </p:spPr>
      </p:pic>
      <p:sp>
        <p:nvSpPr>
          <p:cNvPr id="14" name="Shape 37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YDul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QSAADaOgAAtRYAABAgAAAmAAAACAAAAP//////////"/>
              </a:ext>
            </a:extLst>
          </p:cNvSpPr>
          <p:nvPr/>
        </p:nvSpPr>
        <p:spPr>
          <a:xfrm>
            <a:off x="990600" y="3060700"/>
            <a:ext cx="8576310" cy="63055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In order for us to be able to interpret the branch length, </a:t>
            </a:r>
            <a:r>
              <a:rPr i="1" cap="none">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pic>
        <p:nvPicPr>
          <p:cNvPr id="15" name="Imag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QBQY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UpAAAWJQAAkCoAACEmAAAQAAAAJgAAAAgAAAD//////////w=="/>
              </a:ext>
            </a:extLst>
          </p:cNvPicPr>
          <p:nvPr/>
        </p:nvPicPr>
        <p:blipFill>
          <a:blip r:embed="rId5"/>
          <a:stretch>
            <a:fillRect/>
          </a:stretch>
        </p:blipFill>
        <p:spPr>
          <a:xfrm>
            <a:off x="6698615" y="6028690"/>
            <a:ext cx="220345" cy="169545"/>
          </a:xfrm>
          <a:prstGeom prst="rect">
            <a:avLst/>
          </a:prstGeom>
          <a:noFill/>
          <a:ln>
            <a:noFill/>
          </a:ln>
          <a:effectLst/>
        </p:spPr>
      </p:pic>
      <p:pic>
        <p:nvPicPr>
          <p:cNvPr id="16" name="Image1"/>
          <p:cNvPicPr>
            <a:picLocks noChangeAspect="1"/>
            <a:extLst>
              <a:ext uri="smNativeData">
                <pr:smNativeData xmlns:pr="smNativeData" xmlns="smNativeData" val="SMDATA_17_2mHZ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BQjR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kSAABKGwAA4hUAABUdAAAQAAAAJgAAAAgAAAD//////////w=="/>
              </a:ext>
            </a:extLst>
          </p:cNvPicPr>
          <p:nvPr/>
        </p:nvPicPr>
        <p:blipFill>
          <a:blip r:embed="rId6"/>
          <a:stretch>
            <a:fillRect/>
          </a:stretch>
        </p:blipFill>
        <p:spPr>
          <a:xfrm>
            <a:off x="2941955" y="4436110"/>
            <a:ext cx="615315" cy="291465"/>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3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07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DA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307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pic>
        <p:nvPicPr>
          <p:cNvPr id="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kSAAAAEwAAYikAAKAYAAAQAAAAJgAAAAgAAAD//////////w=="/>
              </a:ext>
            </a:extLst>
          </p:cNvPicPr>
          <p:nvPr/>
        </p:nvPicPr>
        <p:blipFill>
          <a:blip r:embed="rId2"/>
          <a:stretch>
            <a:fillRect/>
          </a:stretch>
        </p:blipFill>
        <p:spPr>
          <a:xfrm>
            <a:off x="3053715" y="3088640"/>
            <a:ext cx="3673475" cy="914400"/>
          </a:xfrm>
          <a:prstGeom prst="rect">
            <a:avLst/>
          </a:prstGeom>
          <a:noFill/>
          <a:ln>
            <a:noFill/>
          </a:ln>
          <a:effectLst>
            <a:outerShdw blurRad="63500" dist="63760" dir="2700000">
              <a:srgbClr val="000000">
                <a:alpha val="4000"/>
              </a:srgbClr>
            </a:outerShdw>
          </a:effectLst>
        </p:spPr>
      </p:pic>
      <p:sp>
        <p:nvSpPr>
          <p:cNvPr id="5" name="Shape 307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PAAAPPwAAXBIAABAgAAAmAAAACAAAAP//////////"/>
              </a:ext>
            </a:extLst>
          </p:cNvSpPr>
          <p:nvPr/>
        </p:nvSpPr>
        <p:spPr>
          <a:xfrm>
            <a:off x="1003300" y="25908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likelihood of site </a:t>
            </a:r>
            <a:r>
              <a:rPr sz="1900" i="1" cap="none">
                <a:latin typeface="Times New Roman" pitchFamily="1" charset="0"/>
                <a:ea typeface="Times New Roman" pitchFamily="1" charset="0"/>
                <a:cs typeface="Times New Roman" pitchFamily="1" charset="0"/>
              </a:rPr>
              <a:t>i</a:t>
            </a:r>
            <a:r>
              <a:t> is then integrated over the </a:t>
            </a:r>
            <a:r>
              <a:rPr sz="1900" i="1" cap="none">
                <a:latin typeface="Times" pitchFamily="0" charset="0"/>
                <a:ea typeface="Times" pitchFamily="0" charset="0"/>
                <a:cs typeface="Times" pitchFamily="0" charset="0"/>
              </a:rPr>
              <a:t>k</a:t>
            </a:r>
            <a:r>
              <a:t> discrete rate categories:</a:t>
            </a:r>
          </a:p>
        </p:txBody>
      </p:sp>
      <p:sp>
        <p:nvSpPr>
          <p:cNvPr id="6" name="Shape 30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7" name="Shape 30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8" name="Group 308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0" name="Shape 308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yGnQ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9"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6VIKv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3"/>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3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08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Zll8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PAAAPPwAAXBIAABAgAAAmAAAACAAAAP//////////"/>
              </a:ext>
            </a:extLst>
          </p:cNvSpPr>
          <p:nvPr/>
        </p:nvSpPr>
        <p:spPr>
          <a:xfrm>
            <a:off x="1003300" y="25908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likelihood of site </a:t>
            </a:r>
            <a:r>
              <a:rPr sz="1900" i="1" cap="none">
                <a:latin typeface="Times New Roman" pitchFamily="1" charset="0"/>
                <a:ea typeface="Times New Roman" pitchFamily="1" charset="0"/>
                <a:cs typeface="Times New Roman" pitchFamily="1" charset="0"/>
              </a:rPr>
              <a:t>i</a:t>
            </a:r>
            <a:r>
              <a:t> is then integrated over the </a:t>
            </a:r>
            <a:r>
              <a:rPr sz="1900" i="1" cap="none">
                <a:latin typeface="Times" pitchFamily="0" charset="0"/>
                <a:ea typeface="Times" pitchFamily="0" charset="0"/>
                <a:cs typeface="Times" pitchFamily="0" charset="0"/>
              </a:rPr>
              <a:t>k</a:t>
            </a:r>
            <a:r>
              <a:t> discrete rate categories:</a:t>
            </a:r>
          </a:p>
        </p:txBody>
      </p:sp>
      <p:sp>
        <p:nvSpPr>
          <p:cNvPr id="3" name="Shape 30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Cr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08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CA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0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CR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gZAADuPQAAlBsAABAgAAAmAAAACAAAAP//////////"/>
              </a:ext>
            </a:extLst>
          </p:cNvSpPr>
          <p:nvPr/>
        </p:nvSpPr>
        <p:spPr>
          <a:xfrm>
            <a:off x="1003300" y="4089400"/>
            <a:ext cx="906399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Therefore, the pruning algorithm is iterated </a:t>
            </a:r>
            <a:r>
              <a:rPr sz="1900" i="1" cap="none">
                <a:latin typeface="Times" pitchFamily="0" charset="0"/>
                <a:ea typeface="Times" pitchFamily="0" charset="0"/>
                <a:cs typeface="Times" pitchFamily="0" charset="0"/>
              </a:rPr>
              <a:t>k</a:t>
            </a:r>
            <a:r>
              <a:t> times for each site:</a:t>
            </a:r>
          </a:p>
        </p:txBody>
      </p:sp>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jFAn3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kSAAAAEwAAYikAAKAYAAAQAAAAJgAAAAgAAAD//////////w=="/>
              </a:ext>
            </a:extLst>
          </p:cNvPicPr>
          <p:nvPr/>
        </p:nvPicPr>
        <p:blipFill>
          <a:blip r:embed="rId2"/>
          <a:stretch>
            <a:fillRect/>
          </a:stretch>
        </p:blipFill>
        <p:spPr>
          <a:xfrm>
            <a:off x="3053715" y="3088640"/>
            <a:ext cx="3673475" cy="914400"/>
          </a:xfrm>
          <a:prstGeom prst="rect">
            <a:avLst/>
          </a:prstGeom>
          <a:noFill/>
          <a:ln>
            <a:noFill/>
          </a:ln>
          <a:effectLst>
            <a:outerShdw blurRad="63500" dist="63760" dir="2700000">
              <a:srgbClr val="000000">
                <a:alpha val="4000"/>
              </a:srgbClr>
            </a:outerShdw>
          </a:effectLst>
        </p:spPr>
      </p:pic>
      <p:sp>
        <p:nvSpPr>
          <p:cNvPr id="7" name="Shape 309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aAM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8" name="Shape 30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KaWx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9" name="Group 3094"/>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1" name="Shape 30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5I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10"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QAwM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3"/>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3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09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EA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309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Cr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pic>
        <p:nvPicPr>
          <p:cNvPr id="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AgPMF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kSAAAAEwAAYikAAKAYAAAQAAAAJgAAAAgAAAD//////////w=="/>
              </a:ext>
            </a:extLst>
          </p:cNvPicPr>
          <p:nvPr/>
        </p:nvPicPr>
        <p:blipFill>
          <a:blip r:embed="rId2"/>
          <a:stretch>
            <a:fillRect/>
          </a:stretch>
        </p:blipFill>
        <p:spPr>
          <a:xfrm>
            <a:off x="3053715" y="3088640"/>
            <a:ext cx="3673475" cy="914400"/>
          </a:xfrm>
          <a:prstGeom prst="rect">
            <a:avLst/>
          </a:prstGeom>
          <a:noFill/>
          <a:ln>
            <a:noFill/>
          </a:ln>
          <a:effectLst>
            <a:outerShdw blurRad="63500" dist="63760" dir="2700000">
              <a:srgbClr val="000000">
                <a:alpha val="4000"/>
              </a:srgbClr>
            </a:outerShdw>
          </a:effectLst>
        </p:spPr>
      </p:pic>
      <p:sp>
        <p:nvSpPr>
          <p:cNvPr id="5" name="Shape 30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CR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6" name="Shape 31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3CX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7" name="Group 310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9" name="Shape 310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oIVw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8"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ycL/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3"/>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
        <p:nvSpPr>
          <p:cNvPr id="10" name="Shape 310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NcAs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gZAADuPQAAlBsAABAgAAAmAAAACAAAAP//////////"/>
              </a:ext>
            </a:extLst>
          </p:cNvSpPr>
          <p:nvPr/>
        </p:nvSpPr>
        <p:spPr>
          <a:xfrm>
            <a:off x="1003300" y="4089400"/>
            <a:ext cx="906399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Therefore, the pruning algorithm is iterated </a:t>
            </a:r>
            <a:r>
              <a:rPr sz="1900" i="1" cap="none">
                <a:latin typeface="Times" pitchFamily="0" charset="0"/>
                <a:ea typeface="Times" pitchFamily="0" charset="0"/>
                <a:cs typeface="Times" pitchFamily="0" charset="0"/>
              </a:rPr>
              <a:t>k</a:t>
            </a:r>
            <a:r>
              <a:t> times for each site:</a:t>
            </a:r>
          </a:p>
        </p:txBody>
      </p:sp>
      <p:sp>
        <p:nvSpPr>
          <p:cNvPr id="11" name="Shape 310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f6Sp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QaAAA+PQAAeR0AABAgAAAmAAAACAAAAP//////////"/>
              </a:ext>
            </a:extLst>
          </p:cNvSpPr>
          <p:nvPr/>
        </p:nvSpPr>
        <p:spPr>
          <a:xfrm>
            <a:off x="1003300" y="43815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where the site rate is multiplied by the relative rate, </a:t>
            </a:r>
            <a:r>
              <a:rPr sz="19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j</a:t>
            </a:r>
            <a:r>
              <a:t>, for each of the </a:t>
            </a:r>
            <a:r>
              <a:rPr sz="1700" i="1" cap="none">
                <a:latin typeface="Times" pitchFamily="0" charset="0"/>
                <a:ea typeface="Times" pitchFamily="0" charset="0"/>
                <a:cs typeface="Times" pitchFamily="0" charset="0"/>
              </a:rPr>
              <a:t>k</a:t>
            </a:r>
            <a:r>
              <a:rPr sz="1900" i="1" cap="none">
                <a:latin typeface="Times" pitchFamily="0" charset="0"/>
                <a:ea typeface="Times" pitchFamily="0" charset="0"/>
                <a:cs typeface="Times" pitchFamily="0" charset="0"/>
              </a:rPr>
              <a:t> </a:t>
            </a:r>
            <a:r>
              <a:t>bins</a:t>
            </a:r>
          </a:p>
        </p:txBody>
      </p:sp>
      <p:sp>
        <p:nvSpPr>
          <p:cNvPr id="12" name="Shape 31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gR+i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PAAAPPwAAXBIAABAgAAAmAAAACAAAAP//////////"/>
              </a:ext>
            </a:extLst>
          </p:cNvSpPr>
          <p:nvPr/>
        </p:nvSpPr>
        <p:spPr>
          <a:xfrm>
            <a:off x="1003300" y="25908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likelihood of site </a:t>
            </a:r>
            <a:r>
              <a:rPr sz="1900" i="1" cap="none">
                <a:latin typeface="Times New Roman" pitchFamily="1" charset="0"/>
                <a:ea typeface="Times New Roman" pitchFamily="1" charset="0"/>
                <a:cs typeface="Times New Roman" pitchFamily="1" charset="0"/>
              </a:rPr>
              <a:t>i</a:t>
            </a:r>
            <a:r>
              <a:t> is then integrated over the </a:t>
            </a:r>
            <a:r>
              <a:rPr sz="1900" i="1" cap="none">
                <a:latin typeface="Times" pitchFamily="0" charset="0"/>
                <a:ea typeface="Times" pitchFamily="0" charset="0"/>
                <a:cs typeface="Times" pitchFamily="0" charset="0"/>
              </a:rPr>
              <a:t>k</a:t>
            </a:r>
            <a:r>
              <a:t> discrete rate categories: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3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10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CoqQ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310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X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pic>
        <p:nvPicPr>
          <p:cNvPr id="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kSAAAAEwAAYikAAKAYAAAQAAAAJgAAAAgAAAD//////////w=="/>
              </a:ext>
            </a:extLst>
          </p:cNvPicPr>
          <p:nvPr/>
        </p:nvPicPr>
        <p:blipFill>
          <a:blip r:embed="rId2"/>
          <a:stretch>
            <a:fillRect/>
          </a:stretch>
        </p:blipFill>
        <p:spPr>
          <a:xfrm>
            <a:off x="3053715" y="3088640"/>
            <a:ext cx="3673475" cy="914400"/>
          </a:xfrm>
          <a:prstGeom prst="rect">
            <a:avLst/>
          </a:prstGeom>
          <a:noFill/>
          <a:ln>
            <a:noFill/>
          </a:ln>
          <a:effectLst>
            <a:outerShdw blurRad="63500" dist="63760" dir="2700000">
              <a:srgbClr val="000000">
                <a:alpha val="4000"/>
              </a:srgbClr>
            </a:outerShdw>
          </a:effectLst>
        </p:spPr>
      </p:pic>
      <p:sp>
        <p:nvSpPr>
          <p:cNvPr id="5" name="Shape 311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6" name="Shape 311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7" name="Group 3115"/>
          <p:cNvGrpSpPr>
            <a:extLst>
              <a:ext uri="smNativeData">
                <pr:smNativeData xmlns:pr="smNativeData" xmlns="smNativeData" val="SMDATA_6_2mHZYhMAAAAlAAAAAQAAAA8BAAAAkAAAAEgAAACQAAAASAAAAAAAAAAAAAAAAAAAABcAAAAUAAAAAAAAAAAAAAD/fwAA/38AAAAAAAAJAAAABAAAAE395F0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9" name="Shape 311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8"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gefMF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3"/>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
        <p:nvSpPr>
          <p:cNvPr id="10" name="Shape 311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DKT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gZAADuPQAAlBsAABAgAAAmAAAACAAAAP//////////"/>
              </a:ext>
            </a:extLst>
          </p:cNvSpPr>
          <p:nvPr/>
        </p:nvSpPr>
        <p:spPr>
          <a:xfrm>
            <a:off x="1003300" y="4089400"/>
            <a:ext cx="906399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Therefore, the pruning algorithm is iterated </a:t>
            </a:r>
            <a:r>
              <a:rPr sz="1900" i="1" cap="none">
                <a:latin typeface="Times" pitchFamily="0" charset="0"/>
                <a:ea typeface="Times" pitchFamily="0" charset="0"/>
                <a:cs typeface="Times" pitchFamily="0" charset="0"/>
              </a:rPr>
              <a:t>k</a:t>
            </a:r>
            <a:r>
              <a:t> times for each site:</a:t>
            </a:r>
          </a:p>
        </p:txBody>
      </p:sp>
      <p:sp>
        <p:nvSpPr>
          <p:cNvPr id="11" name="Shape 311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Ph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QaAAA+PQAAeR0AABAgAAAmAAAACAAAAP//////////"/>
              </a:ext>
            </a:extLst>
          </p:cNvSpPr>
          <p:nvPr/>
        </p:nvSpPr>
        <p:spPr>
          <a:xfrm>
            <a:off x="1003300" y="43815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where the site rate is multiplied by the relative rate, </a:t>
            </a:r>
            <a:r>
              <a:rPr sz="19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j</a:t>
            </a:r>
            <a:r>
              <a:t>, for each of the </a:t>
            </a:r>
            <a:r>
              <a:rPr sz="1700" i="1" cap="none">
                <a:latin typeface="Times" pitchFamily="0" charset="0"/>
                <a:ea typeface="Times" pitchFamily="0" charset="0"/>
                <a:cs typeface="Times" pitchFamily="0" charset="0"/>
              </a:rPr>
              <a:t>k</a:t>
            </a:r>
            <a:r>
              <a:rPr sz="1900" i="1" cap="none">
                <a:latin typeface="Times" pitchFamily="0" charset="0"/>
                <a:ea typeface="Times" pitchFamily="0" charset="0"/>
                <a:cs typeface="Times" pitchFamily="0" charset="0"/>
              </a:rPr>
              <a:t> </a:t>
            </a:r>
            <a:r>
              <a:t>bins</a:t>
            </a:r>
          </a:p>
        </p:txBody>
      </p:sp>
      <p:sp>
        <p:nvSpPr>
          <p:cNvPr id="12" name="Shape 311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TT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wcAAA+PQAALB8AABAgAAAmAAAACAAAAP//////////"/>
              </a:ext>
            </a:extLst>
          </p:cNvSpPr>
          <p:nvPr/>
        </p:nvSpPr>
        <p:spPr>
          <a:xfrm>
            <a:off x="1003300" y="47117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discrete gamma model therefore incurs a </a:t>
            </a:r>
            <a:r>
              <a:rPr sz="1700" i="1" cap="none">
                <a:latin typeface="Times" pitchFamily="0" charset="0"/>
                <a:ea typeface="Times" pitchFamily="0" charset="0"/>
                <a:cs typeface="Times" pitchFamily="0" charset="0"/>
              </a:rPr>
              <a:t>k</a:t>
            </a:r>
            <a:r>
              <a:t>-fold increase in computational burden</a:t>
            </a:r>
          </a:p>
        </p:txBody>
      </p:sp>
      <p:sp>
        <p:nvSpPr>
          <p:cNvPr id="13" name="Shape 31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Xr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PAAAPPwAAXBIAABAgAAAmAAAACAAAAP//////////"/>
              </a:ext>
            </a:extLst>
          </p:cNvSpPr>
          <p:nvPr/>
        </p:nvSpPr>
        <p:spPr>
          <a:xfrm>
            <a:off x="1003300" y="25908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likelihood of site </a:t>
            </a:r>
            <a:r>
              <a:rPr sz="1900" i="1" cap="none">
                <a:latin typeface="Times New Roman" pitchFamily="1" charset="0"/>
                <a:ea typeface="Times New Roman" pitchFamily="1" charset="0"/>
                <a:cs typeface="Times New Roman" pitchFamily="1" charset="0"/>
              </a:rPr>
              <a:t>i</a:t>
            </a:r>
            <a:r>
              <a:t> is then integrated over the </a:t>
            </a:r>
            <a:r>
              <a:rPr sz="1900" i="1" cap="none">
                <a:latin typeface="Times" pitchFamily="0" charset="0"/>
                <a:ea typeface="Times" pitchFamily="0" charset="0"/>
                <a:cs typeface="Times" pitchFamily="0" charset="0"/>
              </a:rPr>
              <a:t>k</a:t>
            </a:r>
            <a:r>
              <a:t> discrete rate categories: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3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bins.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1AcAAAAAAABZGAAAAAAAAAAAAABkAAAAZAAAAAAAAAAjAAAABAAAAGQAAAAXAAAAFAAAAAAAAAAAAAAA/38AAP9/AAAAAAAACQAAAAQAAAAwujA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AYAACGEgAAoyYAAMMmAAAQAAAAJgAAAAgAAAD//////////w=="/>
              </a:ext>
            </a:extLst>
          </p:cNvPicPr>
          <p:nvPr/>
        </p:nvPicPr>
        <p:blipFill>
          <a:blip r:embed="rId2"/>
          <a:srcRect l="20040" t="0" r="62330" b="0"/>
          <a:stretch>
            <a:fillRect/>
          </a:stretch>
        </p:blipFill>
        <p:spPr>
          <a:xfrm>
            <a:off x="3952240" y="3011170"/>
            <a:ext cx="2328545" cy="3289935"/>
          </a:xfrm>
          <a:prstGeom prst="rect">
            <a:avLst/>
          </a:prstGeom>
          <a:noFill/>
          <a:ln>
            <a:noFill/>
          </a:ln>
          <a:effectLst/>
        </p:spPr>
      </p:pic>
      <p:sp>
        <p:nvSpPr>
          <p:cNvPr id="3" name="Shape 31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B9f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12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12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12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7" name="Shape 312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312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TyW4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sp>
        <p:nvSpPr>
          <p:cNvPr id="9" name="Shape 31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XbVj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4IAAAPPwAA+goAABAgAAAmAAAACAAAAP//////////"/>
              </a:ext>
            </a:extLst>
          </p:cNvSpPr>
          <p:nvPr/>
        </p:nvSpPr>
        <p:spPr>
          <a:xfrm>
            <a:off x="1003300" y="13906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
        <p:nvSpPr>
          <p:cNvPr id="10" name="Shape 312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QMAAA+PQAAJhAAABAgAAAmAAAACAAAAP//////////"/>
              </a:ext>
            </a:extLst>
          </p:cNvSpPr>
          <p:nvPr/>
        </p:nvSpPr>
        <p:spPr>
          <a:xfrm>
            <a:off x="1003300" y="1993900"/>
            <a:ext cx="8952230" cy="6311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approximation of the continuous gamma improves with increasing </a:t>
            </a:r>
            <a:r>
              <a:rPr sz="1900" i="1" cap="none">
                <a:latin typeface="Times" pitchFamily="0" charset="0"/>
                <a:ea typeface="Times" pitchFamily="0" charset="0"/>
                <a:cs typeface="Times" pitchFamily="0" charset="0"/>
              </a:rPr>
              <a:t>k</a:t>
            </a:r>
            <a:r>
              <a:rPr sz="1900" i="1" cap="none"/>
              <a:t>, </a:t>
            </a:r>
            <a:r>
              <a:t>but so does the computational burden</a:t>
            </a:r>
          </a:p>
        </p:txBody>
      </p:sp>
      <p:sp>
        <p:nvSpPr>
          <p:cNvPr id="11" name="Shape 31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QKAAAPPwAA0AwAABAgAAAmAAAACAAAAP//////////"/>
              </a:ext>
            </a:extLst>
          </p:cNvSpPr>
          <p:nvPr/>
        </p:nvSpPr>
        <p:spPr>
          <a:xfrm>
            <a:off x="1003300" y="16891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2" name="Shape 313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13" name="Shape 313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14" name="x-axis.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fw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pic>
        <p:nvPicPr>
          <p:cNvPr id="1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fw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ocAABQFAAAZCUAALgVAAAQAAAAJgAAAAgAAAD//////////w=="/>
              </a:ext>
            </a:extLst>
          </p:cNvPicPr>
          <p:nvPr/>
        </p:nvPicPr>
        <p:blipFill>
          <a:blip r:embed="rId4"/>
          <a:stretch>
            <a:fillRect/>
          </a:stretch>
        </p:blipFill>
        <p:spPr>
          <a:xfrm>
            <a:off x="4659630" y="3302000"/>
            <a:ext cx="1418590" cy="228600"/>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3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bins.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rQ8AAAAAAACAEAAAAAAAAAAAAABkAAAAZAAAAAAAAAAjAAAABAAAAGQAAAAXAAAAFAAAAAAAAAAAAAAA/38AAP9/AAAAAAAACQAAAAQAAACdI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AYAACGEgAAoyYAAMMmAAAQAAAAJgAAAAgAAAD//////////w=="/>
              </a:ext>
            </a:extLst>
          </p:cNvPicPr>
          <p:nvPr/>
        </p:nvPicPr>
        <p:blipFill>
          <a:blip r:embed="rId2"/>
          <a:srcRect l="40130" t="0" r="42240" b="0"/>
          <a:stretch>
            <a:fillRect/>
          </a:stretch>
        </p:blipFill>
        <p:spPr>
          <a:xfrm>
            <a:off x="3952240" y="3011170"/>
            <a:ext cx="2328545" cy="3289935"/>
          </a:xfrm>
          <a:prstGeom prst="rect">
            <a:avLst/>
          </a:prstGeom>
          <a:noFill/>
          <a:ln>
            <a:noFill/>
          </a:ln>
          <a:effectLst/>
        </p:spPr>
      </p:pic>
      <p:sp>
        <p:nvSpPr>
          <p:cNvPr id="3" name="Shape 313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A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13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13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VzI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14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7" name="Shape 314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w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314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sp>
        <p:nvSpPr>
          <p:cNvPr id="9" name="Shape 314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4IAAAPPwAA+goAABAgAAAmAAAACAAAAP//////////"/>
              </a:ext>
            </a:extLst>
          </p:cNvSpPr>
          <p:nvPr/>
        </p:nvSpPr>
        <p:spPr>
          <a:xfrm>
            <a:off x="1003300" y="13906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
        <p:nvSpPr>
          <p:cNvPr id="10" name="Shape 314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QMAAA+PQAAJhAAABAgAAAmAAAACAAAAP//////////"/>
              </a:ext>
            </a:extLst>
          </p:cNvSpPr>
          <p:nvPr/>
        </p:nvSpPr>
        <p:spPr>
          <a:xfrm>
            <a:off x="1003300" y="1993900"/>
            <a:ext cx="8952230" cy="6311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approximation of the continuous gamma improves with increasing </a:t>
            </a:r>
            <a:r>
              <a:rPr sz="1900" i="1" cap="none">
                <a:latin typeface="Times" pitchFamily="0" charset="0"/>
                <a:ea typeface="Times" pitchFamily="0" charset="0"/>
                <a:cs typeface="Times" pitchFamily="0" charset="0"/>
              </a:rPr>
              <a:t>k</a:t>
            </a:r>
            <a:r>
              <a:rPr sz="1900" i="1" cap="none"/>
              <a:t>, </a:t>
            </a:r>
            <a:r>
              <a:t>but so does the computational burden</a:t>
            </a:r>
          </a:p>
        </p:txBody>
      </p:sp>
      <p:sp>
        <p:nvSpPr>
          <p:cNvPr id="11" name="Shape 314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QKAAAPPwAA0AwAABAgAAAmAAAACAAAAP//////////"/>
              </a:ext>
            </a:extLst>
          </p:cNvSpPr>
          <p:nvPr/>
        </p:nvSpPr>
        <p:spPr>
          <a:xfrm>
            <a:off x="1003300" y="16891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2" name="Shape 314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13" name="Shape 314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14" name="x-axis.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pic>
        <p:nvPicPr>
          <p:cNvPr id="1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ocAABQFAAAWSUAALgVAAAQAAAAJgAAAAgAAAD//////////w=="/>
              </a:ext>
            </a:extLst>
          </p:cNvPicPr>
          <p:nvPr/>
        </p:nvPicPr>
        <p:blipFill>
          <a:blip r:embed="rId4"/>
          <a:stretch>
            <a:fillRect/>
          </a:stretch>
        </p:blipFill>
        <p:spPr>
          <a:xfrm>
            <a:off x="4659630" y="3302000"/>
            <a:ext cx="1411605" cy="228600"/>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3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bins.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hhcAAAAAAACnC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AYAACGEgAAoyYAAMMmAAAQAAAAJgAAAAgAAAD//////////w=="/>
              </a:ext>
            </a:extLst>
          </p:cNvPicPr>
          <p:nvPr/>
        </p:nvPicPr>
        <p:blipFill>
          <a:blip r:embed="rId2"/>
          <a:srcRect l="60220" t="0" r="22150" b="0"/>
          <a:stretch>
            <a:fillRect/>
          </a:stretch>
        </p:blipFill>
        <p:spPr>
          <a:xfrm>
            <a:off x="3952240" y="3011170"/>
            <a:ext cx="2328545" cy="3289935"/>
          </a:xfrm>
          <a:prstGeom prst="rect">
            <a:avLst/>
          </a:prstGeom>
          <a:noFill/>
          <a:ln>
            <a:noFill/>
          </a:ln>
          <a:effectLst/>
        </p:spPr>
      </p:pic>
      <p:sp>
        <p:nvSpPr>
          <p:cNvPr id="3" name="Shape 315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15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MI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15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Tp76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15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7" name="Shape 315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Ai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315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sp>
        <p:nvSpPr>
          <p:cNvPr id="9" name="Shape 315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4IAAAPPwAA+goAABAgAAAmAAAACAAAAP//////////"/>
              </a:ext>
            </a:extLst>
          </p:cNvSpPr>
          <p:nvPr/>
        </p:nvSpPr>
        <p:spPr>
          <a:xfrm>
            <a:off x="1003300" y="13906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
        <p:nvSpPr>
          <p:cNvPr id="10" name="Shape 31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QMAAA+PQAAJhAAABAgAAAmAAAACAAAAP//////////"/>
              </a:ext>
            </a:extLst>
          </p:cNvSpPr>
          <p:nvPr/>
        </p:nvSpPr>
        <p:spPr>
          <a:xfrm>
            <a:off x="1003300" y="1993900"/>
            <a:ext cx="8952230" cy="6311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approximation of the continuous gamma improves with increasing </a:t>
            </a:r>
            <a:r>
              <a:rPr sz="1900" i="1" cap="none">
                <a:latin typeface="Times" pitchFamily="0" charset="0"/>
                <a:ea typeface="Times" pitchFamily="0" charset="0"/>
                <a:cs typeface="Times" pitchFamily="0" charset="0"/>
              </a:rPr>
              <a:t>k</a:t>
            </a:r>
            <a:r>
              <a:rPr sz="1900" i="1" cap="none"/>
              <a:t>, </a:t>
            </a:r>
            <a:r>
              <a:t>but so does the computational burden</a:t>
            </a:r>
          </a:p>
        </p:txBody>
      </p:sp>
      <p:sp>
        <p:nvSpPr>
          <p:cNvPr id="11" name="Shape 31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QKAAAPPwAA0AwAABAgAAAmAAAACAAAAP//////////"/>
              </a:ext>
            </a:extLst>
          </p:cNvSpPr>
          <p:nvPr/>
        </p:nvSpPr>
        <p:spPr>
          <a:xfrm>
            <a:off x="1003300" y="16891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2" name="Shape 316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Bso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13" name="Shape 316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IBD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14" name="x-axis.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pic>
        <p:nvPicPr>
          <p:cNvPr id="1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ZwL9G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ocAABQFAAAGyYAALgVAAAQAAAAJgAAAAgAAAD//////////w=="/>
              </a:ext>
            </a:extLst>
          </p:cNvPicPr>
          <p:nvPr/>
        </p:nvPicPr>
        <p:blipFill>
          <a:blip r:embed="rId4"/>
          <a:stretch>
            <a:fillRect/>
          </a:stretch>
        </p:blipFill>
        <p:spPr>
          <a:xfrm>
            <a:off x="4659630" y="3302000"/>
            <a:ext cx="1534795" cy="228600"/>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3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bins.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Xx8AAAAAAADOAAAAAAAAAAAAAABkAAAAZAAAAAAAAAAjAAAABAAAAGQAAAAXAAAAFAAAAAAAAAAAAAAA/38AAP9/AAAAAAAACQAAAAQAAADo7H8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AYAACGEgAAoyYAAMMmAAAQAAAAJgAAAAgAAAD//////////w=="/>
              </a:ext>
            </a:extLst>
          </p:cNvPicPr>
          <p:nvPr/>
        </p:nvPicPr>
        <p:blipFill>
          <a:blip r:embed="rId2"/>
          <a:srcRect l="80310" t="0" r="2060" b="0"/>
          <a:stretch>
            <a:fillRect/>
          </a:stretch>
        </p:blipFill>
        <p:spPr>
          <a:xfrm>
            <a:off x="3952240" y="3011170"/>
            <a:ext cx="2328545" cy="3289935"/>
          </a:xfrm>
          <a:prstGeom prst="rect">
            <a:avLst/>
          </a:prstGeom>
          <a:noFill/>
          <a:ln>
            <a:noFill/>
          </a:ln>
          <a:effectLst/>
        </p:spPr>
      </p:pic>
      <p:sp>
        <p:nvSpPr>
          <p:cNvPr id="3" name="Shape 316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16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3vt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16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Bt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17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re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7" name="Shape 317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zc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317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JJb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sp>
        <p:nvSpPr>
          <p:cNvPr id="9" name="Shape 31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RyYX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4IAAAPPwAA+goAABAgAAAmAAAACAAAAP//////////"/>
              </a:ext>
            </a:extLst>
          </p:cNvSpPr>
          <p:nvPr/>
        </p:nvSpPr>
        <p:spPr>
          <a:xfrm>
            <a:off x="1003300" y="13906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
        <p:nvSpPr>
          <p:cNvPr id="10" name="Shape 31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NoY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QMAAA+PQAAJhAAABAgAAAmAAAACAAAAP//////////"/>
              </a:ext>
            </a:extLst>
          </p:cNvSpPr>
          <p:nvPr/>
        </p:nvSpPr>
        <p:spPr>
          <a:xfrm>
            <a:off x="1003300" y="1993900"/>
            <a:ext cx="8952230" cy="6311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approximation of the continuous gamma improves with increasing </a:t>
            </a:r>
            <a:r>
              <a:rPr sz="1900" i="1" cap="none">
                <a:latin typeface="Times" pitchFamily="0" charset="0"/>
                <a:ea typeface="Times" pitchFamily="0" charset="0"/>
                <a:cs typeface="Times" pitchFamily="0" charset="0"/>
              </a:rPr>
              <a:t>k</a:t>
            </a:r>
            <a:r>
              <a:rPr sz="1900" i="1" cap="none"/>
              <a:t>, </a:t>
            </a:r>
            <a:r>
              <a:t>but so does the computational burden</a:t>
            </a:r>
          </a:p>
        </p:txBody>
      </p:sp>
      <p:sp>
        <p:nvSpPr>
          <p:cNvPr id="11" name="Shape 317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ltZX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QKAAAPPwAA0AwAABAgAAAmAAAACAAAAP//////////"/>
              </a:ext>
            </a:extLst>
          </p:cNvSpPr>
          <p:nvPr/>
        </p:nvSpPr>
        <p:spPr>
          <a:xfrm>
            <a:off x="1003300" y="16891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2" name="Shape 317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hY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13" name="Shape 317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14" name="x-axis.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ycmV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pic>
        <p:nvPicPr>
          <p:cNvPr id="1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2YWw9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ocAABQFAAAGyYAALgVAAAQAAAAJgAAAAgAAAD//////////w=="/>
              </a:ext>
            </a:extLst>
          </p:cNvPicPr>
          <p:nvPr/>
        </p:nvPicPr>
        <p:blipFill>
          <a:blip r:embed="rId4"/>
          <a:stretch>
            <a:fillRect/>
          </a:stretch>
        </p:blipFill>
        <p:spPr>
          <a:xfrm>
            <a:off x="4659630" y="3302000"/>
            <a:ext cx="1534795" cy="228600"/>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3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18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18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1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modeled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3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18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DxsB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18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18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DCM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modeled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
        <p:nvSpPr>
          <p:cNvPr id="5" name="Shape 31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0AwAABAgAAAmAAAACAAAAP//////////"/>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proportion of invariable sites </a:t>
            </a:r>
            <a:r>
              <a:rPr sz="1700" cap="none">
                <a:latin typeface="Times" pitchFamily="0" charset="0"/>
                <a:ea typeface="Times" pitchFamily="0" charset="0"/>
                <a:cs typeface="Times" pitchFamily="0" charset="0"/>
              </a:rPr>
              <a:t>(+SS+I)</a:t>
            </a:r>
            <a:endParaRPr sz="17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3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3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
        <p:nvSpPr>
          <p:cNvPr id="4" name="Shape 38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5" name="Q-matrix.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4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31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AE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AwqAACAPgAAcS0AABAgAAAmAAAACAAAAP//////////"/>
              </a:ext>
            </a:extLst>
          </p:cNvSpPr>
          <p:nvPr/>
        </p:nvSpPr>
        <p:spPr>
          <a:xfrm>
            <a:off x="639445" y="6835140"/>
            <a:ext cx="952055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Each pre-specified subset of sites has an overall relative-rate multiplier, and the rate of each site </a:t>
            </a:r>
            <a:r>
              <a:rPr i="1" u="sng" cap="none"/>
              <a:t>within</a:t>
            </a:r>
            <a:br/>
            <a:r>
              <a:t>    each category is modeled as proportion of invariable sites model</a:t>
            </a:r>
          </a:p>
        </p:txBody>
      </p:sp>
      <p:grpSp>
        <p:nvGrpSpPr>
          <p:cNvPr id="4" name="Group 3196"/>
          <p:cNvGrpSpPr>
            <a:extLst>
              <a:ext uri="smNativeData">
                <pr:smNativeData xmlns:pr="smNativeData" xmlns="smNativeData" val="SMDATA_6_2mHZYhMAAAAlAAAAAQAAAA8BAAAAkAAAAEgAAACQAAAASAAAAAAAAAAAAAAAAAAAABcAAAAUAAAAAAAAAAAAAAD/fwAA/38AAAAAAAAJAAAABAAAABDtPBAfAAAAVAAAAAAAAAAAAAAAAAAAAAAAAAAAAAAAAAAAAAAAAAAAAAAAAAAAAAAAAAAAAAAAAAAAAAAAAAAAAAAAAAAAAAAAAAAAAAAAAAAAAAAAAAAAAAAAAAAAACEAAAAYAAAAFAAAAAAKAABTDQAAlCsAAIcnAAAQAAAAJgAAAAgAAAD/////AAAAAA=="/>
              </a:ext>
            </a:extLst>
          </p:cNvGrpSpPr>
          <p:nvPr/>
        </p:nvGrpSpPr>
        <p:grpSpPr>
          <a:xfrm>
            <a:off x="1625600" y="2165985"/>
            <a:ext cx="5458460" cy="4259580"/>
            <a:chOff x="1625600" y="2165985"/>
            <a:chExt cx="5458460" cy="4259580"/>
          </a:xfrm>
        </p:grpSpPr>
        <p:sp>
          <p:nvSpPr>
            <p:cNvPr id="8" name="Shape 319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k2/+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CUKwAAhycAAAAAAAAmAAAACAAAAP//////////"/>
                </a:ext>
              </a:extLst>
            </p:cNvSpPr>
            <p:nvPr/>
          </p:nvSpPr>
          <p:spPr>
            <a:xfrm>
              <a:off x="1625600" y="2165985"/>
              <a:ext cx="5458460" cy="4259580"/>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19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OIWAACZGAAAsh4AAJkdAAAAAAAAJgAAAAgAAAD/////AAAAAA=="/>
                </a:ext>
              </a:extLst>
            </p:cNvGrpSpPr>
            <p:nvPr/>
          </p:nvGrpSpPr>
          <p:grpSpPr>
            <a:xfrm>
              <a:off x="3719830" y="3998595"/>
              <a:ext cx="1270000" cy="812800"/>
              <a:chOff x="3719830" y="3998595"/>
              <a:chExt cx="1270000" cy="812800"/>
            </a:xfrm>
          </p:grpSpPr>
          <p:sp>
            <p:nvSpPr>
              <p:cNvPr id="7" name="Shape 319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n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4hYAAJkYAACyHgAAmR0AAAAAAAAmAAAACAAAAP//////////"/>
                  </a:ext>
                </a:extLst>
              </p:cNvSpPr>
              <p:nvPr/>
            </p:nvSpPr>
            <p:spPr>
              <a:xfrm>
                <a:off x="3719830" y="3998595"/>
                <a:ext cx="1270000" cy="81280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19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AB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xcAALAYAABZHgAAMBsAAAAgAAAmAAAACAAAAP//////////"/>
                  </a:ext>
                </a:extLst>
              </p:cNvSpPr>
              <p:nvPr/>
            </p:nvSpPr>
            <p:spPr>
              <a:xfrm>
                <a:off x="3776345" y="4013200"/>
                <a:ext cx="1156970" cy="406400"/>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stem sites</a:t>
                </a:r>
              </a:p>
            </p:txBody>
          </p:sp>
        </p:grpSp>
      </p:grpSp>
      <p:grpSp>
        <p:nvGrpSpPr>
          <p:cNvPr id="9" name="Group 3201"/>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JQrAABTDQAAJDwAAIcnAAAQAAAAJgAAAAgAAAD/////AAAAAA=="/>
              </a:ext>
            </a:extLst>
          </p:cNvGrpSpPr>
          <p:nvPr/>
        </p:nvGrpSpPr>
        <p:grpSpPr>
          <a:xfrm>
            <a:off x="7084060" y="2165985"/>
            <a:ext cx="2692400" cy="4259580"/>
            <a:chOff x="7084060" y="2165985"/>
            <a:chExt cx="2692400" cy="4259580"/>
          </a:xfrm>
        </p:grpSpPr>
        <p:sp>
          <p:nvSpPr>
            <p:cNvPr id="13" name="Shape 319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lCsAAFMNAAAkPAAAhycAAAAAAAAmAAAACAAAAP//////////"/>
                </a:ext>
              </a:extLst>
            </p:cNvSpPr>
            <p:nvPr/>
          </p:nvSpPr>
          <p:spPr>
            <a:xfrm>
              <a:off x="7084060" y="2165985"/>
              <a:ext cx="2692400" cy="4259580"/>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0" name="Group 320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PkvAACZGAAAyTcAAJkdAAAAAAAAJgAAAAgAAAD/////AAAAAA=="/>
                </a:ext>
              </a:extLst>
            </p:cNvGrpSpPr>
            <p:nvPr/>
          </p:nvGrpSpPr>
          <p:grpSpPr>
            <a:xfrm>
              <a:off x="7798435" y="3998595"/>
              <a:ext cx="1270000" cy="812800"/>
              <a:chOff x="7798435" y="3998595"/>
              <a:chExt cx="1270000" cy="812800"/>
            </a:xfrm>
          </p:grpSpPr>
          <p:sp>
            <p:nvSpPr>
              <p:cNvPr id="12" name="Shape 319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F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S8AAJkYAADJNwAAmR0AAAAAAAAmAAAACAAAAP//////////"/>
                  </a:ext>
                </a:extLst>
              </p:cNvSpPr>
              <p:nvPr/>
            </p:nvSpPr>
            <p:spPr>
              <a:xfrm>
                <a:off x="7798435" y="3998595"/>
                <a:ext cx="1270000" cy="81280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319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O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zAAALAYAABfNwAAMBsAAAAgAAAmAAAACAAAAP//////////"/>
                  </a:ext>
                </a:extLst>
              </p:cNvSpPr>
              <p:nvPr/>
            </p:nvSpPr>
            <p:spPr>
              <a:xfrm>
                <a:off x="7865745" y="4013200"/>
                <a:ext cx="1135380" cy="406400"/>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loop sites</a:t>
                </a:r>
              </a:p>
            </p:txBody>
          </p:sp>
        </p:grpSp>
      </p:grpSp>
      <p:pic>
        <p:nvPicPr>
          <p:cNvPr id="1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ypZg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NswAACFGwAAQzcAAM0cAAAQAAAAJgAAAAgAAAD//////////w=="/>
              </a:ext>
            </a:extLst>
          </p:cNvPicPr>
          <p:nvPr/>
        </p:nvPicPr>
        <p:blipFill>
          <a:blip r:embed="rId3"/>
          <a:stretch>
            <a:fillRect/>
          </a:stretch>
        </p:blipFill>
        <p:spPr>
          <a:xfrm>
            <a:off x="7941945" y="4473575"/>
            <a:ext cx="1041400" cy="208280"/>
          </a:xfrm>
          <a:prstGeom prst="rect">
            <a:avLst/>
          </a:prstGeom>
          <a:noFill/>
          <a:ln>
            <a:noFill/>
          </a:ln>
          <a:effectLst/>
        </p:spPr>
      </p:pic>
      <p:pic>
        <p:nvPicPr>
          <p:cNvPr id="1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5kWw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4WAACFGwAAVh4AAMEcAAAQAAAAJgAAAAgAAAD//////////w=="/>
              </a:ext>
            </a:extLst>
          </p:cNvPicPr>
          <p:nvPr/>
        </p:nvPicPr>
        <p:blipFill>
          <a:blip r:embed="rId4"/>
          <a:stretch>
            <a:fillRect/>
          </a:stretch>
        </p:blipFill>
        <p:spPr>
          <a:xfrm>
            <a:off x="3727450" y="4473575"/>
            <a:ext cx="1203960" cy="200660"/>
          </a:xfrm>
          <a:prstGeom prst="rect">
            <a:avLst/>
          </a:prstGeom>
          <a:noFill/>
          <a:ln>
            <a:noFill/>
          </a:ln>
          <a:effectLst/>
        </p:spPr>
      </p:pic>
      <p:sp>
        <p:nvSpPr>
          <p:cNvPr id="16" name="Shape 320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p8mg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17" name="Shape 320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sFpm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4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20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o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20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8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20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M8dY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
        <p:nvSpPr>
          <p:cNvPr id="5" name="Shape 321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0AwAABAgAAAmAAAACAAAAP//////////"/>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proportion of invariable sites </a:t>
            </a:r>
            <a:r>
              <a:rPr sz="1700" cap="none">
                <a:latin typeface="Times" pitchFamily="0" charset="0"/>
                <a:ea typeface="Times" pitchFamily="0" charset="0"/>
                <a:cs typeface="Times" pitchFamily="0" charset="0"/>
              </a:rPr>
              <a:t>(+SS+I)</a:t>
            </a:r>
            <a:endParaRPr sz="1700" cap="none">
              <a:latin typeface="Times" pitchFamily="0" charset="0"/>
              <a:ea typeface="Times" pitchFamily="0" charset="0"/>
              <a:cs typeface="Times" pitchFamily="0" charset="0"/>
            </a:endParaRPr>
          </a:p>
        </p:txBody>
      </p:sp>
      <p:sp>
        <p:nvSpPr>
          <p:cNvPr id="6" name="Shape 321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MAAA+PQAAnA4AABAgAAAmAAAACAAAAP//////////"/>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discrete-gamma distributed rates </a:t>
            </a:r>
            <a:r>
              <a:rPr sz="1700" cap="none">
                <a:latin typeface="Times" pitchFamily="0" charset="0"/>
                <a:ea typeface="Times" pitchFamily="0" charset="0"/>
                <a:cs typeface="Times" pitchFamily="0" charset="0"/>
              </a:rPr>
              <a:t>(+SS+G)</a:t>
            </a:r>
            <a:endParaRPr sz="17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4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xD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321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DuNB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AwqAACAPgAAcS0AABAgAAAmAAAACAAAAP//////////"/>
              </a:ext>
            </a:extLst>
          </p:cNvSpPr>
          <p:nvPr/>
        </p:nvSpPr>
        <p:spPr>
          <a:xfrm>
            <a:off x="639445" y="6835140"/>
            <a:ext cx="952055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Each pre-specified subset of sites has an overall relative-rate multiplier, and the rate of each site </a:t>
            </a:r>
            <a:r>
              <a:rPr i="1" u="sng" cap="none"/>
              <a:t>within</a:t>
            </a:r>
            <a:br/>
            <a:r>
              <a:t>    each category is modeled as discrete-gamma distributed random variables</a:t>
            </a:r>
          </a:p>
        </p:txBody>
      </p:sp>
      <p:grpSp>
        <p:nvGrpSpPr>
          <p:cNvPr id="4" name="Group 3219"/>
          <p:cNvGrpSpPr>
            <a:extLst>
              <a:ext uri="smNativeData">
                <pr:smNativeData xmlns:pr="smNativeData" xmlns="smNativeData" val="SMDATA_6_2mHZYhMAAAAlAAAAAQAAAA8BAAAAkAAAAEgAAACQAAAASAAAAAAAAAAAAAAAAAAAABcAAAAUAAAAAAAAAAAAAAD/fwAA/38AAAAAAAAJAAAABAAAABDtPBAfAAAAVAAAAAAAAAAAAAAAAAAAAAAAAAAAAAAAAAAAAAAAAAAAAAAAAAAAAAAAAAAAAAAAAAAAAAAAAAAAAAAAAAAAAAAAAAAAAAAAAAAAAAAAAAAAAAAAAAAAACEAAAAYAAAAFAAAAAAKAABTDQAAlCsAAIcnAAAQAAAAJgAAAAgAAAD/////AAAAAA=="/>
              </a:ext>
            </a:extLst>
          </p:cNvGrpSpPr>
          <p:nvPr/>
        </p:nvGrpSpPr>
        <p:grpSpPr>
          <a:xfrm>
            <a:off x="1625600" y="2165985"/>
            <a:ext cx="5458460" cy="4259580"/>
            <a:chOff x="1625600" y="2165985"/>
            <a:chExt cx="5458460" cy="4259580"/>
          </a:xfrm>
        </p:grpSpPr>
        <p:sp>
          <p:nvSpPr>
            <p:cNvPr id="8" name="Shape 321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jx6O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CUKwAAhycAAAAAAAAmAAAACAAAAP//////////"/>
                </a:ext>
              </a:extLst>
            </p:cNvSpPr>
            <p:nvPr/>
          </p:nvSpPr>
          <p:spPr>
            <a:xfrm>
              <a:off x="1625600" y="2165985"/>
              <a:ext cx="5458460" cy="4259580"/>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21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OIWAACZGAAAsh4AAJQdAAAAAAAAJgAAAAgAAAD/////AAAAAA=="/>
                </a:ext>
              </a:extLst>
            </p:cNvGrpSpPr>
            <p:nvPr/>
          </p:nvGrpSpPr>
          <p:grpSpPr>
            <a:xfrm>
              <a:off x="3719830" y="3998595"/>
              <a:ext cx="1270000" cy="809625"/>
              <a:chOff x="3719830" y="3998595"/>
              <a:chExt cx="1270000" cy="809625"/>
            </a:xfrm>
          </p:grpSpPr>
          <p:sp>
            <p:nvSpPr>
              <p:cNvPr id="7" name="Shape 321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wg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4hYAAJkYAACyHgAAlB0AAAAAAAAmAAAACAAAAP//////////"/>
                  </a:ext>
                </a:extLst>
              </p:cNvSpPr>
              <p:nvPr/>
            </p:nvSpPr>
            <p:spPr>
              <a:xfrm>
                <a:off x="3719830" y="3998595"/>
                <a:ext cx="1270000" cy="80962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21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UAJ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xcAALAYAABZHgAAMBsAAAAgAAAmAAAACAAAAP//////////"/>
                  </a:ext>
                </a:extLst>
              </p:cNvSpPr>
              <p:nvPr/>
            </p:nvSpPr>
            <p:spPr>
              <a:xfrm>
                <a:off x="3776345" y="4013200"/>
                <a:ext cx="1156970" cy="406400"/>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stem sites</a:t>
                </a:r>
              </a:p>
            </p:txBody>
          </p:sp>
        </p:grpSp>
      </p:grpSp>
      <p:grpSp>
        <p:nvGrpSpPr>
          <p:cNvPr id="9" name="Group 3224"/>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JQrAABTDQAAJDwAAIcnAAAQAAAAJgAAAAgAAAD/////AAAAAA=="/>
              </a:ext>
            </a:extLst>
          </p:cNvGrpSpPr>
          <p:nvPr/>
        </p:nvGrpSpPr>
        <p:grpSpPr>
          <a:xfrm>
            <a:off x="7084060" y="2165985"/>
            <a:ext cx="2692400" cy="4259580"/>
            <a:chOff x="7084060" y="2165985"/>
            <a:chExt cx="2692400" cy="4259580"/>
          </a:xfrm>
        </p:grpSpPr>
        <p:sp>
          <p:nvSpPr>
            <p:cNvPr id="13" name="Shape 322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lCsAAFMNAAAkPAAAhycAAAAAAAAmAAAACAAAAP//////////"/>
                </a:ext>
              </a:extLst>
            </p:cNvSpPr>
            <p:nvPr/>
          </p:nvSpPr>
          <p:spPr>
            <a:xfrm>
              <a:off x="7084060" y="2165985"/>
              <a:ext cx="2692400" cy="4259580"/>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0" name="Group 322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PkvAACZGAAAyTcAAJkdAAAAAAAAJgAAAAgAAAD/////AAAAAA=="/>
                </a:ext>
              </a:extLst>
            </p:cNvGrpSpPr>
            <p:nvPr/>
          </p:nvGrpSpPr>
          <p:grpSpPr>
            <a:xfrm>
              <a:off x="7798435" y="3998595"/>
              <a:ext cx="1270000" cy="812800"/>
              <a:chOff x="7798435" y="3998595"/>
              <a:chExt cx="1270000" cy="812800"/>
            </a:xfrm>
          </p:grpSpPr>
          <p:sp>
            <p:nvSpPr>
              <p:cNvPr id="12" name="Shape 322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C9E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S8AAJkYAADJNwAAmR0AAAAAAAAmAAAACAAAAP//////////"/>
                  </a:ext>
                </a:extLst>
              </p:cNvSpPr>
              <p:nvPr/>
            </p:nvSpPr>
            <p:spPr>
              <a:xfrm>
                <a:off x="7798435" y="3998595"/>
                <a:ext cx="1270000" cy="81280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322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zAAALAYAABfNwAAMBsAAAAgAAAmAAAACAAAAP//////////"/>
                  </a:ext>
                </a:extLst>
              </p:cNvSpPr>
              <p:nvPr/>
            </p:nvSpPr>
            <p:spPr>
              <a:xfrm>
                <a:off x="7865745" y="4013200"/>
                <a:ext cx="1135380" cy="406400"/>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loop sites</a:t>
                </a:r>
              </a:p>
            </p:txBody>
          </p:sp>
        </p:grpSp>
      </p:grpSp>
      <p:pic>
        <p:nvPicPr>
          <p:cNvPr id="1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8XAACPGwAAVB4AALccAAAQAAAAJgAAAAgAAAD//////////w=="/>
              </a:ext>
            </a:extLst>
          </p:cNvPicPr>
          <p:nvPr/>
        </p:nvPicPr>
        <p:blipFill>
          <a:blip r:embed="rId3"/>
          <a:stretch>
            <a:fillRect/>
          </a:stretch>
        </p:blipFill>
        <p:spPr>
          <a:xfrm>
            <a:off x="3778885" y="4479925"/>
            <a:ext cx="1151255" cy="187960"/>
          </a:xfrm>
          <a:prstGeom prst="rect">
            <a:avLst/>
          </a:prstGeom>
          <a:noFill/>
          <a:ln>
            <a:noFill/>
          </a:ln>
          <a:effectLst/>
        </p:spPr>
      </p:pic>
      <p:pic>
        <p:nvPicPr>
          <p:cNvPr id="1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MwAAB1GwAAVTcAANEcAAAQAAAAJgAAAAgAAAD//////////w=="/>
              </a:ext>
            </a:extLst>
          </p:cNvPicPr>
          <p:nvPr/>
        </p:nvPicPr>
        <p:blipFill>
          <a:blip r:embed="rId4"/>
          <a:stretch>
            <a:fillRect/>
          </a:stretch>
        </p:blipFill>
        <p:spPr>
          <a:xfrm>
            <a:off x="7865745" y="4463415"/>
            <a:ext cx="1129030" cy="220980"/>
          </a:xfrm>
          <a:prstGeom prst="rect">
            <a:avLst/>
          </a:prstGeom>
          <a:noFill/>
          <a:ln>
            <a:noFill/>
          </a:ln>
          <a:effectLst/>
        </p:spPr>
      </p:pic>
      <p:sp>
        <p:nvSpPr>
          <p:cNvPr id="16" name="Shape 32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17" name="Shape 322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T5F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4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2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uX10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23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23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
        <p:nvSpPr>
          <p:cNvPr id="5" name="Shape 323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o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0AwAABAgAAAmAAAACAAAAP//////////"/>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proportion of invariable sites </a:t>
            </a:r>
            <a:r>
              <a:rPr sz="1700" cap="none">
                <a:latin typeface="Times" pitchFamily="0" charset="0"/>
                <a:ea typeface="Times" pitchFamily="0" charset="0"/>
                <a:cs typeface="Times" pitchFamily="0" charset="0"/>
              </a:rPr>
              <a:t>(+SS+I)</a:t>
            </a:r>
            <a:endParaRPr sz="1700" cap="none">
              <a:latin typeface="Times" pitchFamily="0" charset="0"/>
              <a:ea typeface="Times" pitchFamily="0" charset="0"/>
              <a:cs typeface="Times" pitchFamily="0" charset="0"/>
            </a:endParaRPr>
          </a:p>
        </p:txBody>
      </p:sp>
      <p:sp>
        <p:nvSpPr>
          <p:cNvPr id="6" name="Shape 323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PP6D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MAAA+PQAAnA4AABAgAAAmAAAACAAAAP//////////"/>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discrete-gamma distributed rates </a:t>
            </a:r>
            <a:r>
              <a:rPr sz="1700" cap="none">
                <a:latin typeface="Times" pitchFamily="0" charset="0"/>
                <a:ea typeface="Times" pitchFamily="0" charset="0"/>
                <a:cs typeface="Times" pitchFamily="0" charset="0"/>
              </a:rPr>
              <a:t>(+SS+G)</a:t>
            </a:r>
            <a:endParaRPr sz="1700" cap="none">
              <a:latin typeface="Times" pitchFamily="0" charset="0"/>
              <a:ea typeface="Times" pitchFamily="0" charset="0"/>
              <a:cs typeface="Times" pitchFamily="0" charset="0"/>
            </a:endParaRPr>
          </a:p>
        </p:txBody>
      </p:sp>
      <p:sp>
        <p:nvSpPr>
          <p:cNvPr id="7" name="Shape 323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mk3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OAAA+PQAAaBAAABAgAAAmAAAACAAAAP//////////"/>
              </a:ext>
            </a:extLst>
          </p:cNvSpPr>
          <p:nvPr/>
        </p:nvSpPr>
        <p:spPr>
          <a:xfrm>
            <a:off x="1003300" y="23114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proportion of invariable sites and discrete-gamma distributed rates </a:t>
            </a:r>
            <a:r>
              <a:rPr sz="1700" cap="none">
                <a:latin typeface="Times" pitchFamily="0" charset="0"/>
                <a:ea typeface="Times" pitchFamily="0" charset="0"/>
                <a:cs typeface="Times" pitchFamily="0" charset="0"/>
              </a:rPr>
              <a:t>(+I+G)</a:t>
            </a:r>
            <a:endParaRPr sz="17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4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323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AwqAACAPgAAcS0AABAgAAAmAAAACAAAAP//////////"/>
              </a:ext>
            </a:extLst>
          </p:cNvSpPr>
          <p:nvPr/>
        </p:nvSpPr>
        <p:spPr>
          <a:xfrm>
            <a:off x="639445" y="6835140"/>
            <a:ext cx="952055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The rate of each site is modeled as a random variable drawn from a mixture of the discrete-gamma and</a:t>
            </a:r>
            <a:br/>
            <a:r>
              <a:t>    proportion of invariable sites</a:t>
            </a:r>
          </a:p>
        </p:txBody>
      </p:sp>
      <p:sp>
        <p:nvSpPr>
          <p:cNvPr id="4" name="Shape 323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5" name="Shape 324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grpSp>
        <p:nvGrpSpPr>
          <p:cNvPr id="6" name="Group 324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AKAABTDQAALzwAAIcnAAAQAAAAJgAAAAgAAAD/////AAAAAA=="/>
              </a:ext>
            </a:extLst>
          </p:cNvGrpSpPr>
          <p:nvPr/>
        </p:nvGrpSpPr>
        <p:grpSpPr>
          <a:xfrm>
            <a:off x="1625600" y="2165985"/>
            <a:ext cx="8157845" cy="4259580"/>
            <a:chOff x="1625600" y="2165985"/>
            <a:chExt cx="8157845" cy="4259580"/>
          </a:xfrm>
        </p:grpSpPr>
        <p:sp>
          <p:nvSpPr>
            <p:cNvPr id="12" name="Shape 324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AvPAAAhycAAAAAAAAmAAAACAAAAP//////////"/>
                </a:ext>
              </a:extLst>
            </p:cNvSpPr>
            <p:nvPr/>
          </p:nvSpPr>
          <p:spPr>
            <a:xfrm>
              <a:off x="1625600" y="2165985"/>
              <a:ext cx="8157845" cy="4259580"/>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7" name="Group 324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DAfAACuFgAA/yYAACweAAAAAAAAJgAAAAgAAAD/////AAAAAA=="/>
                </a:ext>
              </a:extLst>
            </p:cNvGrpSpPr>
            <p:nvPr/>
          </p:nvGrpSpPr>
          <p:grpSpPr>
            <a:xfrm>
              <a:off x="5069840" y="3686810"/>
              <a:ext cx="1269365" cy="1217930"/>
              <a:chOff x="5069840" y="3686810"/>
              <a:chExt cx="1269365" cy="1217930"/>
            </a:xfrm>
          </p:grpSpPr>
          <p:sp>
            <p:nvSpPr>
              <p:cNvPr id="11" name="Shape 324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MBs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MB8AAK4WAAD/JgAALB4AAAAAAAAmAAAACAAAAP//////////"/>
                  </a:ext>
                </a:extLst>
              </p:cNvSpPr>
              <p:nvPr/>
            </p:nvSpPr>
            <p:spPr>
              <a:xfrm>
                <a:off x="5069840" y="3686810"/>
                <a:ext cx="1269365" cy="121793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8" name="Group 3245"/>
              <p:cNvGrpSpPr>
                <a:extLst>
                  <a:ext uri="smNativeData">
                    <pr:smNativeData xmlns:pr="smNativeData" xmlns="smNativeData" val="SMDATA_6_2mHZYhMAAAAlAAAAAQAAAA8BAAAAkAAAAEgAAACQAAAASAAAAAAAAAAAAAAAAAAAABcAAAAUAAAAAAAAAAAAAAD/fwAA/38AAAAAAAAJAAAABAAAAAgAAAAfAAAAVAAAAAAAAAAAAAAAAAAAAAAAAAAAAAAAAAAAAAAAAAAAAAAAAAAAAAAAAAAAAAAAAAAAAAAAAAAAAAAAAAAAAAAAAAAAAAAAAAAAAAAAAAAAAAAAAAAAACEAAAAYAAAAFAAAAD8gAABPFwAA8CUAAIsdAAAAAAAAJgAAAAgAAAD/////AAAAAA=="/>
                  </a:ext>
                </a:extLst>
              </p:cNvGrpSpPr>
              <p:nvPr/>
            </p:nvGrpSpPr>
            <p:grpSpPr>
              <a:xfrm>
                <a:off x="5241925" y="3789045"/>
                <a:ext cx="925195" cy="1013460"/>
                <a:chOff x="5241925" y="3789045"/>
                <a:chExt cx="925195" cy="1013460"/>
              </a:xfrm>
            </p:grpSpPr>
            <p:sp>
              <p:nvSpPr>
                <p:cNvPr id="10" name="Shape 324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PP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PyAAAE8XAADwJQAAzxkAAAAgAAAmAAAACAAAAP//////////"/>
                    </a:ext>
                  </a:extLst>
                </p:cNvSpPr>
                <p:nvPr/>
              </p:nvSpPr>
              <p:spPr>
                <a:xfrm>
                  <a:off x="5241925" y="3789045"/>
                  <a:ext cx="925195" cy="406400"/>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all sites</a:t>
                  </a:r>
                </a:p>
              </p:txBody>
            </p:sp>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PkM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hAADZGQAACSUAAIsdAAAAAAAAJgAAAAgAAAD//////////w=="/>
                    </a:ext>
                  </a:extLst>
                </p:cNvPicPr>
                <p:nvPr/>
              </p:nvPicPr>
              <p:blipFill>
                <a:blip r:embed="rId3"/>
                <a:srcRect l="0" t="33210" r="0" b="0"/>
                <a:stretch>
                  <a:fillRect/>
                </a:stretch>
              </p:blipFill>
              <p:spPr>
                <a:xfrm>
                  <a:off x="5388610" y="4201795"/>
                  <a:ext cx="631825" cy="600710"/>
                </a:xfrm>
                <a:prstGeom prst="rect">
                  <a:avLst/>
                </a:prstGeom>
                <a:noFill/>
                <a:ln>
                  <a:noFill/>
                </a:ln>
                <a:effectLst/>
              </p:spPr>
            </p:pic>
          </p:grpSp>
        </p:grpSp>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4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24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25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2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
        <p:nvSpPr>
          <p:cNvPr id="5" name="Shape 325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0AwAABAgAAAmAAAACAAAAP//////////"/>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proportion of invariable sites </a:t>
            </a:r>
            <a:r>
              <a:rPr sz="1700" cap="none">
                <a:latin typeface="Times" pitchFamily="0" charset="0"/>
                <a:ea typeface="Times" pitchFamily="0" charset="0"/>
                <a:cs typeface="Times" pitchFamily="0" charset="0"/>
              </a:rPr>
              <a:t>(+SS+I)</a:t>
            </a:r>
            <a:endParaRPr sz="1700" cap="none">
              <a:latin typeface="Times" pitchFamily="0" charset="0"/>
              <a:ea typeface="Times" pitchFamily="0" charset="0"/>
              <a:cs typeface="Times" pitchFamily="0" charset="0"/>
            </a:endParaRPr>
          </a:p>
        </p:txBody>
      </p:sp>
      <p:sp>
        <p:nvSpPr>
          <p:cNvPr id="6" name="Shape 325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MAAA+PQAAnA4AABAgAAAmAAAACAAAAP//////////"/>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discrete-gamma distributed rates </a:t>
            </a:r>
            <a:r>
              <a:rPr sz="1700" cap="none">
                <a:latin typeface="Times" pitchFamily="0" charset="0"/>
                <a:ea typeface="Times" pitchFamily="0" charset="0"/>
                <a:cs typeface="Times" pitchFamily="0" charset="0"/>
              </a:rPr>
              <a:t>(+SS+G)</a:t>
            </a:r>
            <a:endParaRPr sz="1700" cap="none">
              <a:latin typeface="Times" pitchFamily="0" charset="0"/>
              <a:ea typeface="Times" pitchFamily="0" charset="0"/>
              <a:cs typeface="Times" pitchFamily="0" charset="0"/>
            </a:endParaRPr>
          </a:p>
        </p:txBody>
      </p:sp>
      <p:sp>
        <p:nvSpPr>
          <p:cNvPr id="7" name="Shape 325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UAJ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OAAA+PQAAaBAAABAgAAAmAAAACAAAAP//////////"/>
              </a:ext>
            </a:extLst>
          </p:cNvSpPr>
          <p:nvPr/>
        </p:nvSpPr>
        <p:spPr>
          <a:xfrm>
            <a:off x="1003300" y="23114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proportion of invariable sites and discrete-gamma distributed rates </a:t>
            </a:r>
            <a:r>
              <a:rPr sz="1700" cap="none">
                <a:latin typeface="Times" pitchFamily="0" charset="0"/>
                <a:ea typeface="Times" pitchFamily="0" charset="0"/>
                <a:cs typeface="Times" pitchFamily="0" charset="0"/>
              </a:rPr>
              <a:t>(+I+G)</a:t>
            </a:r>
            <a:endParaRPr sz="1700" cap="none">
              <a:latin typeface="Times" pitchFamily="0" charset="0"/>
              <a:ea typeface="Times" pitchFamily="0" charset="0"/>
              <a:cs typeface="Times" pitchFamily="0" charset="0"/>
            </a:endParaRPr>
          </a:p>
        </p:txBody>
      </p:sp>
      <p:sp>
        <p:nvSpPr>
          <p:cNvPr id="8" name="Shape 325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QAAA+PQAANBIAABAgAAAmAAAACAAAAP//////////"/>
              </a:ext>
            </a:extLst>
          </p:cNvSpPr>
          <p:nvPr/>
        </p:nvSpPr>
        <p:spPr>
          <a:xfrm>
            <a:off x="1003300" y="26035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all three models </a:t>
            </a:r>
            <a:r>
              <a:rPr sz="1700" cap="none">
                <a:latin typeface="Times" pitchFamily="0" charset="0"/>
                <a:ea typeface="Times" pitchFamily="0" charset="0"/>
                <a:cs typeface="Times" pitchFamily="0" charset="0"/>
              </a:rPr>
              <a:t>(+SS+I+G)</a:t>
            </a:r>
            <a:endParaRPr sz="17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4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9IjU1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325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Q+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AwqAACAPgAAcS0AABAgAAAmAAAACAAAAP//////////"/>
              </a:ext>
            </a:extLst>
          </p:cNvSpPr>
          <p:nvPr/>
        </p:nvSpPr>
        <p:spPr>
          <a:xfrm>
            <a:off x="639445" y="6835140"/>
            <a:ext cx="952055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Each pre-specified subset of sites has an overall relative-rate multiplier, and the rate of each site </a:t>
            </a:r>
            <a:r>
              <a:rPr i="1" u="sng" cap="none"/>
              <a:t>within</a:t>
            </a:r>
            <a:br/>
            <a:r>
              <a:t>    each category is modeled as mixture of invariable and discrete-gamma distributed random variables</a:t>
            </a:r>
          </a:p>
        </p:txBody>
      </p:sp>
      <p:grpSp>
        <p:nvGrpSpPr>
          <p:cNvPr id="4" name="Group 3263"/>
          <p:cNvGrpSpPr>
            <a:extLst>
              <a:ext uri="smNativeData">
                <pr:smNativeData xmlns:pr="smNativeData" xmlns="smNativeData" val="SMDATA_6_2mHZYhMAAAAlAAAAAQAAAA8BAAAAkAAAAEgAAACQAAAASAAAAAAAAAAAAAAAAAAAABcAAAAUAAAAAAAAAAAAAAD/fwAA/38AAAAAAAAJAAAABAAAALB85QIfAAAAVAAAAAAAAAAAAAAAAAAAAAAAAAAAAAAAAAAAAAAAAAAAAAAAAAAAAAAAAAAAAAAAAAAAAAAAAAAAAAAAAAAAAAAAAAAAAAAAAAAAAAAAAAAAAAAAAAAAACEAAAAYAAAAFAAAAAAKAABTDQAAlCsAAIcnAAAQAAAAJgAAAAgAAAD/////AAAAAA=="/>
              </a:ext>
            </a:extLst>
          </p:cNvGrpSpPr>
          <p:nvPr/>
        </p:nvGrpSpPr>
        <p:grpSpPr>
          <a:xfrm>
            <a:off x="1625600" y="2165985"/>
            <a:ext cx="5458460" cy="4259580"/>
            <a:chOff x="1625600" y="2165985"/>
            <a:chExt cx="5458460" cy="4259580"/>
          </a:xfrm>
        </p:grpSpPr>
        <p:sp>
          <p:nvSpPr>
            <p:cNvPr id="8" name="Shape 325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CUKwAAhycAAAAAAAAmAAAACAAAAP//////////"/>
                </a:ext>
              </a:extLst>
            </p:cNvSpPr>
            <p:nvPr/>
          </p:nvSpPr>
          <p:spPr>
            <a:xfrm>
              <a:off x="1625600" y="2165985"/>
              <a:ext cx="5458460" cy="4259580"/>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262"/>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OIWAACZGAAAsh4AALshAAAAAAAAJgAAAAgAAAD/////AAAAAA=="/>
                </a:ext>
              </a:extLst>
            </p:cNvGrpSpPr>
            <p:nvPr/>
          </p:nvGrpSpPr>
          <p:grpSpPr>
            <a:xfrm>
              <a:off x="3719830" y="3998595"/>
              <a:ext cx="1270000" cy="1484630"/>
              <a:chOff x="3719830" y="3998595"/>
              <a:chExt cx="1270000" cy="1484630"/>
            </a:xfrm>
          </p:grpSpPr>
          <p:sp>
            <p:nvSpPr>
              <p:cNvPr id="7" name="Shape 326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4hYAAJkYAACyHgAAuyEAAAAAAAAmAAAACAAAAP//////////"/>
                  </a:ext>
                </a:extLst>
              </p:cNvSpPr>
              <p:nvPr/>
            </p:nvSpPr>
            <p:spPr>
              <a:xfrm>
                <a:off x="3719830" y="3998595"/>
                <a:ext cx="1270000" cy="148463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26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xcAALAYAABZHgAAMBsAAAAgAAAmAAAACAAAAP//////////"/>
                  </a:ext>
                </a:extLst>
              </p:cNvSpPr>
              <p:nvPr/>
            </p:nvSpPr>
            <p:spPr>
              <a:xfrm>
                <a:off x="3776345" y="4013200"/>
                <a:ext cx="1156970" cy="406400"/>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stem sites</a:t>
                </a:r>
              </a:p>
            </p:txBody>
          </p:sp>
        </p:grpSp>
      </p:grpSp>
      <p:grpSp>
        <p:nvGrpSpPr>
          <p:cNvPr id="9" name="Group 326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JQrAABTDQAAJDwAAIcnAAAQAAAAJgAAAAgAAAD/////AAAAAA=="/>
              </a:ext>
            </a:extLst>
          </p:cNvGrpSpPr>
          <p:nvPr/>
        </p:nvGrpSpPr>
        <p:grpSpPr>
          <a:xfrm>
            <a:off x="7084060" y="2165985"/>
            <a:ext cx="2692400" cy="4259580"/>
            <a:chOff x="7084060" y="2165985"/>
            <a:chExt cx="2692400" cy="4259580"/>
          </a:xfrm>
        </p:grpSpPr>
        <p:sp>
          <p:nvSpPr>
            <p:cNvPr id="13" name="Shape 326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lCsAAFMNAAAkPAAAhycAAAAAAAAmAAAACAAAAP//////////"/>
                </a:ext>
              </a:extLst>
            </p:cNvSpPr>
            <p:nvPr/>
          </p:nvSpPr>
          <p:spPr>
            <a:xfrm>
              <a:off x="7084060" y="2165985"/>
              <a:ext cx="2692400" cy="4259580"/>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0" name="Group 326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PkvAACZGAAAyTcAAL0hAAAAAAAAJgAAAAgAAAD/////AAAAAA=="/>
                </a:ext>
              </a:extLst>
            </p:cNvGrpSpPr>
            <p:nvPr/>
          </p:nvGrpSpPr>
          <p:grpSpPr>
            <a:xfrm>
              <a:off x="7798435" y="3998595"/>
              <a:ext cx="1270000" cy="1485900"/>
              <a:chOff x="7798435" y="3998595"/>
              <a:chExt cx="1270000" cy="1485900"/>
            </a:xfrm>
          </p:grpSpPr>
          <p:sp>
            <p:nvSpPr>
              <p:cNvPr id="12" name="Shape 326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S8AAJkYAADJNwAAvSEAAAAAAAAmAAAACAAAAP//////////"/>
                  </a:ext>
                </a:extLst>
              </p:cNvSpPr>
              <p:nvPr/>
            </p:nvSpPr>
            <p:spPr>
              <a:xfrm>
                <a:off x="7798435" y="3998595"/>
                <a:ext cx="1270000" cy="148590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326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zAAALAYAABfNwAAMBsAAAAgAAAmAAAACAAAAP//////////"/>
                  </a:ext>
                </a:extLst>
              </p:cNvSpPr>
              <p:nvPr/>
            </p:nvSpPr>
            <p:spPr>
              <a:xfrm>
                <a:off x="7865745" y="4013200"/>
                <a:ext cx="1135380" cy="406400"/>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loop sites</a:t>
                </a:r>
              </a:p>
            </p:txBody>
          </p:sp>
        </p:grpSp>
      </p:grpSp>
      <p:pic>
        <p:nvPicPr>
          <p:cNvPr id="1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IYAABYGwAANhwAAOEgAAAQAAAAJgAAAAgAAAD//////////w=="/>
              </a:ext>
            </a:extLst>
          </p:cNvPicPr>
          <p:nvPr/>
        </p:nvPicPr>
        <p:blipFill>
          <a:blip r:embed="rId3"/>
          <a:stretch>
            <a:fillRect/>
          </a:stretch>
        </p:blipFill>
        <p:spPr>
          <a:xfrm>
            <a:off x="3953510" y="4445000"/>
            <a:ext cx="632460" cy="899795"/>
          </a:xfrm>
          <a:prstGeom prst="rect">
            <a:avLst/>
          </a:prstGeom>
          <a:noFill/>
          <a:ln>
            <a:noFill/>
          </a:ln>
          <a:effectLst/>
        </p:spPr>
      </p:pic>
      <p:pic>
        <p:nvPicPr>
          <p:cNvPr id="1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QxAABYGwAAXjUAAOQgAAAQAAAAJgAAAAgAAAD//////////w=="/>
              </a:ext>
            </a:extLst>
          </p:cNvPicPr>
          <p:nvPr/>
        </p:nvPicPr>
        <p:blipFill>
          <a:blip r:embed="rId4"/>
          <a:stretch>
            <a:fillRect/>
          </a:stretch>
        </p:blipFill>
        <p:spPr>
          <a:xfrm>
            <a:off x="8120380" y="4445000"/>
            <a:ext cx="554990" cy="901700"/>
          </a:xfrm>
          <a:prstGeom prst="rect">
            <a:avLst/>
          </a:prstGeom>
          <a:noFill/>
          <a:ln>
            <a:noFill/>
          </a:ln>
          <a:effectLst/>
        </p:spPr>
      </p:pic>
      <p:sp>
        <p:nvSpPr>
          <p:cNvPr id="16" name="Shape 327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17" name="Shape 327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gA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4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2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27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27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
        <p:nvSpPr>
          <p:cNvPr id="5" name="Shape 327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0AwAABAgAAAmAAAACAAAAP//////////"/>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proportion of invariable sites </a:t>
            </a:r>
            <a:r>
              <a:rPr sz="1700" cap="none">
                <a:latin typeface="Times" pitchFamily="0" charset="0"/>
                <a:ea typeface="Times" pitchFamily="0" charset="0"/>
                <a:cs typeface="Times" pitchFamily="0" charset="0"/>
              </a:rPr>
              <a:t>(+SS+I)</a:t>
            </a:r>
            <a:endParaRPr sz="1700" cap="none">
              <a:latin typeface="Times" pitchFamily="0" charset="0"/>
              <a:ea typeface="Times" pitchFamily="0" charset="0"/>
              <a:cs typeface="Times" pitchFamily="0" charset="0"/>
            </a:endParaRPr>
          </a:p>
        </p:txBody>
      </p:sp>
      <p:sp>
        <p:nvSpPr>
          <p:cNvPr id="6" name="Shape 327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jvK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MAAA+PQAAnA4AABAgAAAmAAAACAAAAP//////////"/>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discrete-gamma distributed rates </a:t>
            </a:r>
            <a:r>
              <a:rPr sz="1700" cap="none">
                <a:latin typeface="Times" pitchFamily="0" charset="0"/>
                <a:ea typeface="Times" pitchFamily="0" charset="0"/>
                <a:cs typeface="Times" pitchFamily="0" charset="0"/>
              </a:rPr>
              <a:t>(+SS+G)</a:t>
            </a:r>
            <a:endParaRPr sz="1700" cap="none">
              <a:latin typeface="Times" pitchFamily="0" charset="0"/>
              <a:ea typeface="Times" pitchFamily="0" charset="0"/>
              <a:cs typeface="Times" pitchFamily="0" charset="0"/>
            </a:endParaRPr>
          </a:p>
        </p:txBody>
      </p:sp>
      <p:sp>
        <p:nvSpPr>
          <p:cNvPr id="7" name="Shape 32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ADM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OAAA+PQAAaBAAABAgAAAmAAAACAAAAP//////////"/>
              </a:ext>
            </a:extLst>
          </p:cNvSpPr>
          <p:nvPr/>
        </p:nvSpPr>
        <p:spPr>
          <a:xfrm>
            <a:off x="1003300" y="23114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proportion of invariable sites and discrete-gamma distributed rates </a:t>
            </a:r>
            <a:r>
              <a:rPr sz="1700" cap="none">
                <a:latin typeface="Times" pitchFamily="0" charset="0"/>
                <a:ea typeface="Times" pitchFamily="0" charset="0"/>
                <a:cs typeface="Times" pitchFamily="0" charset="0"/>
              </a:rPr>
              <a:t>(+I+G)</a:t>
            </a:r>
            <a:endParaRPr sz="1700" cap="none">
              <a:latin typeface="Times" pitchFamily="0" charset="0"/>
              <a:ea typeface="Times" pitchFamily="0" charset="0"/>
              <a:cs typeface="Times" pitchFamily="0" charset="0"/>
            </a:endParaRPr>
          </a:p>
        </p:txBody>
      </p:sp>
      <p:sp>
        <p:nvSpPr>
          <p:cNvPr id="8" name="Shape 32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Ck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QAAA+PQAANBIAABAgAAAmAAAACAAAAP//////////"/>
              </a:ext>
            </a:extLst>
          </p:cNvSpPr>
          <p:nvPr/>
        </p:nvSpPr>
        <p:spPr>
          <a:xfrm>
            <a:off x="1003300" y="26035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all three models </a:t>
            </a:r>
            <a:r>
              <a:rPr sz="1700" cap="none">
                <a:latin typeface="Times" pitchFamily="0" charset="0"/>
                <a:ea typeface="Times" pitchFamily="0" charset="0"/>
                <a:cs typeface="Times" pitchFamily="0" charset="0"/>
              </a:rPr>
              <a:t>(+SS+I+G)</a:t>
            </a:r>
            <a:endParaRPr sz="1700" cap="none">
              <a:latin typeface="Times" pitchFamily="0" charset="0"/>
              <a:ea typeface="Times" pitchFamily="0" charset="0"/>
              <a:cs typeface="Times" pitchFamily="0" charset="0"/>
            </a:endParaRPr>
          </a:p>
        </p:txBody>
      </p:sp>
      <p:sp>
        <p:nvSpPr>
          <p:cNvPr id="9" name="Shape 328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AYAAF4OAAAqPQAARhIAABAAAAAmAAAACAAAAP//////////"/>
              </a:ext>
            </a:extLst>
          </p:cNvSpPr>
          <p:nvPr/>
        </p:nvSpPr>
        <p:spPr>
          <a:xfrm>
            <a:off x="1016000" y="2335530"/>
            <a:ext cx="8926830" cy="6350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32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wTAAA+PQAA9BUAAAAgAAAmAAAACAAAAP//////////"/>
              </a:ext>
            </a:extLst>
          </p:cNvSpPr>
          <p:nvPr/>
        </p:nvSpPr>
        <p:spPr>
          <a:xfrm>
            <a:off x="1003300" y="3187700"/>
            <a:ext cx="895223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Mixtures of </a:t>
            </a:r>
            <a:r>
              <a:rPr sz="1700" cap="none">
                <a:latin typeface="Times" pitchFamily="0" charset="0"/>
                <a:ea typeface="Times" pitchFamily="0" charset="0"/>
                <a:cs typeface="Times" pitchFamily="0" charset="0"/>
              </a:rPr>
              <a:t>I+G </a:t>
            </a:r>
            <a:r>
              <a:t>can make optimization or sampling difficult :</a:t>
            </a:r>
          </a:p>
        </p:txBody>
      </p:sp>
      <p:sp>
        <p:nvSpPr>
          <p:cNvPr id="11" name="Shape 328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AVAAA+PQAAKBkAAAAgAAAmAAAACAAAAP//////////"/>
              </a:ext>
            </a:extLst>
          </p:cNvSpPr>
          <p:nvPr/>
        </p:nvSpPr>
        <p:spPr>
          <a:xfrm>
            <a:off x="1003300" y="3505200"/>
            <a:ext cx="8952230" cy="584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under this mixture model, there is an infinite number of parameter values for which the data are equally likely to be observed; </a:t>
            </a:r>
            <a:r>
              <a:rPr i="1" cap="none"/>
              <a:t>e.g.</a:t>
            </a:r>
            <a:r>
              <a:t>,</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4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2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E6c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28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2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
        <p:nvSpPr>
          <p:cNvPr id="5" name="Shape 328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0AwAABAgAAAmAAAACAAAAP//////////"/>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proportion of invariable sites </a:t>
            </a:r>
            <a:r>
              <a:rPr sz="1700" cap="none">
                <a:latin typeface="Times" pitchFamily="0" charset="0"/>
                <a:ea typeface="Times" pitchFamily="0" charset="0"/>
                <a:cs typeface="Times" pitchFamily="0" charset="0"/>
              </a:rPr>
              <a:t>(+SS+I)</a:t>
            </a:r>
            <a:endParaRPr sz="1700" cap="none">
              <a:latin typeface="Times" pitchFamily="0" charset="0"/>
              <a:ea typeface="Times" pitchFamily="0" charset="0"/>
              <a:cs typeface="Times" pitchFamily="0" charset="0"/>
            </a:endParaRPr>
          </a:p>
        </p:txBody>
      </p:sp>
      <p:sp>
        <p:nvSpPr>
          <p:cNvPr id="6" name="Shape 329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MAAA+PQAAnA4AABAgAAAmAAAACAAAAP//////////"/>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discrete-gamma distributed rates </a:t>
            </a:r>
            <a:r>
              <a:rPr sz="1700" cap="none">
                <a:latin typeface="Times" pitchFamily="0" charset="0"/>
                <a:ea typeface="Times" pitchFamily="0" charset="0"/>
                <a:cs typeface="Times" pitchFamily="0" charset="0"/>
              </a:rPr>
              <a:t>(+SS+G)</a:t>
            </a:r>
            <a:endParaRPr sz="1700" cap="none">
              <a:latin typeface="Times" pitchFamily="0" charset="0"/>
              <a:ea typeface="Times" pitchFamily="0" charset="0"/>
              <a:cs typeface="Times" pitchFamily="0" charset="0"/>
            </a:endParaRPr>
          </a:p>
        </p:txBody>
      </p:sp>
      <p:sp>
        <p:nvSpPr>
          <p:cNvPr id="7" name="Shape 32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OAAA+PQAAaBAAABAgAAAmAAAACAAAAP//////////"/>
              </a:ext>
            </a:extLst>
          </p:cNvSpPr>
          <p:nvPr/>
        </p:nvSpPr>
        <p:spPr>
          <a:xfrm>
            <a:off x="1003300" y="23114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proportion of invariable sites and discrete-gamma distributed rates </a:t>
            </a:r>
            <a:r>
              <a:rPr sz="1700" cap="none">
                <a:latin typeface="Times" pitchFamily="0" charset="0"/>
                <a:ea typeface="Times" pitchFamily="0" charset="0"/>
                <a:cs typeface="Times" pitchFamily="0" charset="0"/>
              </a:rPr>
              <a:t>(+I+G)</a:t>
            </a:r>
            <a:endParaRPr sz="1700" cap="none">
              <a:latin typeface="Times" pitchFamily="0" charset="0"/>
              <a:ea typeface="Times" pitchFamily="0" charset="0"/>
              <a:cs typeface="Times" pitchFamily="0" charset="0"/>
            </a:endParaRPr>
          </a:p>
        </p:txBody>
      </p:sp>
      <p:sp>
        <p:nvSpPr>
          <p:cNvPr id="8" name="Shape 32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QAAA+PQAANBIAABAgAAAmAAAACAAAAP//////////"/>
              </a:ext>
            </a:extLst>
          </p:cNvSpPr>
          <p:nvPr/>
        </p:nvSpPr>
        <p:spPr>
          <a:xfrm>
            <a:off x="1003300" y="26035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all three models </a:t>
            </a:r>
            <a:r>
              <a:rPr sz="1700" cap="none">
                <a:latin typeface="Times" pitchFamily="0" charset="0"/>
                <a:ea typeface="Times" pitchFamily="0" charset="0"/>
                <a:cs typeface="Times" pitchFamily="0" charset="0"/>
              </a:rPr>
              <a:t>(+SS+I+G)</a:t>
            </a:r>
            <a:endParaRPr sz="1700" cap="none">
              <a:latin typeface="Times" pitchFamily="0" charset="0"/>
              <a:ea typeface="Times" pitchFamily="0" charset="0"/>
              <a:cs typeface="Times" pitchFamily="0" charset="0"/>
            </a:endParaRPr>
          </a:p>
        </p:txBody>
      </p:sp>
      <p:sp>
        <p:nvSpPr>
          <p:cNvPr id="9" name="Shape 329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AYAAF4OAAAqPQAARhIAABAAAAAmAAAACAAAAP//////////"/>
              </a:ext>
            </a:extLst>
          </p:cNvSpPr>
          <p:nvPr/>
        </p:nvSpPr>
        <p:spPr>
          <a:xfrm>
            <a:off x="1016000" y="2335530"/>
            <a:ext cx="8926830" cy="6350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329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gAANgYAACWPwAA+hoAABAgAAAmAAAACAAAAP//////////"/>
              </a:ext>
            </a:extLst>
          </p:cNvSpPr>
          <p:nvPr/>
        </p:nvSpPr>
        <p:spPr>
          <a:xfrm>
            <a:off x="1384300" y="4038600"/>
            <a:ext cx="8952230" cy="34671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relatively large values of </a:t>
            </a:r>
            <a:r>
              <a:rPr sz="1700" i="1" cap="none">
                <a:latin typeface="Times New Roman" pitchFamily="1" charset="0"/>
                <a:ea typeface="Times New Roman" pitchFamily="1" charset="0"/>
                <a:cs typeface="Times New Roman" pitchFamily="1" charset="0"/>
              </a:rPr>
              <a:t>p</a:t>
            </a:r>
            <a:r>
              <a:t> and </a:t>
            </a:r>
          </a:p>
        </p:txBody>
      </p:sp>
      <p:pic>
        <p:nvPicPr>
          <p:cNvPr id="11"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HsbAACtGQAAZBwAAGEaAAAQAAAAJgAAAAgAAAD//////////w=="/>
              </a:ext>
            </a:extLst>
          </p:cNvPicPr>
          <p:nvPr/>
        </p:nvPicPr>
        <p:blipFill>
          <a:blip r:embed="rId2"/>
          <a:stretch>
            <a:fillRect/>
          </a:stretch>
        </p:blipFill>
        <p:spPr>
          <a:xfrm>
            <a:off x="4467225" y="4173855"/>
            <a:ext cx="147955" cy="114300"/>
          </a:xfrm>
          <a:prstGeom prst="rect">
            <a:avLst/>
          </a:prstGeom>
          <a:noFill/>
          <a:ln>
            <a:noFill/>
          </a:ln>
          <a:effectLst>
            <a:outerShdw blurRad="63500" dist="63760" dir="2700000">
              <a:srgbClr val="000000">
                <a:alpha val="4000"/>
              </a:srgbClr>
            </a:outerShdw>
          </a:effectLst>
        </p:spPr>
      </p:pic>
      <p:sp>
        <p:nvSpPr>
          <p:cNvPr id="12"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wTAAA+PQAA9BUAAAAgAAAmAAAACAAAAP//////////"/>
              </a:ext>
            </a:extLst>
          </p:cNvSpPr>
          <p:nvPr/>
        </p:nvSpPr>
        <p:spPr>
          <a:xfrm>
            <a:off x="1003300" y="3187700"/>
            <a:ext cx="895223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Mixtures of </a:t>
            </a:r>
            <a:r>
              <a:rPr sz="1700" cap="none">
                <a:latin typeface="Times" pitchFamily="0" charset="0"/>
                <a:ea typeface="Times" pitchFamily="0" charset="0"/>
                <a:cs typeface="Times" pitchFamily="0" charset="0"/>
              </a:rPr>
              <a:t>I+G </a:t>
            </a:r>
            <a:r>
              <a:t>can make optimization or sampling difficult :</a:t>
            </a:r>
          </a:p>
        </p:txBody>
      </p:sp>
      <p:sp>
        <p:nvSpPr>
          <p:cNvPr id="13" name="Rectangle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DzuA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AVAAA+PQAAKBkAAAAgAAAmAAAACAAAAP//////////"/>
              </a:ext>
            </a:extLst>
          </p:cNvSpPr>
          <p:nvPr/>
        </p:nvSpPr>
        <p:spPr>
          <a:xfrm>
            <a:off x="1003300" y="3505200"/>
            <a:ext cx="8952230" cy="584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under this mixture model, there is an infinite number of parameter values for which the data are equally likely to be observed; </a:t>
            </a:r>
            <a:r>
              <a:rPr i="1" cap="none"/>
              <a:t>e.g.</a:t>
            </a:r>
            <a:r>
              <a:t>,</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4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3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30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30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
        <p:nvSpPr>
          <p:cNvPr id="5" name="Shape 330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0AwAABAgAAAmAAAACAAAAP//////////"/>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proportion of invariable sites </a:t>
            </a:r>
            <a:r>
              <a:rPr sz="1700" cap="none">
                <a:latin typeface="Times" pitchFamily="0" charset="0"/>
                <a:ea typeface="Times" pitchFamily="0" charset="0"/>
                <a:cs typeface="Times" pitchFamily="0" charset="0"/>
              </a:rPr>
              <a:t>(+SS+I)</a:t>
            </a:r>
            <a:endParaRPr sz="1700" cap="none">
              <a:latin typeface="Times" pitchFamily="0" charset="0"/>
              <a:ea typeface="Times" pitchFamily="0" charset="0"/>
              <a:cs typeface="Times" pitchFamily="0" charset="0"/>
            </a:endParaRPr>
          </a:p>
        </p:txBody>
      </p:sp>
      <p:sp>
        <p:nvSpPr>
          <p:cNvPr id="6" name="Shape 330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MAAA+PQAAnA4AABAgAAAmAAAACAAAAP//////////"/>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discrete-gamma distributed rates </a:t>
            </a:r>
            <a:r>
              <a:rPr sz="1700" cap="none">
                <a:latin typeface="Times" pitchFamily="0" charset="0"/>
                <a:ea typeface="Times" pitchFamily="0" charset="0"/>
                <a:cs typeface="Times" pitchFamily="0" charset="0"/>
              </a:rPr>
              <a:t>(+SS+G)</a:t>
            </a:r>
            <a:endParaRPr sz="1700" cap="none">
              <a:latin typeface="Times" pitchFamily="0" charset="0"/>
              <a:ea typeface="Times" pitchFamily="0" charset="0"/>
              <a:cs typeface="Times" pitchFamily="0" charset="0"/>
            </a:endParaRPr>
          </a:p>
        </p:txBody>
      </p:sp>
      <p:sp>
        <p:nvSpPr>
          <p:cNvPr id="7" name="Shape 330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OAAA+PQAAaBAAABAgAAAmAAAACAAAAP//////////"/>
              </a:ext>
            </a:extLst>
          </p:cNvSpPr>
          <p:nvPr/>
        </p:nvSpPr>
        <p:spPr>
          <a:xfrm>
            <a:off x="1003300" y="23114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proportion of invariable sites and discrete-gamma distributed rates </a:t>
            </a:r>
            <a:r>
              <a:rPr sz="1700" cap="none">
                <a:latin typeface="Times" pitchFamily="0" charset="0"/>
                <a:ea typeface="Times" pitchFamily="0" charset="0"/>
                <a:cs typeface="Times" pitchFamily="0" charset="0"/>
              </a:rPr>
              <a:t>(+I+G)</a:t>
            </a:r>
            <a:endParaRPr sz="1700" cap="none">
              <a:latin typeface="Times" pitchFamily="0" charset="0"/>
              <a:ea typeface="Times" pitchFamily="0" charset="0"/>
              <a:cs typeface="Times" pitchFamily="0" charset="0"/>
            </a:endParaRPr>
          </a:p>
        </p:txBody>
      </p:sp>
      <p:sp>
        <p:nvSpPr>
          <p:cNvPr id="8" name="Shape 33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QAAA+PQAANBIAABAgAAAmAAAACAAAAP//////////"/>
              </a:ext>
            </a:extLst>
          </p:cNvSpPr>
          <p:nvPr/>
        </p:nvSpPr>
        <p:spPr>
          <a:xfrm>
            <a:off x="1003300" y="26035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all three models </a:t>
            </a:r>
            <a:r>
              <a:rPr sz="1700" cap="none">
                <a:latin typeface="Times" pitchFamily="0" charset="0"/>
                <a:ea typeface="Times" pitchFamily="0" charset="0"/>
                <a:cs typeface="Times" pitchFamily="0" charset="0"/>
              </a:rPr>
              <a:t>(+SS+I+G)</a:t>
            </a:r>
            <a:endParaRPr sz="1700" cap="none">
              <a:latin typeface="Times" pitchFamily="0" charset="0"/>
              <a:ea typeface="Times" pitchFamily="0" charset="0"/>
              <a:cs typeface="Times" pitchFamily="0" charset="0"/>
            </a:endParaRPr>
          </a:p>
        </p:txBody>
      </p:sp>
      <p:sp>
        <p:nvSpPr>
          <p:cNvPr id="9" name="Shape 330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AYAAF4OAAAqPQAARhIAABAAAAAmAAAACAAAAP//////////"/>
              </a:ext>
            </a:extLst>
          </p:cNvSpPr>
          <p:nvPr/>
        </p:nvSpPr>
        <p:spPr>
          <a:xfrm>
            <a:off x="1016000" y="2335530"/>
            <a:ext cx="8926830" cy="6350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331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gAANgYAACWPwAA+hoAABAgAAAmAAAACAAAAP//////////"/>
              </a:ext>
            </a:extLst>
          </p:cNvSpPr>
          <p:nvPr/>
        </p:nvSpPr>
        <p:spPr>
          <a:xfrm>
            <a:off x="1384300" y="4038600"/>
            <a:ext cx="8952230" cy="34671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relatively large values of </a:t>
            </a:r>
            <a:r>
              <a:rPr sz="1700" i="1" cap="none">
                <a:latin typeface="Times New Roman" pitchFamily="1" charset="0"/>
                <a:ea typeface="Times New Roman" pitchFamily="1" charset="0"/>
                <a:cs typeface="Times New Roman" pitchFamily="1" charset="0"/>
              </a:rPr>
              <a:t>p</a:t>
            </a:r>
            <a:r>
              <a:t> and </a:t>
            </a:r>
          </a:p>
        </p:txBody>
      </p:sp>
      <p:pic>
        <p:nvPicPr>
          <p:cNvPr id="11" name="Imag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HsbAACtGQAAZBwAAGEaAAAQAAAAJgAAAAgAAAD//////////w=="/>
              </a:ext>
            </a:extLst>
          </p:cNvPicPr>
          <p:nvPr/>
        </p:nvPicPr>
        <p:blipFill>
          <a:blip r:embed="rId2"/>
          <a:stretch>
            <a:fillRect/>
          </a:stretch>
        </p:blipFill>
        <p:spPr>
          <a:xfrm>
            <a:off x="4467225" y="4173855"/>
            <a:ext cx="147955" cy="114300"/>
          </a:xfrm>
          <a:prstGeom prst="rect">
            <a:avLst/>
          </a:prstGeom>
          <a:noFill/>
          <a:ln>
            <a:noFill/>
          </a:ln>
          <a:effectLst>
            <a:outerShdw blurRad="63500" dist="63760" dir="2700000">
              <a:srgbClr val="000000">
                <a:alpha val="4000"/>
              </a:srgbClr>
            </a:outerShdw>
          </a:effectLst>
        </p:spPr>
      </p:pic>
      <p:sp>
        <p:nvSpPr>
          <p:cNvPr id="12" name="Shape 331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EwMT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gAAKQaAACWPwAAxhwAABAgAAAmAAAACAAAAP//////////"/>
              </a:ext>
            </a:extLst>
          </p:cNvSpPr>
          <p:nvPr/>
        </p:nvSpPr>
        <p:spPr>
          <a:xfrm>
            <a:off x="1384300" y="4330700"/>
            <a:ext cx="8952230" cy="34671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relatively small values of </a:t>
            </a:r>
            <a:r>
              <a:rPr sz="1700" i="1" cap="none">
                <a:latin typeface="Times New Roman" pitchFamily="1" charset="0"/>
                <a:ea typeface="Times New Roman" pitchFamily="1" charset="0"/>
                <a:cs typeface="Times New Roman" pitchFamily="1" charset="0"/>
              </a:rPr>
              <a:t>p</a:t>
            </a:r>
            <a:r>
              <a:t> and </a:t>
            </a:r>
          </a:p>
        </p:txBody>
      </p:sp>
      <p:pic>
        <p:nvPicPr>
          <p:cNvPr id="13"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9IkFy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MbAAB5GwAAjBwAAC0cAAAQAAAAJgAAAAgAAAD//////////w=="/>
              </a:ext>
            </a:extLst>
          </p:cNvPicPr>
          <p:nvPr/>
        </p:nvPicPr>
        <p:blipFill>
          <a:blip r:embed="rId2"/>
          <a:stretch>
            <a:fillRect/>
          </a:stretch>
        </p:blipFill>
        <p:spPr>
          <a:xfrm>
            <a:off x="4492625" y="4465955"/>
            <a:ext cx="147955" cy="114300"/>
          </a:xfrm>
          <a:prstGeom prst="rect">
            <a:avLst/>
          </a:prstGeom>
          <a:noFill/>
          <a:ln>
            <a:noFill/>
          </a:ln>
          <a:effectLst>
            <a:outerShdw blurRad="63500" dist="63760" dir="2700000">
              <a:srgbClr val="000000">
                <a:alpha val="4000"/>
              </a:srgbClr>
            </a:outerShdw>
          </a:effectLst>
        </p:spPr>
      </p:pic>
      <p:sp>
        <p:nvSpPr>
          <p:cNvPr id="14"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wTAAA+PQAA9BUAAAAgAAAmAAAACAAAAP//////////"/>
              </a:ext>
            </a:extLst>
          </p:cNvSpPr>
          <p:nvPr/>
        </p:nvSpPr>
        <p:spPr>
          <a:xfrm>
            <a:off x="1003300" y="3187700"/>
            <a:ext cx="895223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Mixtures of </a:t>
            </a:r>
            <a:r>
              <a:rPr sz="1700" cap="none">
                <a:latin typeface="Times" pitchFamily="0" charset="0"/>
                <a:ea typeface="Times" pitchFamily="0" charset="0"/>
                <a:cs typeface="Times" pitchFamily="0" charset="0"/>
              </a:rPr>
              <a:t>I+G </a:t>
            </a:r>
            <a:r>
              <a:t>can make optimization or sampling difficult :</a:t>
            </a:r>
          </a:p>
        </p:txBody>
      </p:sp>
      <p:sp>
        <p:nvSpPr>
          <p:cNvPr id="15" name="Rectangle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BTuA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AVAAA+PQAAKBkAAAAgAAAmAAAACAAAAP//////////"/>
              </a:ext>
            </a:extLst>
          </p:cNvSpPr>
          <p:nvPr/>
        </p:nvSpPr>
        <p:spPr>
          <a:xfrm>
            <a:off x="1003300" y="3505200"/>
            <a:ext cx="8952230" cy="584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under this mixture model, there is an infinite number of parameter values for which the data are equally likely to be observed; </a:t>
            </a:r>
            <a:r>
              <a:rPr i="1" cap="none"/>
              <a:t>e.g.</a:t>
            </a:r>
            <a:r>
              <a:t>,</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38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M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38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Av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f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CNI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3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E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pic>
        <p:nvPicPr>
          <p:cNvPr id="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4"/>
          <a:stretch>
            <a:fillRect/>
          </a:stretch>
        </p:blipFill>
        <p:spPr>
          <a:xfrm>
            <a:off x="3415665" y="3569970"/>
            <a:ext cx="334010" cy="182245"/>
          </a:xfrm>
          <a:prstGeom prst="rect">
            <a:avLst/>
          </a:prstGeom>
          <a:noFill/>
          <a:ln>
            <a:noFill/>
          </a:ln>
          <a:effectLst/>
        </p:spPr>
      </p:pic>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5"/>
          <a:stretch>
            <a:fillRect/>
          </a:stretch>
        </p:blipFill>
        <p:spPr>
          <a:xfrm>
            <a:off x="4178300" y="3569970"/>
            <a:ext cx="334010" cy="177800"/>
          </a:xfrm>
          <a:prstGeom prst="rect">
            <a:avLst/>
          </a:prstGeom>
          <a:noFill/>
          <a:ln>
            <a:noFill/>
          </a:ln>
          <a:effectLst/>
        </p:spPr>
      </p:pic>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6"/>
          <a:stretch>
            <a:fillRect/>
          </a:stretch>
        </p:blipFill>
        <p:spPr>
          <a:xfrm>
            <a:off x="4940935"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7"/>
          <a:stretch>
            <a:fillRect/>
          </a:stretch>
        </p:blipFill>
        <p:spPr>
          <a:xfrm>
            <a:off x="5711825" y="3569970"/>
            <a:ext cx="318135" cy="177800"/>
          </a:xfrm>
          <a:prstGeom prst="rect">
            <a:avLst/>
          </a:prstGeom>
          <a:noFill/>
          <a:ln>
            <a:noFill/>
          </a:ln>
          <a:effectLst/>
        </p:spPr>
      </p:pic>
      <p:sp>
        <p:nvSpPr>
          <p:cNvPr id="11" name="Shape 39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B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5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I+G alpha.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KAAk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gAAABwDQAAcBwAABAiAAAQAAAAJgAAAAgAAAD//////////w=="/>
              </a:ext>
            </a:extLst>
          </p:cNvPicPr>
          <p:nvPr/>
        </p:nvPicPr>
        <p:blipFill>
          <a:blip r:embed="rId2"/>
          <a:stretch>
            <a:fillRect/>
          </a:stretch>
        </p:blipFill>
        <p:spPr>
          <a:xfrm>
            <a:off x="127000" y="2184400"/>
            <a:ext cx="4495800" cy="3352800"/>
          </a:xfrm>
          <a:prstGeom prst="rect">
            <a:avLst/>
          </a:prstGeom>
          <a:noFill/>
          <a:ln>
            <a:noFill/>
          </a:ln>
          <a:effectLst/>
        </p:spPr>
      </p:pic>
      <p:sp>
        <p:nvSpPr>
          <p:cNvPr id="3" name="Shape 331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GaW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4AsAAEIhAACwEwAAdiQAABAAAAAmAAAACAAAAP//////////"/>
              </a:ext>
            </a:extLst>
          </p:cNvSpPr>
          <p:nvPr/>
        </p:nvSpPr>
        <p:spPr>
          <a:xfrm>
            <a:off x="1930400" y="5406390"/>
            <a:ext cx="1270000" cy="5207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4" name="I+G pInv.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NgdAABwDQAAgDkAABAiAAAQAAAAJgAAAAgAAAD//////////w=="/>
              </a:ext>
            </a:extLst>
          </p:cNvPicPr>
          <p:nvPr/>
        </p:nvPicPr>
        <p:blipFill>
          <a:blip r:embed="rId3"/>
          <a:stretch>
            <a:fillRect/>
          </a:stretch>
        </p:blipFill>
        <p:spPr>
          <a:xfrm>
            <a:off x="4851400" y="2184400"/>
            <a:ext cx="4495800" cy="3352800"/>
          </a:xfrm>
          <a:prstGeom prst="rect">
            <a:avLst/>
          </a:prstGeom>
          <a:noFill/>
          <a:ln>
            <a:noFill/>
          </a:ln>
          <a:effectLst/>
        </p:spPr>
      </p:pic>
      <p:grpSp>
        <p:nvGrpSpPr>
          <p:cNvPr id="5" name="Group 3324"/>
          <p:cNvGrpSpPr>
            <a:extLst>
              <a:ext uri="smNativeData">
                <pr:smNativeData xmlns:pr="smNativeData" xmlns="smNativeData" val="SMDATA_6_2mHZYhMAAAAlAAAAAQAAAA8BAAAAkAAAAEgAAACQAAAASAAAAAAAAAAAAAAAAAAAABcAAAAUAAAAAAAAAAAAAAD/fwAA/38AAAAAAAAJAAAABAAAAAgAAAAfAAAAVAAAAAAAAAAAAAAAAAAAAAAAAAAAAAAAAAAAAAAAAAAAAAAAAAAAAAAAAAAAAAAAAAAAAAAAAAAAAAAAAAAAAAAAAAAAAAAAAAAAAAAAAAAAAAAAAAAAACEAAAAYAAAAFAAAALwRAADQEQAAJEUAALwbAAAQAAAAJgAAAAgAAAD/////AAAAAA=="/>
              </a:ext>
            </a:extLst>
          </p:cNvGrpSpPr>
          <p:nvPr/>
        </p:nvGrpSpPr>
        <p:grpSpPr>
          <a:xfrm>
            <a:off x="2882900" y="2895600"/>
            <a:ext cx="8356600" cy="1612900"/>
            <a:chOff x="2882900" y="2895600"/>
            <a:chExt cx="8356600" cy="1612900"/>
          </a:xfrm>
        </p:grpSpPr>
        <p:grpSp>
          <p:nvGrpSpPr>
            <p:cNvPr id="7" name="Group 3322"/>
            <p:cNvGrpSpPr>
              <a:extLst>
                <a:ext uri="smNativeData">
                  <pr:smNativeData xmlns:pr="smNativeData" xmlns="smNativeData" val="SMDATA_6_2mHZYhMAAAAlAAAAAQAAAA8BAAAAkAAAAEgAAACQAAAASAAAAAAAAAAAAAAAAAAAABcAAAAUAAAAAAAAAAAAAAD/fwAA/38AAAAAAAAJAAAABAAAALB85QIfAAAAVAAAAAAAAAAAAAAAAAAAAAAAAAAAAAAAAAAAAAAAAAAAAAAAAAAAAAAAAAAAAAAAAAAAAAAAAAAAAAAAAAAAAAAAAAAAAAAAAAAAAAAAAAAAAAAAAAAAACEAAAAYAAAAFAAAALwRAADQEQAAJEUAALwbAAAAAAAAJgAAAAgAAAD/////AAAAAA=="/>
                </a:ext>
              </a:extLst>
            </p:cNvGrpSpPr>
            <p:nvPr/>
          </p:nvGrpSpPr>
          <p:grpSpPr>
            <a:xfrm>
              <a:off x="2882900" y="2895600"/>
              <a:ext cx="8356600" cy="1612900"/>
              <a:chOff x="2882900" y="2895600"/>
              <a:chExt cx="8356600" cy="1612900"/>
            </a:xfrm>
          </p:grpSpPr>
          <p:sp>
            <p:nvSpPr>
              <p:cNvPr id="10" name="Shape 33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BUAANARAAAkRQAAzxMAAAAgAAAmAAAACAAAAP//////////"/>
                  </a:ext>
                </a:extLst>
              </p:cNvSpPr>
              <p:nvPr/>
            </p:nvSpPr>
            <p:spPr>
              <a:xfrm>
                <a:off x="3543300" y="2895600"/>
                <a:ext cx="769620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 relatively large </a:t>
                </a:r>
                <a:r>
                  <a:rPr i="1" cap="none">
                    <a:latin typeface="Times New Roman" pitchFamily="1" charset="0"/>
                    <a:ea typeface="Times New Roman" pitchFamily="1" charset="0"/>
                    <a:cs typeface="Times New Roman" pitchFamily="1" charset="0"/>
                  </a:rPr>
                  <a:t>p</a:t>
                </a:r>
                <a:r>
                  <a:t> a large value of </a:t>
                </a:r>
              </a:p>
            </p:txBody>
          </p:sp>
          <p:sp>
            <p:nvSpPr>
              <p:cNvPr id="9" name="Shape 3320"/>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ZCgAAOwTAAA0MAAAvBsAAAAAAAAmAAAACAAAAP//////////"/>
                  </a:ext>
                </a:extLst>
              </p:cNvSpPr>
              <p:nvPr/>
            </p:nvSpPr>
            <p:spPr>
              <a:xfrm>
                <a:off x="6565900" y="3238500"/>
                <a:ext cx="1270000" cy="127000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sp>
            <p:nvSpPr>
              <p:cNvPr id="8" name="Shape 3321"/>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vBEAAOwTAACMGQAAvBsAAAAAAAAmAAAACAAAAP//////////"/>
                  </a:ext>
                </a:extLst>
              </p:cNvSpPr>
              <p:nvPr/>
            </p:nvSpPr>
            <p:spPr>
              <a:xfrm flipH="1">
                <a:off x="2882900" y="3238500"/>
                <a:ext cx="1270000" cy="127000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pic>
          <p:nvPicPr>
            <p:cNvPr id="6"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spAACjEgAAKioAAEMTAAAAAAAAJgAAAAgAAAD//////////w=="/>
                </a:ext>
              </a:extLst>
            </p:cNvPicPr>
            <p:nvPr/>
          </p:nvPicPr>
          <p:blipFill>
            <a:blip r:embed="rId4"/>
            <a:stretch>
              <a:fillRect/>
            </a:stretch>
          </p:blipFill>
          <p:spPr>
            <a:xfrm>
              <a:off x="6722745" y="3029585"/>
              <a:ext cx="131445" cy="101600"/>
            </a:xfrm>
            <a:prstGeom prst="rect">
              <a:avLst/>
            </a:prstGeom>
            <a:noFill/>
            <a:ln>
              <a:noFill/>
            </a:ln>
            <a:effectLst>
              <a:outerShdw blurRad="63500" dist="63760" dir="2700000">
                <a:srgbClr val="000000">
                  <a:alpha val="4000"/>
                </a:srgbClr>
              </a:outerShdw>
            </a:effectLst>
          </p:spPr>
        </p:pic>
      </p:grpSp>
      <p:pic>
        <p:nvPicPr>
          <p:cNvPr id="11"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wOAAAuIQAATBAAAJYiAAAQAAAAJgAAAAgAAAD//////////w=="/>
              </a:ext>
            </a:extLst>
          </p:cNvPicPr>
          <p:nvPr/>
        </p:nvPicPr>
        <p:blipFill>
          <a:blip r:embed="rId5"/>
          <a:stretch>
            <a:fillRect/>
          </a:stretch>
        </p:blipFill>
        <p:spPr>
          <a:xfrm>
            <a:off x="2374900" y="5393690"/>
            <a:ext cx="274320" cy="228600"/>
          </a:xfrm>
          <a:prstGeom prst="rect">
            <a:avLst/>
          </a:prstGeom>
          <a:noFill/>
          <a:ln>
            <a:noFill/>
          </a:ln>
          <a:effectLst>
            <a:outerShdw blurRad="63500" dist="63760" dir="2700000">
              <a:srgbClr val="000000">
                <a:alpha val="4000"/>
              </a:srgbClr>
            </a:outerShdw>
          </a:effectLst>
        </p:spPr>
      </p:pic>
      <p:grpSp>
        <p:nvGrpSpPr>
          <p:cNvPr id="12" name="Group 3331"/>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CQJAABQFAAAUDwAABQeAAAQAAAAJgAAAAgAAAD/////AAAAAA=="/>
              </a:ext>
            </a:extLst>
          </p:cNvGrpSpPr>
          <p:nvPr/>
        </p:nvGrpSpPr>
        <p:grpSpPr>
          <a:xfrm>
            <a:off x="1485900" y="3302000"/>
            <a:ext cx="8318500" cy="1587500"/>
            <a:chOff x="1485900" y="3302000"/>
            <a:chExt cx="8318500" cy="1587500"/>
          </a:xfrm>
        </p:grpSpPr>
        <p:grpSp>
          <p:nvGrpSpPr>
            <p:cNvPr id="14" name="Group 3329"/>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CQJAABQFAAAUDwAABQeAAAAAAAAJgAAAAgAAAD/////AAAAAA=="/>
                </a:ext>
              </a:extLst>
            </p:cNvGrpSpPr>
            <p:nvPr/>
          </p:nvGrpSpPr>
          <p:grpSpPr>
            <a:xfrm>
              <a:off x="1485900" y="3302000"/>
              <a:ext cx="8318500" cy="1587500"/>
              <a:chOff x="1485900" y="3302000"/>
              <a:chExt cx="8318500" cy="1587500"/>
            </a:xfrm>
          </p:grpSpPr>
          <p:sp>
            <p:nvSpPr>
              <p:cNvPr id="17" name="Shape 332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oAC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wAAFAUAABQPAAATxYAAAAgAAAmAAAACAAAAP//////////"/>
                  </a:ext>
                </a:extLst>
              </p:cNvSpPr>
              <p:nvPr/>
            </p:nvSpPr>
            <p:spPr>
              <a:xfrm>
                <a:off x="2108200" y="3302000"/>
                <a:ext cx="769620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 relatively small </a:t>
                </a:r>
                <a:r>
                  <a:rPr i="1" cap="none">
                    <a:latin typeface="Times New Roman" pitchFamily="1" charset="0"/>
                    <a:ea typeface="Times New Roman" pitchFamily="1" charset="0"/>
                    <a:cs typeface="Times New Roman" pitchFamily="1" charset="0"/>
                  </a:rPr>
                  <a:t>p</a:t>
                </a:r>
                <a:r>
                  <a:t> a small value of </a:t>
                </a:r>
              </a:p>
            </p:txBody>
          </p:sp>
          <p:sp>
            <p:nvSpPr>
              <p:cNvPr id="16" name="Shape 3327"/>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ipMh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zB8AAEQWAACcJwAAFB4AAAAAAAAmAAAACAAAAP//////////"/>
                  </a:ext>
                </a:extLst>
              </p:cNvSpPr>
              <p:nvPr/>
            </p:nvSpPr>
            <p:spPr>
              <a:xfrm>
                <a:off x="5168900" y="3619500"/>
                <a:ext cx="1270000" cy="127000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sp>
            <p:nvSpPr>
              <p:cNvPr id="15" name="Shape 3328"/>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LKBTO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JAkAAEQWAAD0EAAAFB4AAAAAAAAmAAAACAAAAP//////////"/>
                  </a:ext>
                </a:extLst>
              </p:cNvSpPr>
              <p:nvPr/>
            </p:nvSpPr>
            <p:spPr>
              <a:xfrm flipH="1">
                <a:off x="1485900" y="3619500"/>
                <a:ext cx="1270000" cy="127000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pic>
          <p:nvPicPr>
            <p:cNvPr id="13"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6Mwbv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cgAAAPFQAApiEAAK8VAAAAAAAAJgAAAAgAAAD//////////w=="/>
                </a:ext>
              </a:extLst>
            </p:cNvPicPr>
            <p:nvPr/>
          </p:nvPicPr>
          <p:blipFill>
            <a:blip r:embed="rId4"/>
            <a:stretch>
              <a:fillRect/>
            </a:stretch>
          </p:blipFill>
          <p:spPr>
            <a:xfrm>
              <a:off x="5338445" y="3423285"/>
              <a:ext cx="131445" cy="101600"/>
            </a:xfrm>
            <a:prstGeom prst="rect">
              <a:avLst/>
            </a:prstGeom>
            <a:noFill/>
            <a:ln>
              <a:noFill/>
            </a:ln>
            <a:effectLst>
              <a:outerShdw blurRad="63500" dist="63760" dir="2700000">
                <a:srgbClr val="000000">
                  <a:alpha val="4000"/>
                </a:srgbClr>
              </a:outerShdw>
            </a:effectLst>
          </p:spPr>
        </p:pic>
      </p:grpSp>
      <p:sp>
        <p:nvSpPr>
          <p:cNvPr id="18" name="Shape 333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PwH0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CgAAFYhAADQLwAAiiQAABAAAAAmAAAACAAAAP//////////"/>
              </a:ext>
            </a:extLst>
          </p:cNvSpPr>
          <p:nvPr/>
        </p:nvSpPr>
        <p:spPr>
          <a:xfrm>
            <a:off x="6502400" y="5419090"/>
            <a:ext cx="1270000" cy="5207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333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YxK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CsAAFggAACIMQAAACMAABAgAAAmAAAACAAAAP//////////"/>
              </a:ext>
            </a:extLst>
          </p:cNvSpPr>
          <p:nvPr/>
        </p:nvSpPr>
        <p:spPr>
          <a:xfrm>
            <a:off x="6997700" y="5257800"/>
            <a:ext cx="1054100" cy="431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i="1" cap="none">
                <a:solidFill>
                  <a:srgbClr val="424242"/>
                </a:solidFill>
                <a:latin typeface="Times New Roman" pitchFamily="1" charset="0"/>
                <a:ea typeface="Gill Sans" pitchFamily="0" charset="0"/>
                <a:cs typeface="Gill Sans" pitchFamily="0" charset="0"/>
              </a:defRPr>
            </a:lvl1pPr>
          </a:lstStyle>
          <a:p>
            <a:pPr>
              <a:defRPr sz="1800" b="0" i="0" cap="none">
                <a:latin typeface="蘋果儷中黑" pitchFamily="0" charset="0"/>
                <a:ea typeface="蘋果儷中黑" pitchFamily="0" charset="0"/>
                <a:cs typeface="蘋果儷中黑" pitchFamily="0" charset="0"/>
              </a:defRPr>
            </a:pPr>
            <a:r>
              <a:rPr sz="2400" b="1" i="1" cap="none">
                <a:latin typeface="Times New Roman" pitchFamily="1" charset="0"/>
                <a:ea typeface="Times New Roman" pitchFamily="1" charset="0"/>
                <a:cs typeface="Times New Roman" pitchFamily="1" charset="0"/>
              </a:rPr>
              <a:t>p</a:t>
            </a:r>
            <a:endParaRPr sz="2400" b="1" i="1" cap="none">
              <a:latin typeface="Times New Roman" pitchFamily="1" charset="0"/>
              <a:ea typeface="Times New Roman" pitchFamily="1" charset="0"/>
              <a:cs typeface="Times New Roman" pitchFamily="1" charset="0"/>
            </a:endParaRPr>
          </a:p>
        </p:txBody>
      </p:sp>
      <p:sp>
        <p:nvSpPr>
          <p:cNvPr id="20" name="Shape 333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ktzC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9AYAAMgjAACMNwAA5CUAAAAgAAAmAAAACAAAAP//////////"/>
              </a:ext>
            </a:extLst>
          </p:cNvSpPr>
          <p:nvPr/>
        </p:nvSpPr>
        <p:spPr>
          <a:xfrm>
            <a:off x="1130300" y="5816600"/>
            <a:ext cx="789940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These parameter interactions may make convergence difficult.</a:t>
            </a:r>
          </a:p>
        </p:txBody>
      </p:sp>
      <p:sp>
        <p:nvSpPr>
          <p:cNvPr id="21" name="Shape 333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eV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Mixture models of </a:t>
            </a:r>
            <a:r>
              <a:rPr sz="2100" cap="none">
                <a:latin typeface="Times" pitchFamily="0" charset="0"/>
                <a:ea typeface="Times" pitchFamily="0" charset="0"/>
                <a:cs typeface="Times" pitchFamily="0" charset="0"/>
              </a:rPr>
              <a:t>(I+G)</a:t>
            </a:r>
            <a:r>
              <a:t> for accommodating ASRV may be non-identifiable</a:t>
            </a:r>
          </a:p>
        </p:txBody>
      </p:sp>
      <p:sp>
        <p:nvSpPr>
          <p:cNvPr id="22" name="Shape 333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ZfWu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
                                          </p:val>
                                        </p:tav>
                                        <p:tav tm="100000">
                                          <p:val>
                                            <p:strVal val="#ppt_x"/>
                                          </p:val>
                                        </p:tav>
                                      </p:tavLst>
                                    </p:anim>
                                    <p:anim calcmode="lin" valueType="num">
                                      <p:cBhvr>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iterate type="lt">
                                    <p:tmAbs val="0"/>
                                  </p:iterate>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12" grpId="0" animBg="1" advAuto="0"/>
    </p:bldLst>
    <p:extLst>
      <p:ext uri="smNativeData">
        <pr:smNativeData xmlns:pr="smNativeData" xmlns="smNativeData" val="2mHZYgIAAAAFAAAA/f///wEAAAACAAAAAQAAAAAAAAAAAAAAAAAAAAsAAAD9////AQAAAAIAAAABAAAAAAAAAAAAAAAAAAAA"/>
      </p:ext>
    </p:extLst>
  </p:timing>
</p:sld>
</file>

<file path=ppt/slides/slide25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sUAACEDQAANSoAAH8gAAAQAAAAJgAAAAgAAAD//////////w=="/>
              </a:ext>
            </a:extLst>
          </p:cNvPicPr>
          <p:nvPr/>
        </p:nvPicPr>
        <p:blipFill>
          <a:blip r:embed="rId2"/>
          <a:stretch>
            <a:fillRect/>
          </a:stretch>
        </p:blipFill>
        <p:spPr>
          <a:xfrm>
            <a:off x="3298825" y="2197100"/>
            <a:ext cx="3562350" cy="3085465"/>
          </a:xfrm>
          <a:prstGeom prst="rect">
            <a:avLst/>
          </a:prstGeom>
          <a:noFill/>
          <a:ln>
            <a:noFill/>
          </a:ln>
          <a:effectLst/>
        </p:spPr>
      </p:pic>
      <p:pic>
        <p:nvPicPr>
          <p:cNvPr id="3"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IeAAD4IAAAwh8AAGAiAAAQAAAAJgAAAAgAAAD//////////w=="/>
              </a:ext>
            </a:extLst>
          </p:cNvPicPr>
          <p:nvPr/>
        </p:nvPicPr>
        <p:blipFill>
          <a:blip r:embed="rId3"/>
          <a:stretch>
            <a:fillRect/>
          </a:stretch>
        </p:blipFill>
        <p:spPr>
          <a:xfrm>
            <a:off x="4888230" y="5359400"/>
            <a:ext cx="274320" cy="228600"/>
          </a:xfrm>
          <a:prstGeom prst="rect">
            <a:avLst/>
          </a:prstGeom>
          <a:noFill/>
          <a:ln>
            <a:noFill/>
          </a:ln>
          <a:effectLst>
            <a:outerShdw blurRad="63500" dist="63760" dir="2700000">
              <a:srgbClr val="000000">
                <a:alpha val="4000"/>
              </a:srgbClr>
            </a:outerShdw>
          </a:effectLst>
        </p:spPr>
      </p:pic>
      <p:sp>
        <p:nvSpPr>
          <p:cNvPr id="4" name="Shape 334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4uLi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REAAMgUAAAZGAAAcBcAABAgAAAmAAAACAAAAP//////////"/>
              </a:ext>
            </a:extLst>
          </p:cNvSpPr>
          <p:nvPr/>
        </p:nvSpPr>
        <p:spPr>
          <a:xfrm>
            <a:off x="2863215" y="3378200"/>
            <a:ext cx="1054100" cy="431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i="1" cap="none">
                <a:solidFill>
                  <a:srgbClr val="424242"/>
                </a:solidFill>
                <a:latin typeface="Times New Roman" pitchFamily="1" charset="0"/>
                <a:ea typeface="Gill Sans" pitchFamily="0" charset="0"/>
                <a:cs typeface="Gill Sans" pitchFamily="0" charset="0"/>
              </a:defRPr>
            </a:lvl1pPr>
          </a:lstStyle>
          <a:p>
            <a:pPr>
              <a:defRPr sz="1800" b="0" i="0" cap="none">
                <a:latin typeface="蘋果儷中黑" pitchFamily="0" charset="0"/>
                <a:ea typeface="蘋果儷中黑" pitchFamily="0" charset="0"/>
                <a:cs typeface="蘋果儷中黑" pitchFamily="0" charset="0"/>
              </a:defRPr>
            </a:pPr>
            <a:r>
              <a:rPr sz="2400" b="1" i="1" cap="none">
                <a:latin typeface="Times New Roman" pitchFamily="1" charset="0"/>
                <a:ea typeface="Times New Roman" pitchFamily="1" charset="0"/>
                <a:cs typeface="Times New Roman" pitchFamily="1" charset="0"/>
              </a:rPr>
              <a:t>p</a:t>
            </a:r>
            <a:endParaRPr sz="2400" b="1" i="1" cap="none">
              <a:latin typeface="Times New Roman" pitchFamily="1" charset="0"/>
              <a:ea typeface="Times New Roman" pitchFamily="1" charset="0"/>
              <a:cs typeface="Times New Roman" pitchFamily="1" charset="0"/>
            </a:endParaRPr>
          </a:p>
        </p:txBody>
      </p:sp>
      <p:sp>
        <p:nvSpPr>
          <p:cNvPr id="5" name="Shape 334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9AYAAMgjAACPOwAAsCcAABAgAAAmAAAACAAAAP//////////"/>
              </a:ext>
            </a:extLst>
          </p:cNvSpPr>
          <p:nvPr/>
        </p:nvSpPr>
        <p:spPr>
          <a:xfrm>
            <a:off x="1130300" y="5816600"/>
            <a:ext cx="855154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We can identify parameter interactions by plotting their joint posterior probability distribution</a:t>
            </a:r>
          </a:p>
          <a:p>
            <a:pPr/>
            <a:r>
              <a:t>(see Bayesian MCMC presentations!)</a:t>
            </a:r>
          </a:p>
        </p:txBody>
      </p:sp>
      <p:sp>
        <p:nvSpPr>
          <p:cNvPr id="6" name="Shape 33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gbW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Mixture models of </a:t>
            </a:r>
            <a:r>
              <a:rPr sz="2100" cap="none">
                <a:latin typeface="Times" pitchFamily="0" charset="0"/>
                <a:ea typeface="Times" pitchFamily="0" charset="0"/>
                <a:cs typeface="Times" pitchFamily="0" charset="0"/>
              </a:rPr>
              <a:t>(I+G)</a:t>
            </a:r>
            <a:r>
              <a:t> for accommodating ASRV may be non-identifiable</a:t>
            </a:r>
          </a:p>
        </p:txBody>
      </p:sp>
      <p:sp>
        <p:nvSpPr>
          <p:cNvPr id="7" name="Shape 334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5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34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AD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MAAHgKAACUOAAAXCYAAAAgAAAmAAAACAAAAP//////////"/>
              </a:ext>
            </a:extLst>
          </p:cNvSpPr>
          <p:nvPr/>
        </p:nvSpPr>
        <p:spPr>
          <a:xfrm>
            <a:off x="645795" y="1701800"/>
            <a:ext cx="8551545" cy="453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spcBef>
                <a:spcPts val="2000"/>
              </a:spcBef>
            </a:pPr>
            <a:r>
              <a:t>ASRV can be due to a variety of processes (mutation, bGC, selection, epistatic interactions...).</a:t>
            </a:r>
          </a:p>
          <a:p>
            <a:pPr>
              <a:spcBef>
                <a:spcPts val="2000"/>
              </a:spcBef>
            </a:pPr>
          </a:p>
          <a:p>
            <a:pPr>
              <a:spcBef>
                <a:spcPts val="2000"/>
              </a:spcBef>
            </a:pPr>
          </a:p>
          <a:p>
            <a:pPr>
              <a:spcBef>
                <a:spcPts val="2000"/>
              </a:spcBef>
            </a:pPr>
            <a:r>
              <a:t>ASRV models do not help us understand the data, they help us deal with its complexities to study another aspect of the data.</a:t>
            </a:r>
          </a:p>
          <a:p>
            <a:pPr>
              <a:spcBef>
                <a:spcPts val="2000"/>
              </a:spcBef>
            </a:pPr>
          </a:p>
          <a:p>
            <a:pPr>
              <a:spcBef>
                <a:spcPts val="2000"/>
              </a:spcBef>
            </a:pPr>
            <a:r>
              <a:t>We model ASRV in this way because we do not use a </a:t>
            </a:r>
            <a:r>
              <a:rPr b="1" i="1" cap="none"/>
              <a:t>mechanistic</a:t>
            </a:r>
            <a:r>
              <a:t> model of the processes creating ASRV.</a:t>
            </a:r>
          </a:p>
          <a:p>
            <a:pPr>
              <a:spcBef>
                <a:spcPts val="2000"/>
              </a:spcBef>
            </a:pPr>
          </a:p>
          <a:p>
            <a:pPr>
              <a:spcBef>
                <a:spcPts val="2000"/>
              </a:spcBef>
            </a:pPr>
            <a:r>
              <a:t>ASRV is a </a:t>
            </a:r>
            <a:r>
              <a:rPr b="1" i="1" cap="none"/>
              <a:t>phenomenological</a:t>
            </a:r>
            <a:r>
              <a:t> model.</a:t>
            </a:r>
          </a:p>
        </p:txBody>
      </p:sp>
      <p:sp>
        <p:nvSpPr>
          <p:cNvPr id="3" name="Shape 33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b9//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Why do we model ASRV?</a:t>
            </a:r>
          </a:p>
        </p:txBody>
      </p:sp>
      <p:sp>
        <p:nvSpPr>
          <p:cNvPr id="4" name="Shape 334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5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5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o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sz="3200" b="0" i="0" u="none" strike="noStrike" kern="1" cap="none" spc="0" baseline="0">
                <a:solidFill>
                  <a:srgbClr val="0433FF"/>
                </a:solidFill>
                <a:effectLst/>
                <a:latin typeface="Arial" pitchFamily="1" charset="0"/>
                <a:ea typeface="Arial" pitchFamily="1" charset="0"/>
                <a:cs typeface="Arial" pitchFamily="1" charset="0"/>
              </a:defRPr>
            </a:pPr>
            <a:r>
              <a:t>Outline</a:t>
            </a:r>
          </a:p>
        </p:txBody>
      </p:sp>
      <p:sp>
        <p:nvSpPr>
          <p:cNvPr id="3" name="Shape 2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C0C0C0"/>
                </a:solidFill>
                <a:effectLst/>
                <a:latin typeface="Arial" pitchFamily="1" charset="0"/>
                <a:ea typeface="Arial" pitchFamily="1" charset="0"/>
                <a:cs typeface="Arial" pitchFamily="1" charset="0"/>
              </a:defRPr>
            </a:pPr>
            <a:r>
              <a:t>I. A brief summary of Continuous-Time Markov chains (CTMCs)</a:t>
            </a:r>
          </a:p>
        </p:txBody>
      </p:sp>
      <p:sp>
        <p:nvSpPr>
          <p:cNvPr id="4" name="Shape 2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4KAAAgNQAAPg0AABAgAAAmAAAACAAAAP//////////"/>
              </a:ext>
            </a:extLst>
          </p:cNvSpPr>
          <p:nvPr/>
        </p:nvSpPr>
        <p:spPr>
          <a:xfrm>
            <a:off x="635000" y="174625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C0C0C0"/>
                </a:solidFill>
                <a:effectLst/>
                <a:latin typeface="Arial" pitchFamily="1" charset="0"/>
                <a:ea typeface="Arial" pitchFamily="1" charset="0"/>
                <a:cs typeface="Arial" pitchFamily="1" charset="0"/>
              </a:defRPr>
            </a:pPr>
            <a:r>
              <a:t>II. Stochastic models of nucleotide substitution</a:t>
            </a:r>
          </a:p>
        </p:txBody>
      </p:sp>
      <p:sp>
        <p:nvSpPr>
          <p:cNvPr id="5" name="Shape 2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M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YNAACgMgAAWg8AABAgAAAmAAAACAAAAP//////////"/>
              </a:ext>
            </a:extLst>
          </p:cNvSpPr>
          <p:nvPr/>
        </p:nvSpPr>
        <p:spPr>
          <a:xfrm>
            <a:off x="990600" y="2127250"/>
            <a:ext cx="7239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C0C0C0"/>
                </a:solidFill>
                <a:effectLst/>
                <a:latin typeface="Arial" pitchFamily="1" charset="0"/>
                <a:ea typeface="Arial" pitchFamily="1" charset="0"/>
                <a:cs typeface="Arial" pitchFamily="1" charset="0"/>
              </a:defRPr>
            </a:pPr>
            <a:r>
              <a:t>What’s the deal with time reversibility</a:t>
            </a:r>
          </a:p>
        </p:txBody>
      </p:sp>
      <p:sp>
        <p:nvSpPr>
          <p:cNvPr id="6" name="Shape 2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I4SAACAOQAADhUAABAgAAAmAAAACAAAAP//////////"/>
              </a:ext>
            </a:extLst>
          </p:cNvSpPr>
          <p:nvPr/>
        </p:nvSpPr>
        <p:spPr>
          <a:xfrm>
            <a:off x="635000" y="3016250"/>
            <a:ext cx="87122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0433FF"/>
                </a:solidFill>
                <a:effectLst/>
                <a:latin typeface="Arial" pitchFamily="1" charset="0"/>
                <a:ea typeface="Arial" pitchFamily="1" charset="0"/>
                <a:cs typeface="Arial" pitchFamily="1" charset="0"/>
              </a:defRPr>
            </a:pPr>
            <a:r>
              <a:t>III. Accommodating among-site heterogeneity in the substitution process</a:t>
            </a:r>
          </a:p>
        </p:txBody>
      </p:sp>
      <p:sp>
        <p:nvSpPr>
          <p:cNvPr id="7" name="Shape 2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YUAABQNwAAKhcAABAgAAAmAAAACAAAAP//////////"/>
              </a:ext>
            </a:extLst>
          </p:cNvSpPr>
          <p:nvPr/>
        </p:nvSpPr>
        <p:spPr>
          <a:xfrm>
            <a:off x="990600" y="3397250"/>
            <a:ext cx="8001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C0C0C0"/>
                </a:solidFill>
                <a:effectLst/>
                <a:latin typeface="Arial" pitchFamily="1" charset="0"/>
                <a:ea typeface="Arial" pitchFamily="1" charset="0"/>
                <a:cs typeface="Arial" pitchFamily="1" charset="0"/>
              </a:defRPr>
            </a:pPr>
            <a:r>
              <a:t>Among-site variation in substitution rates</a:t>
            </a:r>
          </a:p>
        </p:txBody>
      </p:sp>
      <p:sp>
        <p:nvSpPr>
          <p:cNvPr id="8" name="Shape 26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4XAABQNwAAghkAABAgAAAmAAAACAAAAP//////////"/>
              </a:ext>
            </a:extLst>
          </p:cNvSpPr>
          <p:nvPr/>
        </p:nvSpPr>
        <p:spPr>
          <a:xfrm>
            <a:off x="990600" y="3778250"/>
            <a:ext cx="8001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000000"/>
                </a:solidFill>
                <a:effectLst/>
                <a:latin typeface="Arial" pitchFamily="1" charset="0"/>
                <a:ea typeface="Arial" pitchFamily="1" charset="0"/>
                <a:cs typeface="Arial" pitchFamily="1" charset="0"/>
              </a:defRPr>
            </a:pPr>
            <a:r>
              <a:rPr cap="none">
                <a:solidFill>
                  <a:srgbClr val="424242"/>
                </a:solidFill>
              </a:rPr>
              <a:t>Among-site variation in substitution process</a:t>
            </a:r>
            <a:endParaRPr cap="none">
              <a:solidFill>
                <a:srgbClr val="424242"/>
              </a:solidFill>
            </a:endParaRPr>
          </a:p>
        </p:txBody>
      </p:sp>
      <p:sp>
        <p:nvSpPr>
          <p:cNvPr id="9" name="Shape 2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G4PAACgMgAAshEAABAgAAAmAAAACAAAAP//////////"/>
              </a:ext>
            </a:extLst>
          </p:cNvSpPr>
          <p:nvPr/>
        </p:nvSpPr>
        <p:spPr>
          <a:xfrm>
            <a:off x="990600" y="2508250"/>
            <a:ext cx="7239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C0C0C0"/>
                </a:solidFill>
                <a:effectLst/>
                <a:latin typeface="Arial" pitchFamily="1" charset="0"/>
                <a:ea typeface="Arial" pitchFamily="1" charset="0"/>
                <a:cs typeface="Arial" pitchFamily="1" charset="0"/>
              </a:defRPr>
            </a:pPr>
            <a:r>
              <a:t>Meet the GTR family</a:t>
            </a:r>
          </a:p>
        </p:txBody>
      </p:sp>
      <p:sp>
        <p:nvSpPr>
          <p:cNvPr id="10"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CIaAACAOAAAohwAABAgAAAmAAAACAAAAP//////////"/>
              </a:ext>
            </a:extLst>
          </p:cNvSpPr>
          <p:nvPr/>
        </p:nvSpPr>
        <p:spPr>
          <a:xfrm>
            <a:off x="635000" y="424815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
        <p:nvSpPr>
          <p:cNvPr id="11" name="Rectangle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CgMgAA3AoAABAgAAAmAAAACAAAAP//////////"/>
              </a:ext>
            </a:extLst>
          </p:cNvSpPr>
          <p:nvPr/>
        </p:nvSpPr>
        <p:spPr>
          <a:xfrm>
            <a:off x="990600" y="1397000"/>
            <a:ext cx="7239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100"/>
              </a:lnSpc>
              <a:defRPr sz="1800" cap="none">
                <a:solidFill>
                  <a:srgbClr val="C0C0C0"/>
                </a:solidFill>
                <a:latin typeface="Arial" pitchFamily="1" charset="0"/>
                <a:ea typeface="Gill Sans" pitchFamily="0" charset="0"/>
                <a:cs typeface="Gill Sans" pitchFamily="0" charset="0"/>
              </a:defRPr>
            </a:pPr>
            <a:r>
              <a:t>The scale parameter</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5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ujA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37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37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374"/>
          <p:cNvGrpSpPr>
            <a:extLst>
              <a:ext uri="smNativeData">
                <pr:smNativeData xmlns:pr="smNativeData" xmlns="smNativeData" val="SMDATA_6_2mHZYhMAAAAlAAAAAQAAAA8BAAAAkAAAAEgAAACQAAAASAAAAAAAAAAAAAAAAAAAABcAAAAUAAAAAAAAAAAAAAD/fwAA/38AAAAAAAAJAAAABAAAABIXOTE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37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37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37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37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37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37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j6Gh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Alignments may be composed of (subsets of) sites from different:</a:t>
            </a:r>
          </a:p>
        </p:txBody>
      </p:sp>
      <p:sp>
        <p:nvSpPr>
          <p:cNvPr id="12" name="Shape 33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GgeDh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QiIAABAgAAAmAAAACAAAAP//////////"/>
              </a:ext>
            </a:extLst>
          </p:cNvSpPr>
          <p:nvPr/>
        </p:nvSpPr>
        <p:spPr>
          <a:xfrm>
            <a:off x="1003300" y="5245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genes (</a:t>
            </a:r>
            <a:r>
              <a:rPr i="1" cap="none"/>
              <a:t>e.g.</a:t>
            </a:r>
            <a:r>
              <a:t>, cytb, COI)</a:t>
            </a:r>
          </a:p>
        </p:txBody>
      </p:sp>
      <p:sp>
        <p:nvSpPr>
          <p:cNvPr id="13" name="Shape 33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hCAR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38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hn9B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5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Lz48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38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38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38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38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E6c3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38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391"/>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38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39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3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Alignments may be composed of (subsets of) sites from different:</a:t>
            </a:r>
          </a:p>
        </p:txBody>
      </p:sp>
      <p:sp>
        <p:nvSpPr>
          <p:cNvPr id="12" name="Shape 339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QiIAABAgAAAmAAAACAAAAP//////////"/>
              </a:ext>
            </a:extLst>
          </p:cNvSpPr>
          <p:nvPr/>
        </p:nvSpPr>
        <p:spPr>
          <a:xfrm>
            <a:off x="1003300" y="5245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genes (</a:t>
            </a:r>
            <a:r>
              <a:rPr i="1" cap="none"/>
              <a:t>e.g.</a:t>
            </a:r>
            <a:r>
              <a:t>, cytb, COI)</a:t>
            </a:r>
          </a:p>
        </p:txBody>
      </p:sp>
      <p:sp>
        <p:nvSpPr>
          <p:cNvPr id="13" name="Shape 339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39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Shape 339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NQhAAA+PQAA0iMAABAgAAAmAAAACAAAAP//////////"/>
              </a:ext>
            </a:extLst>
          </p:cNvSpPr>
          <p:nvPr/>
        </p:nvSpPr>
        <p:spPr>
          <a:xfrm>
            <a:off x="1003300" y="5499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genomes (</a:t>
            </a:r>
            <a:r>
              <a:rPr i="1" cap="none"/>
              <a:t>e.g</a:t>
            </a:r>
            <a:r>
              <a:t>., nuclear, mitochondrial, chloroplast)</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5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dB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39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VfW3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40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403"/>
          <p:cNvGrpSpPr>
            <a:extLst>
              <a:ext uri="smNativeData">
                <pr:smNativeData xmlns:pr="smNativeData" xmlns="smNativeData" val="SMDATA_6_2mHZYhMAAAAlAAAAAQAAAA8BAAAAkAAAAEgAAACQAAAASAAAAAAAAAAAAAAAAAAAABcAAAAUAAAAAAAAAAAAAAD/fwAA/38AAAAAAAAJAAAABAAAAAE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0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40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0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0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HDZEA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40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0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Alignments may be composed of (subsets of) sites from different:</a:t>
            </a:r>
          </a:p>
        </p:txBody>
      </p:sp>
      <p:sp>
        <p:nvSpPr>
          <p:cNvPr id="12" name="Shape 340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QiIAABAgAAAmAAAACAAAAP//////////"/>
              </a:ext>
            </a:extLst>
          </p:cNvSpPr>
          <p:nvPr/>
        </p:nvSpPr>
        <p:spPr>
          <a:xfrm>
            <a:off x="1003300" y="5245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genes (</a:t>
            </a:r>
            <a:r>
              <a:rPr i="1" cap="none"/>
              <a:t>e.g.</a:t>
            </a:r>
            <a:r>
              <a:t>, cytb, COI)</a:t>
            </a:r>
          </a:p>
        </p:txBody>
      </p:sp>
      <p:sp>
        <p:nvSpPr>
          <p:cNvPr id="13" name="Shape 340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41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Shape 341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GQjAAA+PQAAYiUAABAgAAAmAAAACAAAAP//////////"/>
              </a:ext>
            </a:extLst>
          </p:cNvSpPr>
          <p:nvPr/>
        </p:nvSpPr>
        <p:spPr>
          <a:xfrm>
            <a:off x="1003300" y="5753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codon positions of protein-coding genes</a:t>
            </a:r>
          </a:p>
        </p:txBody>
      </p:sp>
      <p:sp>
        <p:nvSpPr>
          <p:cNvPr id="16" name="Shape 341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NQhAAA+PQAA0iMAABAgAAAmAAAACAAAAP//////////"/>
              </a:ext>
            </a:extLst>
          </p:cNvSpPr>
          <p:nvPr/>
        </p:nvSpPr>
        <p:spPr>
          <a:xfrm>
            <a:off x="1003300" y="5499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genomes (</a:t>
            </a:r>
            <a:r>
              <a:rPr i="1" cap="none"/>
              <a:t>e.g</a:t>
            </a:r>
            <a:r>
              <a:t>., nuclear, mitochondrial, chloroplast)</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5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qf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1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6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41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A2x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419"/>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1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41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22"/>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2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HkpTP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42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w2vB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2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Cc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Alignments may be composed of (subsets of) sites from different:</a:t>
            </a:r>
          </a:p>
        </p:txBody>
      </p:sp>
      <p:sp>
        <p:nvSpPr>
          <p:cNvPr id="12" name="Shape 342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QiIAABAgAAAmAAAACAAAAP//////////"/>
              </a:ext>
            </a:extLst>
          </p:cNvSpPr>
          <p:nvPr/>
        </p:nvSpPr>
        <p:spPr>
          <a:xfrm>
            <a:off x="1003300" y="5245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genes (</a:t>
            </a:r>
            <a:r>
              <a:rPr i="1" cap="none"/>
              <a:t>e.g.</a:t>
            </a:r>
            <a:r>
              <a:t>, cytb, COI)</a:t>
            </a:r>
          </a:p>
        </p:txBody>
      </p:sp>
      <p:sp>
        <p:nvSpPr>
          <p:cNvPr id="13" name="Shape 34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MAAE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42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Shape 34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NQhAAA+PQAA0iMAABAgAAAmAAAACAAAAP//////////"/>
              </a:ext>
            </a:extLst>
          </p:cNvSpPr>
          <p:nvPr/>
        </p:nvSpPr>
        <p:spPr>
          <a:xfrm>
            <a:off x="1003300" y="5499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genomes (e.g., nuclear, mitochondrial, chloroplast)</a:t>
            </a:r>
          </a:p>
        </p:txBody>
      </p:sp>
      <p:sp>
        <p:nvSpPr>
          <p:cNvPr id="16" name="Shape 34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MvLy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GQjAAA+PQAAYiUAABAgAAAmAAAACAAAAP//////////"/>
              </a:ext>
            </a:extLst>
          </p:cNvSpPr>
          <p:nvPr/>
        </p:nvSpPr>
        <p:spPr>
          <a:xfrm>
            <a:off x="1003300" y="5753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codon positions of protein-coding genes</a:t>
            </a:r>
          </a:p>
        </p:txBody>
      </p:sp>
      <p:sp>
        <p:nvSpPr>
          <p:cNvPr id="17" name="Shape 342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QkAAA+PQAA8iYAABAgAAAmAAAACAAAAP//////////"/>
              </a:ext>
            </a:extLst>
          </p:cNvSpPr>
          <p:nvPr/>
        </p:nvSpPr>
        <p:spPr>
          <a:xfrm>
            <a:off x="1003300" y="6007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stem/loop regions of ribosomal genes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5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QBQ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3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N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43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C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436"/>
          <p:cNvGrpSpPr>
            <a:extLst>
              <a:ext uri="smNativeData">
                <pr:smNativeData xmlns:pr="smNativeData" xmlns="smNativeData" val="SMDATA_6_2mHZYhMAAAAlAAAAAQAAAA8BAAAAkAAAAEgAAACQAAAASAAAAAAAAAAAAAAAAAAAABcAAAAUAAAAAAAAAAAAAAD/fwAA/38AAAAAAAAJAAAABAAAAAg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3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43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39"/>
          <p:cNvGrpSpPr>
            <a:extLst>
              <a:ext uri="smNativeData">
                <pr:smNativeData xmlns:pr="smNativeData" xmlns="smNativeData" val="SMDATA_6_2mHZYhMAAAAlAAAAAQAAAA8BAAAAkAAAAEgAAACQAAAASAAAAAAAAAAAAAAAAAAAABcAAAAUAAAAAAAAAAAAAAD/fwAA/38AAAAAAAAJAAAABAAAAACwifs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3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43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4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u="sng"/>
              <a:t>nature</a:t>
            </a:r>
            <a:r>
              <a:t> of the substitution process for these (subsets of) sites may differ in terms of:</a:t>
            </a:r>
          </a:p>
        </p:txBody>
      </p:sp>
      <p:sp>
        <p:nvSpPr>
          <p:cNvPr id="12" name="Shape 344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YCIAABAgAAAmAAAACAAAAP//////////"/>
              </a:ext>
            </a:extLst>
          </p:cNvSpPr>
          <p:nvPr/>
        </p:nvSpPr>
        <p:spPr>
          <a:xfrm>
            <a:off x="1003300" y="5245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tree topology </a:t>
            </a:r>
            <a:r>
              <a:rPr cap="none">
                <a:latin typeface="Times" pitchFamily="0" charset="0"/>
                <a:ea typeface="Times" pitchFamily="0" charset="0"/>
                <a:cs typeface="Times" pitchFamily="0" charset="0"/>
              </a:rPr>
              <a:t>(</a:t>
            </a:r>
            <a:r>
              <a:t>'gene-tree conflict'</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3" name="Shape 34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44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5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Q7bY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4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JamO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44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sMuc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450"/>
          <p:cNvGrpSpPr>
            <a:extLst>
              <a:ext uri="smNativeData">
                <pr:smNativeData xmlns:pr="smNativeData" xmlns="smNativeData" val="SMDATA_6_2mHZYhMAAAAlAAAAAQAAAA8BAAAAkAAAAEgAAACQAAAASAAAAAAAAAAAAAAAAAAAABcAAAAUAAAAAAAAAAAAAAD/fwAA/38AAAAAAAAJAAAABAAAAAg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4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LB/S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44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53"/>
          <p:cNvGrpSpPr>
            <a:extLst>
              <a:ext uri="smNativeData">
                <pr:smNativeData xmlns:pr="smNativeData" xmlns="smNativeData" val="SMDATA_6_2mHZYhMAAAAlAAAAAQAAAA8BAAAAkAAAAEgAAACQAAAASAAAAAAAAAAAAAAAAAAAABcAAAAUAAAAAAAAAAAAAAD/fwAA/38AAAAAAAAJAAAABAAAAEQAYw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5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45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oH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5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u="sng"/>
              <a:t>nature</a:t>
            </a:r>
            <a:r>
              <a:t> of the substitution process for these (subsets of) sites may differ in terms of:</a:t>
            </a:r>
          </a:p>
        </p:txBody>
      </p:sp>
      <p:sp>
        <p:nvSpPr>
          <p:cNvPr id="12" name="Shape 345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YCIAABAgAAAmAAAACAAAAP//////////"/>
              </a:ext>
            </a:extLst>
          </p:cNvSpPr>
          <p:nvPr/>
        </p:nvSpPr>
        <p:spPr>
          <a:xfrm>
            <a:off x="1003300" y="5245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tree topology </a:t>
            </a:r>
            <a:r>
              <a:rPr cap="none">
                <a:latin typeface="Times" pitchFamily="0" charset="0"/>
                <a:ea typeface="Times" pitchFamily="0" charset="0"/>
                <a:cs typeface="Times" pitchFamily="0" charset="0"/>
              </a:rPr>
              <a:t>(</a:t>
            </a:r>
            <a:r>
              <a:t>'gene-tree conflict'</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3" name="Shape 34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45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Shape 345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NQhAAA+PQAA8CMAABAgAAAmAAAACAAAAP//////////"/>
              </a:ext>
            </a:extLst>
          </p:cNvSpPr>
          <p:nvPr/>
        </p:nvSpPr>
        <p:spPr>
          <a:xfrm>
            <a:off x="1003300" y="5499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branch-length proportions </a:t>
            </a:r>
            <a:r>
              <a:rPr cap="none">
                <a:latin typeface="Times" pitchFamily="0" charset="0"/>
                <a:ea typeface="Times" pitchFamily="0" charset="0"/>
                <a:cs typeface="Times" pitchFamily="0" charset="0"/>
              </a:rPr>
              <a:t>(</a:t>
            </a:r>
            <a:r>
              <a:t>'heterotachy'</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39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39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TOTe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RAws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3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xqjG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sp>
        <p:nvSpPr>
          <p:cNvPr id="7" name="Shape 4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4Wyj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geV0x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4"/>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EinW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5"/>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X5xx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6"/>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3iWO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7"/>
          <a:stretch>
            <a:fillRect/>
          </a:stretch>
        </p:blipFill>
        <p:spPr>
          <a:xfrm>
            <a:off x="5711825" y="3569970"/>
            <a:ext cx="318135" cy="177800"/>
          </a:xfrm>
          <a:prstGeom prst="rect">
            <a:avLst/>
          </a:prstGeom>
          <a:noFill/>
          <a:ln>
            <a:noFill/>
          </a:ln>
          <a:effectLst/>
        </p:spPr>
      </p:pic>
      <p:pic>
        <p:nvPicPr>
          <p:cNvPr id="1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m6eL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8"/>
          <a:stretch>
            <a:fillRect/>
          </a:stretch>
        </p:blipFill>
        <p:spPr>
          <a:xfrm>
            <a:off x="3613785" y="5699125"/>
            <a:ext cx="2334260" cy="481330"/>
          </a:xfrm>
          <a:prstGeom prst="rect">
            <a:avLst/>
          </a:prstGeom>
          <a:noFill/>
          <a:ln>
            <a:noFill/>
          </a:ln>
          <a:effectLst/>
        </p:spPr>
      </p:pic>
      <p:sp>
        <p:nvSpPr>
          <p:cNvPr id="13" name="Shape 4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GKkx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6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c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6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9f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46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M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465"/>
          <p:cNvGrpSpPr>
            <a:extLst>
              <a:ext uri="smNativeData">
                <pr:smNativeData xmlns:pr="smNativeData" xmlns="smNativeData" val="SMDATA_6_2mHZYhMAAAAlAAAAAQAAAA8BAAAAkAAAAEgAAACQAAAASAAAAAAAAAAAAAAAAAAAABcAAAAUAAAAAAAAAAAAAAD/fwAA/38AAAAAAAAJAAAABAAAAEQAYw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6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BYEg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46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68"/>
          <p:cNvGrpSpPr>
            <a:extLst>
              <a:ext uri="smNativeData">
                <pr:smNativeData xmlns:pr="smNativeData" xmlns="smNativeData" val="SMDATA_6_2mHZYhMAAAAlAAAAAQAAAA8BAAAAkAAAAEgAAACQAAAASAAAAAAAAAAAAAAAAAAAABcAAAAUAAAAAAAAAAAAAAD/fwAA/38AAAAAAAAJAAAABAAAAEQAYw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6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46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DQq/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6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u="sng"/>
              <a:t>nature</a:t>
            </a:r>
            <a:r>
              <a:t> of the substitution process for these (subsets of) sites may differ in terms of:</a:t>
            </a:r>
          </a:p>
        </p:txBody>
      </p:sp>
      <p:sp>
        <p:nvSpPr>
          <p:cNvPr id="12" name="Shape 347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YCIAABAgAAAmAAAACAAAAP//////////"/>
              </a:ext>
            </a:extLst>
          </p:cNvSpPr>
          <p:nvPr/>
        </p:nvSpPr>
        <p:spPr>
          <a:xfrm>
            <a:off x="1003300" y="5245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tree topology </a:t>
            </a:r>
            <a:r>
              <a:rPr cap="none">
                <a:latin typeface="Times" pitchFamily="0" charset="0"/>
                <a:ea typeface="Times" pitchFamily="0" charset="0"/>
                <a:cs typeface="Times" pitchFamily="0" charset="0"/>
              </a:rPr>
              <a:t>(</a:t>
            </a:r>
            <a:r>
              <a:t>'gene-tree conflict'</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3" name="Shape 347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47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Shape 34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NQhAAA+PQAA8CMAABAgAAAmAAAACAAAAP//////////"/>
              </a:ext>
            </a:extLst>
          </p:cNvSpPr>
          <p:nvPr/>
        </p:nvSpPr>
        <p:spPr>
          <a:xfrm>
            <a:off x="1003300" y="5499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branch-length proportions </a:t>
            </a:r>
            <a:r>
              <a:rPr cap="none">
                <a:latin typeface="Times" pitchFamily="0" charset="0"/>
                <a:ea typeface="Times" pitchFamily="0" charset="0"/>
                <a:cs typeface="Times" pitchFamily="0" charset="0"/>
              </a:rPr>
              <a:t>(</a:t>
            </a:r>
            <a:r>
              <a:t>'heterotachy'</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6" name="Shape 34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GQjAAA+PQAAgCUAABAgAAAmAAAACAAAAP//////////"/>
              </a:ext>
            </a:extLst>
          </p:cNvSpPr>
          <p:nvPr/>
        </p:nvSpPr>
        <p:spPr>
          <a:xfrm>
            <a:off x="1003300" y="5753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stationary frequencies </a:t>
            </a:r>
            <a:r>
              <a:rPr cap="none">
                <a:latin typeface="Times" pitchFamily="0" charset="0"/>
                <a:ea typeface="Times" pitchFamily="0" charset="0"/>
                <a:cs typeface="Times" pitchFamily="0" charset="0"/>
              </a:rPr>
              <a:t>(</a:t>
            </a:r>
            <a:r>
              <a:t>   </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pic>
        <p:nvPicPr>
          <p:cNvPr id="1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pVk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gUAAA3JAAA5xUAACclAAAQAAAAJgAAAAgAAAD//////////w=="/>
              </a:ext>
            </a:extLst>
          </p:cNvPicPr>
          <p:nvPr/>
        </p:nvPicPr>
        <p:blipFill>
          <a:blip r:embed="rId3"/>
          <a:stretch>
            <a:fillRect/>
          </a:stretch>
        </p:blipFill>
        <p:spPr>
          <a:xfrm>
            <a:off x="3368040" y="5887085"/>
            <a:ext cx="192405" cy="152400"/>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6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q/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7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U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47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8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482"/>
          <p:cNvGrpSpPr>
            <a:extLst>
              <a:ext uri="smNativeData">
                <pr:smNativeData xmlns:pr="smNativeData" xmlns="smNativeData" val="SMDATA_6_2mHZYhMAAAAlAAAAAQAAAA8BAAAAkAAAAEgAAACQAAAASAAAAAAAAAAAAAAAAAAAABcAAAAUAAAAAAAAAAAAAAD/fwAA/38AAAAAAAAJAAAABAAAAEQAYw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8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LA2x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48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85"/>
          <p:cNvGrpSpPr>
            <a:extLst>
              <a:ext uri="smNativeData">
                <pr:smNativeData xmlns:pr="smNativeData" xmlns="smNativeData" val="SMDATA_6_2mHZYhMAAAAlAAAAAQAAAA8BAAAAkAAAAEgAAACQAAAASAAAAAAAAAAAAAAAAAAAABcAAAAUAAAAAAAAAAAAAAD/fwAA/38AAAAAAAAJAAAABAAAAEQAYw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8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48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u="sng"/>
              <a:t>nature</a:t>
            </a:r>
            <a:r>
              <a:t> of the substitution process for these (subsets of) sites may differ in terms of:</a:t>
            </a:r>
          </a:p>
        </p:txBody>
      </p:sp>
      <p:sp>
        <p:nvSpPr>
          <p:cNvPr id="12" name="Shape 348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YCIAABAgAAAmAAAACAAAAP//////////"/>
              </a:ext>
            </a:extLst>
          </p:cNvSpPr>
          <p:nvPr/>
        </p:nvSpPr>
        <p:spPr>
          <a:xfrm>
            <a:off x="1003300" y="5245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tree topology </a:t>
            </a:r>
            <a:r>
              <a:rPr cap="none">
                <a:latin typeface="Times" pitchFamily="0" charset="0"/>
                <a:ea typeface="Times" pitchFamily="0" charset="0"/>
                <a:cs typeface="Times" pitchFamily="0" charset="0"/>
              </a:rPr>
              <a:t>(</a:t>
            </a:r>
            <a:r>
              <a:t>'gene-tree conflict'</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3" name="Shape 34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48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Shape 349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NQhAAA+PQAA8CMAABAgAAAmAAAACAAAAP//////////"/>
              </a:ext>
            </a:extLst>
          </p:cNvSpPr>
          <p:nvPr/>
        </p:nvSpPr>
        <p:spPr>
          <a:xfrm>
            <a:off x="1003300" y="5499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branch-length proportions </a:t>
            </a:r>
            <a:r>
              <a:rPr cap="none">
                <a:latin typeface="Times" pitchFamily="0" charset="0"/>
                <a:ea typeface="Times" pitchFamily="0" charset="0"/>
                <a:cs typeface="Times" pitchFamily="0" charset="0"/>
              </a:rPr>
              <a:t>(</a:t>
            </a:r>
            <a:r>
              <a:t>'heterotachy'</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6" name="Shape 34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GQjAAA+PQAAgCUAABAgAAAmAAAACAAAAP//////////"/>
              </a:ext>
            </a:extLst>
          </p:cNvSpPr>
          <p:nvPr/>
        </p:nvSpPr>
        <p:spPr>
          <a:xfrm>
            <a:off x="1003300" y="5753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stationary frequencies </a:t>
            </a:r>
            <a:r>
              <a:rPr cap="none">
                <a:latin typeface="Times" pitchFamily="0" charset="0"/>
                <a:ea typeface="Times" pitchFamily="0" charset="0"/>
                <a:cs typeface="Times" pitchFamily="0" charset="0"/>
              </a:rPr>
              <a:t>(</a:t>
            </a:r>
            <a:r>
              <a:t>   </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7" name="Shape 34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Gw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QkAAA+PQAAJCcAABAgAAAmAAAACAAAAP//////////"/>
              </a:ext>
            </a:extLst>
          </p:cNvSpPr>
          <p:nvPr/>
        </p:nvSpPr>
        <p:spPr>
          <a:xfrm>
            <a:off x="1003300" y="6007100"/>
            <a:ext cx="8952230" cy="3556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relative rates </a:t>
            </a:r>
            <a:r>
              <a:rPr cap="none">
                <a:latin typeface="Times" pitchFamily="0" charset="0"/>
                <a:ea typeface="Times" pitchFamily="0" charset="0"/>
                <a:cs typeface="Times" pitchFamily="0" charset="0"/>
              </a:rPr>
              <a:t>(</a:t>
            </a:r>
            <a:r>
              <a:rPr sz="1700" i="1" cap="none">
                <a:latin typeface="Times" pitchFamily="0" charset="0"/>
                <a:ea typeface="Times" pitchFamily="0" charset="0"/>
                <a:cs typeface="Times" pitchFamily="0" charset="0"/>
              </a:rPr>
              <a:t>a–f</a:t>
            </a:r>
            <a:r>
              <a:rPr cap="none">
                <a:latin typeface="Times" pitchFamily="0" charset="0"/>
                <a:ea typeface="Times" pitchFamily="0" charset="0"/>
                <a:cs typeface="Times" pitchFamily="0" charset="0"/>
              </a:rPr>
              <a:t>)</a:t>
            </a:r>
            <a:r>
              <a:t> </a:t>
            </a:r>
          </a:p>
        </p:txBody>
      </p:sp>
      <p:pic>
        <p:nvPicPr>
          <p:cNvPr id="1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8cDp0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gUAAA3JAAA5xUAACclAAAQAAAAJgAAAAgAAAD//////////w=="/>
              </a:ext>
            </a:extLst>
          </p:cNvPicPr>
          <p:nvPr/>
        </p:nvPicPr>
        <p:blipFill>
          <a:blip r:embed="rId3"/>
          <a:stretch>
            <a:fillRect/>
          </a:stretch>
        </p:blipFill>
        <p:spPr>
          <a:xfrm>
            <a:off x="3368040" y="5887085"/>
            <a:ext cx="192405" cy="152400"/>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6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AA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9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jx6O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49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M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50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9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HkAI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49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50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50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50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50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DKT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u="sng"/>
              <a:t>nature</a:t>
            </a:r>
            <a:r>
              <a:t> of the substitution process for these (subsets of) sites may differ in terms of:</a:t>
            </a:r>
          </a:p>
        </p:txBody>
      </p:sp>
      <p:sp>
        <p:nvSpPr>
          <p:cNvPr id="12" name="Shape 350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FFk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YCIAABAgAAAmAAAACAAAAP//////////"/>
              </a:ext>
            </a:extLst>
          </p:cNvSpPr>
          <p:nvPr/>
        </p:nvSpPr>
        <p:spPr>
          <a:xfrm>
            <a:off x="1003300" y="5245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tree topology </a:t>
            </a:r>
            <a:r>
              <a:rPr cap="none">
                <a:latin typeface="Times" pitchFamily="0" charset="0"/>
                <a:ea typeface="Times" pitchFamily="0" charset="0"/>
                <a:cs typeface="Times" pitchFamily="0" charset="0"/>
              </a:rPr>
              <a:t>(</a:t>
            </a:r>
            <a:r>
              <a:t>'gene-tree conflict'</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3" name="Shape 35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50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Shape 350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NQhAAA+PQAA8CMAABAgAAAmAAAACAAAAP//////////"/>
              </a:ext>
            </a:extLst>
          </p:cNvSpPr>
          <p:nvPr/>
        </p:nvSpPr>
        <p:spPr>
          <a:xfrm>
            <a:off x="1003300" y="5499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branch-length proportions </a:t>
            </a:r>
            <a:r>
              <a:rPr cap="none">
                <a:latin typeface="Times" pitchFamily="0" charset="0"/>
                <a:ea typeface="Times" pitchFamily="0" charset="0"/>
                <a:cs typeface="Times" pitchFamily="0" charset="0"/>
              </a:rPr>
              <a:t>(</a:t>
            </a:r>
            <a:r>
              <a:t>'heterotachy'</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6" name="Shape 350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GQjAAA+PQAAgCUAABAgAAAmAAAACAAAAP//////////"/>
              </a:ext>
            </a:extLst>
          </p:cNvSpPr>
          <p:nvPr/>
        </p:nvSpPr>
        <p:spPr>
          <a:xfrm>
            <a:off x="1003300" y="5753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stationary frequencies </a:t>
            </a:r>
            <a:r>
              <a:rPr cap="none">
                <a:latin typeface="Times" pitchFamily="0" charset="0"/>
                <a:ea typeface="Times" pitchFamily="0" charset="0"/>
                <a:cs typeface="Times" pitchFamily="0" charset="0"/>
              </a:rPr>
              <a:t>(</a:t>
            </a:r>
            <a:r>
              <a:t>   </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7" name="Shape 351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QkAAA+PQAAJCcAABAgAAAmAAAACAAAAP//////////"/>
              </a:ext>
            </a:extLst>
          </p:cNvSpPr>
          <p:nvPr/>
        </p:nvSpPr>
        <p:spPr>
          <a:xfrm>
            <a:off x="1003300" y="6007100"/>
            <a:ext cx="8952230" cy="3556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relative rates </a:t>
            </a:r>
            <a:r>
              <a:rPr cap="none">
                <a:latin typeface="Times" pitchFamily="0" charset="0"/>
                <a:ea typeface="Times" pitchFamily="0" charset="0"/>
                <a:cs typeface="Times" pitchFamily="0" charset="0"/>
              </a:rPr>
              <a:t>(</a:t>
            </a:r>
            <a:r>
              <a:rPr sz="1700" i="1" cap="none">
                <a:latin typeface="Times" pitchFamily="0" charset="0"/>
                <a:ea typeface="Times" pitchFamily="0" charset="0"/>
                <a:cs typeface="Times" pitchFamily="0" charset="0"/>
              </a:rPr>
              <a:t>a–f</a:t>
            </a:r>
            <a:r>
              <a:rPr cap="none">
                <a:latin typeface="Times" pitchFamily="0" charset="0"/>
                <a:ea typeface="Times" pitchFamily="0" charset="0"/>
                <a:cs typeface="Times" pitchFamily="0" charset="0"/>
              </a:rPr>
              <a:t>)</a:t>
            </a:r>
            <a:r>
              <a:t> </a:t>
            </a:r>
          </a:p>
        </p:txBody>
      </p:sp>
      <p:pic>
        <p:nvPicPr>
          <p:cNvPr id="18"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sYAAB0JwAAmhkAABQoAAAQAAAAJgAAAAgAAAD//////////w=="/>
              </a:ext>
            </a:extLst>
          </p:cNvPicPr>
          <p:nvPr/>
        </p:nvPicPr>
        <p:blipFill>
          <a:blip r:embed="rId3"/>
          <a:stretch>
            <a:fillRect/>
          </a:stretch>
        </p:blipFill>
        <p:spPr>
          <a:xfrm>
            <a:off x="4030345" y="6413500"/>
            <a:ext cx="131445" cy="101600"/>
          </a:xfrm>
          <a:prstGeom prst="rect">
            <a:avLst/>
          </a:prstGeom>
          <a:noFill/>
          <a:ln>
            <a:noFill/>
          </a:ln>
          <a:effectLst>
            <a:outerShdw blurRad="63500" dist="63760" dir="2700000">
              <a:srgbClr val="000000">
                <a:alpha val="4000"/>
              </a:srgbClr>
            </a:outerShdw>
          </a:effectLst>
        </p:spPr>
      </p:pic>
      <p:sp>
        <p:nvSpPr>
          <p:cNvPr id="19" name="Shape 351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IQmAAA+PQAAtigAABAgAAAmAAAACAAAAP//////////"/>
              </a:ext>
            </a:extLst>
          </p:cNvSpPr>
          <p:nvPr/>
        </p:nvSpPr>
        <p:spPr>
          <a:xfrm>
            <a:off x="1003300" y="6261100"/>
            <a:ext cx="8952230" cy="35687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nature/degree of ASRV </a:t>
            </a:r>
            <a:r>
              <a:rPr cap="none">
                <a:latin typeface="Times" pitchFamily="0" charset="0"/>
                <a:ea typeface="Times" pitchFamily="0" charset="0"/>
                <a:cs typeface="Times" pitchFamily="0" charset="0"/>
              </a:rPr>
              <a:t>(</a:t>
            </a:r>
            <a:r>
              <a:rPr sz="1700" i="1" cap="none">
                <a:latin typeface="Times" pitchFamily="0" charset="0"/>
                <a:ea typeface="Times" pitchFamily="0" charset="0"/>
                <a:cs typeface="Times" pitchFamily="0" charset="0"/>
              </a:rPr>
              <a:t>p</a:t>
            </a:r>
            <a:r>
              <a:rPr sz="1700" i="1" cap="none"/>
              <a:t>,   </a:t>
            </a:r>
            <a:r>
              <a:rPr cap="none">
                <a:latin typeface="Times" pitchFamily="0" charset="0"/>
                <a:ea typeface="Times" pitchFamily="0" charset="0"/>
                <a:cs typeface="Times" pitchFamily="0" charset="0"/>
              </a:rPr>
              <a:t>)</a:t>
            </a:r>
            <a:r>
              <a:t> </a:t>
            </a:r>
          </a:p>
        </p:txBody>
      </p:sp>
      <p:pic>
        <p:nvPicPr>
          <p:cNvPr id="2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gUAAA3JAAA5xUAACclAAAQAAAAJgAAAAgAAAD//////////w=="/>
              </a:ext>
            </a:extLst>
          </p:cNvPicPr>
          <p:nvPr/>
        </p:nvPicPr>
        <p:blipFill>
          <a:blip r:embed="rId4"/>
          <a:stretch>
            <a:fillRect/>
          </a:stretch>
        </p:blipFill>
        <p:spPr>
          <a:xfrm>
            <a:off x="3368040" y="5887085"/>
            <a:ext cx="192405" cy="152400"/>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6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1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process across sites is a prevalent feature of empirical datasets </a:t>
            </a:r>
          </a:p>
        </p:txBody>
      </p:sp>
      <p:sp>
        <p:nvSpPr>
          <p:cNvPr id="3" name="Shape 351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 name="Shape 351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6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process across sites is a prevalent feature of empirical datasets </a:t>
            </a:r>
          </a:p>
        </p:txBody>
      </p:sp>
      <p:sp>
        <p:nvSpPr>
          <p:cNvPr id="3" name="Shape 352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 name="Shape 352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5" name="Shape 35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LAAD4PQAAQA0AABAgAAAmAAAACAAAAP//////////"/>
              </a:ext>
            </a:extLst>
          </p:cNvSpPr>
          <p:nvPr/>
        </p:nvSpPr>
        <p:spPr>
          <a:xfrm>
            <a:off x="1003300" y="1790700"/>
            <a:ext cx="9070340" cy="3632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tree topology may vary across the alignment ('gene-tree conflict')</a:t>
            </a:r>
            <a:r>
              <a:rPr sz="1600" cap="none">
                <a:latin typeface="Times" pitchFamily="0" charset="0"/>
                <a:ea typeface="Times" pitchFamily="0" charset="0"/>
                <a:cs typeface="Times" pitchFamily="0" charset="0"/>
              </a:rPr>
              <a:t> </a:t>
            </a:r>
            <a:r>
              <a:t>because of:</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6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2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process across sites is a prevalent feature of empirical datasets </a:t>
            </a:r>
          </a:p>
        </p:txBody>
      </p:sp>
      <p:sp>
        <p:nvSpPr>
          <p:cNvPr id="3" name="Shape 35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AcR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 name="Shape 352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5" name="Shape 35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MAAA+PQAA9g4AABAgAAAmAAAACAAAAP//////////"/>
              </a:ext>
            </a:extLst>
          </p:cNvSpPr>
          <p:nvPr/>
        </p:nvSpPr>
        <p:spPr>
          <a:xfrm>
            <a:off x="1003300" y="2108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horizontal gene transfer/introgression</a:t>
            </a:r>
          </a:p>
        </p:txBody>
      </p:sp>
      <p:sp>
        <p:nvSpPr>
          <p:cNvPr id="6" name="Shape 35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thAK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LAAD4PQAAQA0AABAgAAAmAAAACAAAAP//////////"/>
              </a:ext>
            </a:extLst>
          </p:cNvSpPr>
          <p:nvPr/>
        </p:nvSpPr>
        <p:spPr>
          <a:xfrm>
            <a:off x="1003300" y="1790700"/>
            <a:ext cx="9070340" cy="3632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tree topology may vary across the alignment ('gene-tree conflict')</a:t>
            </a:r>
            <a:r>
              <a:rPr sz="1600" cap="none">
                <a:latin typeface="Times" pitchFamily="0" charset="0"/>
                <a:ea typeface="Times" pitchFamily="0" charset="0"/>
                <a:cs typeface="Times" pitchFamily="0" charset="0"/>
              </a:rPr>
              <a:t> </a:t>
            </a:r>
            <a:r>
              <a:t>because of:</a:t>
            </a:r>
          </a:p>
        </p:txBody>
      </p:sp>
      <p:pic>
        <p:nvPicPr>
          <p:cNvPr id="7"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AcAAAA4AAAAAAAAAAAAAAAAAAAA////AAAAAAAAAAAAAAAAAAAAAAAAAAAAAAAAAAAAAABkAAAAZAAAAAAAAAAjAAAABAAAAGQAAAAXAAAAFAAAAAAAAAAAAAAA/38AAP9/AAAAAAAACQAAAAQAAABDEQ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0QAADHEgAAoy0AAOsmAAAQAAAAJgAAAAgAAAD//////////w=="/>
              </a:ext>
            </a:extLst>
          </p:cNvPicPr>
          <p:nvPr/>
        </p:nvPicPr>
        <p:blipFill>
          <a:blip r:embed="rId2"/>
          <a:stretch>
            <a:fillRect/>
          </a:stretch>
        </p:blipFill>
        <p:spPr>
          <a:xfrm>
            <a:off x="2741295" y="3052445"/>
            <a:ext cx="4677410" cy="3274060"/>
          </a:xfrm>
          <a:prstGeom prst="rect">
            <a:avLst/>
          </a:prstGeom>
          <a:noFill/>
          <a:ln>
            <a:noFill/>
          </a:ln>
          <a:effectLst>
            <a:outerShdw blurRad="63500" dist="63760" dir="2700000">
              <a:srgbClr val="000000">
                <a:alpha val="15000"/>
              </a:srgbClr>
            </a:outerShdw>
          </a:effectLst>
        </p:spPr>
      </p:pic>
      <p:sp>
        <p:nvSpPr>
          <p:cNvPr id="8" name="Shape 353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hE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SkAANobAACALAAA2B0AABAgAAAmAAAACAAAAP//////////"/>
              </a:ext>
            </a:extLst>
          </p:cNvSpPr>
          <p:nvPr/>
        </p:nvSpPr>
        <p:spPr>
          <a:xfrm>
            <a:off x="6690995" y="4527550"/>
            <a:ext cx="542925" cy="323850"/>
          </a:xfrm>
          <a:prstGeom prst="rect">
            <a:avLst/>
          </a:prstGeom>
          <a:noFill/>
          <a:ln>
            <a:noFill/>
          </a:ln>
          <a:effectLst/>
        </p:spPr>
        <p:txBody>
          <a:bodyPr vert="horz" wrap="none" lIns="50800" tIns="50800" rIns="50800" bIns="50800" numCol="1" spcCol="215900" anchor="ctr"/>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HGT</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6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3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uFWO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process across sites is a prevalent feature of empirical datasets </a:t>
            </a:r>
          </a:p>
        </p:txBody>
      </p:sp>
      <p:sp>
        <p:nvSpPr>
          <p:cNvPr id="3" name="Shape 353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3hCe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 name="Shape 353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5" name="Shape 353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DMq/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MAAA+PQAA9g4AABAgAAAmAAAACAAAAP//////////"/>
              </a:ext>
            </a:extLst>
          </p:cNvSpPr>
          <p:nvPr/>
        </p:nvSpPr>
        <p:spPr>
          <a:xfrm>
            <a:off x="1003300" y="2108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horizontal gene transfer/introgression</a:t>
            </a:r>
          </a:p>
        </p:txBody>
      </p:sp>
      <p:sp>
        <p:nvSpPr>
          <p:cNvPr id="6" name="Shape 353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1w9F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LAAD4PQAAQA0AABAgAAAmAAAACAAAAP//////////"/>
              </a:ext>
            </a:extLst>
          </p:cNvSpPr>
          <p:nvPr/>
        </p:nvSpPr>
        <p:spPr>
          <a:xfrm>
            <a:off x="1003300" y="1790700"/>
            <a:ext cx="9070340" cy="3632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tree topology may vary across the alignment ('gene-tree conflict')</a:t>
            </a:r>
            <a:r>
              <a:rPr sz="1600" cap="none">
                <a:latin typeface="Times" pitchFamily="0" charset="0"/>
                <a:ea typeface="Times" pitchFamily="0" charset="0"/>
                <a:cs typeface="Times" pitchFamily="0" charset="0"/>
              </a:rPr>
              <a:t> </a:t>
            </a:r>
            <a:r>
              <a:t>because of:</a:t>
            </a:r>
          </a:p>
        </p:txBody>
      </p:sp>
      <p:sp>
        <p:nvSpPr>
          <p:cNvPr id="7" name="Shape 353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zs3D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gOAAA+PQAAhhAAABAgAAAmAAAACAAAAP//////////"/>
              </a:ext>
            </a:extLst>
          </p:cNvSpPr>
          <p:nvPr/>
        </p:nvSpPr>
        <p:spPr>
          <a:xfrm>
            <a:off x="1003300" y="2362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deep coalescence (incomplete lineage sorting)</a:t>
            </a:r>
          </a:p>
        </p:txBody>
      </p:sp>
      <p:pic>
        <p:nvPicPr>
          <p:cNvPr id="8"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AcAAAA4AAAAAAAAAAAAAAAAAAAA////AAAAAAAAAAAAAAAAAAAAAAAAAAAAAAAAAAAAAABkAAAAZAAAAAAAAAAjAAAABAAAAGQAAAAXAAAAFAAAAAAAAAAAAAAA/38AAP9/AAAAAAAACQAAAAQAAADIDQ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0QAADHEgAAoy0AAOsmAAAQAAAAJgAAAAgAAAD//////////w=="/>
              </a:ext>
            </a:extLst>
          </p:cNvPicPr>
          <p:nvPr/>
        </p:nvPicPr>
        <p:blipFill>
          <a:blip r:embed="rId2"/>
          <a:stretch>
            <a:fillRect/>
          </a:stretch>
        </p:blipFill>
        <p:spPr>
          <a:xfrm>
            <a:off x="2741295" y="3052445"/>
            <a:ext cx="4677410" cy="3274060"/>
          </a:xfrm>
          <a:prstGeom prst="rect">
            <a:avLst/>
          </a:prstGeom>
          <a:noFill/>
          <a:ln>
            <a:noFill/>
          </a:ln>
          <a:effectLst>
            <a:outerShdw blurRad="63500" dist="63760" dir="2700000">
              <a:srgbClr val="000000">
                <a:alpha val="15000"/>
              </a:srgbClr>
            </a:outerShdw>
          </a:effectLst>
        </p:spPr>
      </p:pic>
      <p:sp>
        <p:nvSpPr>
          <p:cNvPr id="9" name="Shape 353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Iqlm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SkAANobAACALAAA2B0AABAgAAAmAAAACAAAAP//////////"/>
              </a:ext>
            </a:extLst>
          </p:cNvSpPr>
          <p:nvPr/>
        </p:nvSpPr>
        <p:spPr>
          <a:xfrm>
            <a:off x="6690995" y="4527550"/>
            <a:ext cx="542925" cy="323850"/>
          </a:xfrm>
          <a:prstGeom prst="rect">
            <a:avLst/>
          </a:prstGeom>
          <a:noFill/>
          <a:ln>
            <a:noFill/>
          </a:ln>
          <a:effectLst/>
        </p:spPr>
        <p:txBody>
          <a:bodyPr vert="horz" wrap="none" lIns="50800" tIns="50800" rIns="50800" bIns="50800" numCol="1" spcCol="215900" anchor="ctr"/>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HGT</a:t>
            </a:r>
          </a:p>
        </p:txBody>
      </p:sp>
      <p:sp>
        <p:nvSpPr>
          <p:cNvPr id="10" name="Shape 354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Sdn8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SkAAFIhAAC9KwAAUCMAABAgAAAmAAAACAAAAP//////////"/>
              </a:ext>
            </a:extLst>
          </p:cNvSpPr>
          <p:nvPr/>
        </p:nvSpPr>
        <p:spPr>
          <a:xfrm>
            <a:off x="6690995" y="5416550"/>
            <a:ext cx="419100" cy="323850"/>
          </a:xfrm>
          <a:prstGeom prst="rect">
            <a:avLst/>
          </a:prstGeom>
          <a:noFill/>
          <a:ln>
            <a:noFill/>
          </a:ln>
          <a:effectLst/>
        </p:spPr>
        <p:txBody>
          <a:bodyPr vert="horz" wrap="none" lIns="50800" tIns="50800" rIns="50800" bIns="50800" numCol="1" spcCol="215900" anchor="ctr"/>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ILS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6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4ill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process across sites is a prevalent feature of empirical datasets </a:t>
            </a:r>
          </a:p>
        </p:txBody>
      </p:sp>
      <p:sp>
        <p:nvSpPr>
          <p:cNvPr id="3" name="Shape 354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qoO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 name="Shape 354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5" name="Shape 354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O85k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MAAA+PQAA9g4AABAgAAAmAAAACAAAAP//////////"/>
              </a:ext>
            </a:extLst>
          </p:cNvSpPr>
          <p:nvPr/>
        </p:nvSpPr>
        <p:spPr>
          <a:xfrm>
            <a:off x="1003300" y="2108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horizontal gene transfer/introgression</a:t>
            </a:r>
          </a:p>
        </p:txBody>
      </p:sp>
      <p:sp>
        <p:nvSpPr>
          <p:cNvPr id="6" name="Shape 35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vUxO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LAAD4PQAAQA0AABAgAAAmAAAACAAAAP//////////"/>
              </a:ext>
            </a:extLst>
          </p:cNvSpPr>
          <p:nvPr/>
        </p:nvSpPr>
        <p:spPr>
          <a:xfrm>
            <a:off x="1003300" y="1790700"/>
            <a:ext cx="9070340" cy="3632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tree topology may vary across the alignment ('gene-tree conflict')</a:t>
            </a:r>
            <a:r>
              <a:rPr sz="1600" cap="none">
                <a:latin typeface="Times" pitchFamily="0" charset="0"/>
                <a:ea typeface="Times" pitchFamily="0" charset="0"/>
                <a:cs typeface="Times" pitchFamily="0" charset="0"/>
              </a:rPr>
              <a:t> </a:t>
            </a:r>
            <a:r>
              <a:t>because of:</a:t>
            </a:r>
          </a:p>
        </p:txBody>
      </p:sp>
      <p:sp>
        <p:nvSpPr>
          <p:cNvPr id="7" name="Shape 354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zZy1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gOAAA+PQAAhhAAABAgAAAmAAAACAAAAP//////////"/>
              </a:ext>
            </a:extLst>
          </p:cNvSpPr>
          <p:nvPr/>
        </p:nvSpPr>
        <p:spPr>
          <a:xfrm>
            <a:off x="1003300" y="2362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deep coalescence (incomplete lineage sorting)</a:t>
            </a:r>
          </a:p>
        </p:txBody>
      </p:sp>
      <p:pic>
        <p:nvPicPr>
          <p:cNvPr id="8"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AcAAAA4AAAAAAAAAAAAAAAAAAAA////AAAAAAAAAAAAAAAAAAAAAAAAAAAAAAAAAAAAAABkAAAAZAAAAAAAAAAjAAAABAAAAGQAAAAXAAAAFAAAAAAAAAAAAAAA/38AAP9/AAAAAAAACQAAAAQAAAA8X6mS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0QAADHEgAAoy0AAOsmAAAQAAAAJgAAAAgAAAD//////////w=="/>
              </a:ext>
            </a:extLst>
          </p:cNvPicPr>
          <p:nvPr/>
        </p:nvPicPr>
        <p:blipFill>
          <a:blip r:embed="rId2"/>
          <a:stretch>
            <a:fillRect/>
          </a:stretch>
        </p:blipFill>
        <p:spPr>
          <a:xfrm>
            <a:off x="2741295" y="3052445"/>
            <a:ext cx="4677410" cy="3274060"/>
          </a:xfrm>
          <a:prstGeom prst="rect">
            <a:avLst/>
          </a:prstGeom>
          <a:noFill/>
          <a:ln>
            <a:noFill/>
          </a:ln>
          <a:effectLst>
            <a:outerShdw blurRad="63500" dist="63760" dir="2700000">
              <a:srgbClr val="000000">
                <a:alpha val="15000"/>
              </a:srgbClr>
            </a:outerShdw>
          </a:effectLst>
        </p:spPr>
      </p:pic>
      <p:sp>
        <p:nvSpPr>
          <p:cNvPr id="9" name="Shape 354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SkAANobAACALAAA2B0AABAgAAAmAAAACAAAAP//////////"/>
              </a:ext>
            </a:extLst>
          </p:cNvSpPr>
          <p:nvPr/>
        </p:nvSpPr>
        <p:spPr>
          <a:xfrm>
            <a:off x="6690995" y="4527550"/>
            <a:ext cx="542925" cy="323850"/>
          </a:xfrm>
          <a:prstGeom prst="rect">
            <a:avLst/>
          </a:prstGeom>
          <a:noFill/>
          <a:ln>
            <a:noFill/>
          </a:ln>
          <a:effectLst/>
        </p:spPr>
        <p:txBody>
          <a:bodyPr vert="horz" wrap="none" lIns="50800" tIns="50800" rIns="50800" bIns="50800" numCol="1" spcCol="215900" anchor="ctr"/>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HGT</a:t>
            </a:r>
          </a:p>
        </p:txBody>
      </p:sp>
      <p:sp>
        <p:nvSpPr>
          <p:cNvPr id="10" name="Shape 355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SkAAFIhAAC9KwAAUCMAABAgAAAmAAAACAAAAP//////////"/>
              </a:ext>
            </a:extLst>
          </p:cNvSpPr>
          <p:nvPr/>
        </p:nvSpPr>
        <p:spPr>
          <a:xfrm>
            <a:off x="6690995" y="5416550"/>
            <a:ext cx="419100" cy="323850"/>
          </a:xfrm>
          <a:prstGeom prst="rect">
            <a:avLst/>
          </a:prstGeom>
          <a:noFill/>
          <a:ln>
            <a:noFill/>
          </a:ln>
          <a:effectLst/>
        </p:spPr>
        <p:txBody>
          <a:bodyPr vert="horz" wrap="none" lIns="50800" tIns="50800" rIns="50800" bIns="50800" numCol="1" spcCol="215900" anchor="ctr"/>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ILS</a:t>
            </a:r>
          </a:p>
        </p:txBody>
      </p:sp>
      <p:sp>
        <p:nvSpPr>
          <p:cNvPr id="11" name="Shape 35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QAAD4PQAA8BIAABAgAAAmAAAACAAAAP//////////"/>
              </a:ext>
            </a:extLst>
          </p:cNvSpPr>
          <p:nvPr/>
        </p:nvSpPr>
        <p:spPr>
          <a:xfrm>
            <a:off x="1003300" y="27178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There are 'species-tree' methods that allow the tree topology to vary across sites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6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5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vAwAABAgAAAmAAAACAAAAP//////////"/>
              </a:ext>
            </a:extLst>
          </p:cNvSpPr>
          <p:nvPr/>
        </p:nvSpPr>
        <p:spPr>
          <a:xfrm>
            <a:off x="1003300" y="1409700"/>
            <a:ext cx="9070340" cy="660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Even when all the sites share the same tree topology, other aspects of the substitution</a:t>
            </a:r>
            <a:br/>
            <a:r>
              <a:t>   process may vary across (subsets of) sites in the alignment</a:t>
            </a:r>
          </a:p>
        </p:txBody>
      </p:sp>
      <p:sp>
        <p:nvSpPr>
          <p:cNvPr id="3" name="Shape 355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 name="Shape 355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6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5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3" name="Shape 355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I+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Shape 35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M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D4PQAApBAAABAgAAAmAAAACAAAAP//////////"/>
              </a:ext>
            </a:extLst>
          </p:cNvSpPr>
          <p:nvPr/>
        </p:nvSpPr>
        <p:spPr>
          <a:xfrm>
            <a:off x="1003300" y="20701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Under simulation, failure to accommodate substitution process heterogeneity can </a:t>
            </a:r>
            <a:br/>
            <a:r>
              <a:t>   cause biased estimates of:</a:t>
            </a:r>
          </a:p>
        </p:txBody>
      </p:sp>
      <p:sp>
        <p:nvSpPr>
          <p:cNvPr id="5"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vAwAABAgAAAmAAAACAAAAP//////////"/>
              </a:ext>
            </a:extLst>
          </p:cNvSpPr>
          <p:nvPr/>
        </p:nvSpPr>
        <p:spPr>
          <a:xfrm>
            <a:off x="1003300" y="1409700"/>
            <a:ext cx="9070340" cy="660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Even when all the sites share the same tree topology, other aspects of the substitution</a:t>
            </a:r>
            <a:br/>
            <a:r>
              <a:t>   process may vary across (subsets of) sites in the alignment</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0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B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40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Ck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jM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CJ/b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41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sp>
        <p:nvSpPr>
          <p:cNvPr id="7" name="Shape 41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ehio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8" name="avg_rat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sEAADkJQAA0zQAADwoAAAQAAAAJgAAAAgAAAD//////////w=="/>
              </a:ext>
            </a:extLst>
          </p:cNvPicPr>
          <p:nvPr/>
        </p:nvPicPr>
        <p:blipFill>
          <a:blip r:embed="rId4"/>
          <a:stretch>
            <a:fillRect/>
          </a:stretch>
        </p:blipFill>
        <p:spPr>
          <a:xfrm>
            <a:off x="799465" y="6159500"/>
            <a:ext cx="7787640" cy="381000"/>
          </a:xfrm>
          <a:prstGeom prst="rect">
            <a:avLst/>
          </a:prstGeom>
          <a:noFill/>
          <a:ln>
            <a:noFill/>
          </a:ln>
          <a:effectLst/>
        </p:spPr>
      </p:pic>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5"/>
          <a:stretch>
            <a:fillRect/>
          </a:stretch>
        </p:blipFill>
        <p:spPr>
          <a:xfrm>
            <a:off x="3415665" y="3569970"/>
            <a:ext cx="334010" cy="182245"/>
          </a:xfrm>
          <a:prstGeom prst="rect">
            <a:avLst/>
          </a:prstGeom>
          <a:noFill/>
          <a:ln>
            <a:noFill/>
          </a:ln>
          <a:effectLst/>
        </p:spPr>
      </p:pic>
      <p:pic>
        <p:nvPicPr>
          <p:cNvPr id="1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6"/>
          <a:stretch>
            <a:fillRect/>
          </a:stretch>
        </p:blipFill>
        <p:spPr>
          <a:xfrm>
            <a:off x="4178300"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7"/>
          <a:stretch>
            <a:fillRect/>
          </a:stretch>
        </p:blipFill>
        <p:spPr>
          <a:xfrm>
            <a:off x="4940935" y="3569970"/>
            <a:ext cx="334010" cy="177800"/>
          </a:xfrm>
          <a:prstGeom prst="rect">
            <a:avLst/>
          </a:prstGeom>
          <a:noFill/>
          <a:ln>
            <a:noFill/>
          </a:ln>
          <a:effectLst/>
        </p:spPr>
      </p:pic>
      <p:pic>
        <p:nvPicPr>
          <p:cNvPr id="1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hrUH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8"/>
          <a:stretch>
            <a:fillRect/>
          </a:stretch>
        </p:blipFill>
        <p:spPr>
          <a:xfrm>
            <a:off x="5711825" y="3569970"/>
            <a:ext cx="318135" cy="177800"/>
          </a:xfrm>
          <a:prstGeom prst="rect">
            <a:avLst/>
          </a:prstGeom>
          <a:noFill/>
          <a:ln>
            <a:noFill/>
          </a:ln>
          <a:effectLst/>
        </p:spPr>
      </p:pic>
      <p:pic>
        <p:nvPicPr>
          <p:cNvPr id="1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ECAFC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9"/>
          <a:stretch>
            <a:fillRect/>
          </a:stretch>
        </p:blipFill>
        <p:spPr>
          <a:xfrm>
            <a:off x="3613785" y="5699125"/>
            <a:ext cx="2334260" cy="481330"/>
          </a:xfrm>
          <a:prstGeom prst="rect">
            <a:avLst/>
          </a:prstGeom>
          <a:noFill/>
          <a:ln>
            <a:noFill/>
          </a:ln>
          <a:effectLst/>
        </p:spPr>
      </p:pic>
      <p:sp>
        <p:nvSpPr>
          <p:cNvPr id="14" name="Shape 42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7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3" name="Shape 356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Shape 35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wQAAA+PQAAKhIAABAgAAAmAAAACAAAAP//////////"/>
              </a:ext>
            </a:extLst>
          </p:cNvSpPr>
          <p:nvPr/>
        </p:nvSpPr>
        <p:spPr>
          <a:xfrm>
            <a:off x="1003300" y="2628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tree topology and nodal support</a:t>
            </a:r>
          </a:p>
        </p:txBody>
      </p:sp>
      <p:sp>
        <p:nvSpPr>
          <p:cNvPr id="5" name="Shape 356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D4PQAApBAAABAgAAAmAAAACAAAAP//////////"/>
              </a:ext>
            </a:extLst>
          </p:cNvSpPr>
          <p:nvPr/>
        </p:nvSpPr>
        <p:spPr>
          <a:xfrm>
            <a:off x="1003300" y="20701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Under simulation, failure to accommodate substitution process heterogeneity can </a:t>
            </a:r>
            <a:br/>
            <a:r>
              <a:t>   cause biased estimates of:</a:t>
            </a:r>
          </a:p>
        </p:txBody>
      </p:sp>
      <p:sp>
        <p:nvSpPr>
          <p:cNvPr id="6"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vAwAABAgAAAmAAAACAAAAP//////////"/>
              </a:ext>
            </a:extLst>
          </p:cNvSpPr>
          <p:nvPr/>
        </p:nvSpPr>
        <p:spPr>
          <a:xfrm>
            <a:off x="1003300" y="1409700"/>
            <a:ext cx="9070340" cy="660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Even when all the sites share the same tree topology, other aspects of the substitution</a:t>
            </a:r>
            <a:br/>
            <a:r>
              <a:t>   process may vary across (subsets of) sites in the alignment</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7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6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3" name="Shape 357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Shape 357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AMKB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wQAAA+PQAAKhIAABAgAAAmAAAACAAAAP//////////"/>
              </a:ext>
            </a:extLst>
          </p:cNvSpPr>
          <p:nvPr/>
        </p:nvSpPr>
        <p:spPr>
          <a:xfrm>
            <a:off x="1003300" y="2628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tree topology and nodal support</a:t>
            </a:r>
          </a:p>
        </p:txBody>
      </p:sp>
      <p:sp>
        <p:nvSpPr>
          <p:cNvPr id="5" name="Shape 357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D4PQAApBAAABAgAAAmAAAACAAAAP//////////"/>
              </a:ext>
            </a:extLst>
          </p:cNvSpPr>
          <p:nvPr/>
        </p:nvSpPr>
        <p:spPr>
          <a:xfrm>
            <a:off x="1003300" y="20701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Under simulation, failure to accommodate substitution process heterogeneity can </a:t>
            </a:r>
            <a:br/>
            <a:r>
              <a:t>   cause biased estimates of:</a:t>
            </a:r>
          </a:p>
        </p:txBody>
      </p:sp>
      <p:sp>
        <p:nvSpPr>
          <p:cNvPr id="6" name="Shape 35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RAAA+PQAAuhMAABAgAAAmAAAACAAAAP//////////"/>
              </a:ext>
            </a:extLst>
          </p:cNvSpPr>
          <p:nvPr/>
        </p:nvSpPr>
        <p:spPr>
          <a:xfrm>
            <a:off x="1003300" y="2882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branch lengths</a:t>
            </a:r>
          </a:p>
        </p:txBody>
      </p:sp>
      <p:sp>
        <p:nvSpPr>
          <p:cNvPr id="7"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vAwAABAgAAAmAAAACAAAAP//////////"/>
              </a:ext>
            </a:extLst>
          </p:cNvSpPr>
          <p:nvPr/>
        </p:nvSpPr>
        <p:spPr>
          <a:xfrm>
            <a:off x="1003300" y="1409700"/>
            <a:ext cx="9070340" cy="660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Even when all the sites share the same tree topology, other aspects of the substitution</a:t>
            </a:r>
            <a:br/>
            <a:r>
              <a:t>   process may vary across (subsets of) sites in the alignment</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7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7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3" name="Shape 357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Shape 357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wQAAA+PQAAKhIAABAgAAAmAAAACAAAAP//////////"/>
              </a:ext>
            </a:extLst>
          </p:cNvSpPr>
          <p:nvPr/>
        </p:nvSpPr>
        <p:spPr>
          <a:xfrm>
            <a:off x="1003300" y="2628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tree topology and nodal support</a:t>
            </a:r>
          </a:p>
        </p:txBody>
      </p:sp>
      <p:sp>
        <p:nvSpPr>
          <p:cNvPr id="5" name="Shape 35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D4PQAApBAAABAgAAAmAAAACAAAAP//////////"/>
              </a:ext>
            </a:extLst>
          </p:cNvSpPr>
          <p:nvPr/>
        </p:nvSpPr>
        <p:spPr>
          <a:xfrm>
            <a:off x="1003300" y="20701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Under simulation, failure to accommodate substitution process heterogeneity can </a:t>
            </a:r>
            <a:br/>
            <a:r>
              <a:t>   cause biased estimates of:</a:t>
            </a:r>
          </a:p>
        </p:txBody>
      </p:sp>
      <p:sp>
        <p:nvSpPr>
          <p:cNvPr id="6" name="Shape 35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RAAA+PQAAuhMAABAgAAAmAAAACAAAAP//////////"/>
              </a:ext>
            </a:extLst>
          </p:cNvSpPr>
          <p:nvPr/>
        </p:nvSpPr>
        <p:spPr>
          <a:xfrm>
            <a:off x="1003300" y="2882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branch lengths</a:t>
            </a:r>
          </a:p>
        </p:txBody>
      </p:sp>
      <p:sp>
        <p:nvSpPr>
          <p:cNvPr id="7" name="Shape 358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wTAAA+PQAAShUAABAgAAAmAAAACAAAAP//////////"/>
              </a:ext>
            </a:extLst>
          </p:cNvSpPr>
          <p:nvPr/>
        </p:nvSpPr>
        <p:spPr>
          <a:xfrm>
            <a:off x="1003300" y="3136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divergence times</a:t>
            </a:r>
          </a:p>
        </p:txBody>
      </p:sp>
      <p:sp>
        <p:nvSpPr>
          <p:cNvPr id="8"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vAwAABAgAAAmAAAACAAAAP//////////"/>
              </a:ext>
            </a:extLst>
          </p:cNvSpPr>
          <p:nvPr/>
        </p:nvSpPr>
        <p:spPr>
          <a:xfrm>
            <a:off x="1003300" y="1409700"/>
            <a:ext cx="9070340" cy="660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Even when all the sites share the same tree topology, other aspects of the substitution</a:t>
            </a:r>
            <a:br/>
            <a:r>
              <a:t>   process may vary across (subsets of) sites in the alignment</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7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8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cap="none">
                <a:solidFill>
                  <a:srgbClr val="0433FF"/>
                </a:solidFill>
                <a:latin typeface="Arial" pitchFamily="1" charset="0"/>
                <a:ea typeface="Arial" pitchFamily="1" charset="0"/>
                <a:cs typeface="Arial" pitchFamily="1" charset="0"/>
              </a:defRPr>
            </a:pPr>
            <a:r>
              <a:t>Biology motivates the extension of models</a:t>
            </a:r>
          </a:p>
        </p:txBody>
      </p:sp>
      <p:sp>
        <p:nvSpPr>
          <p:cNvPr id="3" name="Shape 358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Accommodating Among Site Process Heterogeneity </a:t>
            </a:r>
          </a:p>
        </p:txBody>
      </p:sp>
      <p:sp>
        <p:nvSpPr>
          <p:cNvPr id="4" name="Shape 35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s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wQAAA+PQAAKhIAABAgAAAmAAAACAAAAP//////////"/>
              </a:ext>
            </a:extLst>
          </p:cNvSpPr>
          <p:nvPr/>
        </p:nvSpPr>
        <p:spPr>
          <a:xfrm>
            <a:off x="1003300" y="2628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marR="0" indent="-228600" algn="l" defTabSz="457200">
              <a:lnSpc>
                <a:spcPts val="1900"/>
              </a:lnSpc>
              <a:spcBef>
                <a:spcPts val="400"/>
              </a:spcBef>
              <a:spcAft>
                <a:spcPts val="0"/>
              </a:spcAft>
              <a:buClrTx/>
              <a:buSzTx/>
              <a:buFont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tree topology and nodal support</a:t>
            </a:r>
          </a:p>
        </p:txBody>
      </p:sp>
      <p:sp>
        <p:nvSpPr>
          <p:cNvPr id="5" name="Shape 358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D4PQAApBAAABAgAAAmAAAACAAAAP//////////"/>
              </a:ext>
            </a:extLst>
          </p:cNvSpPr>
          <p:nvPr/>
        </p:nvSpPr>
        <p:spPr>
          <a:xfrm>
            <a:off x="1003300" y="20701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Under simulation, failure to accommodate substitution process heterogeneity can </a:t>
            </a:r>
            <a:br/>
            <a:r>
              <a:t>   cause biased estimates of:</a:t>
            </a:r>
          </a:p>
        </p:txBody>
      </p:sp>
      <p:sp>
        <p:nvSpPr>
          <p:cNvPr id="6" name="Shape 35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RAAA+PQAAuhMAABAgAAAmAAAACAAAAP//////////"/>
              </a:ext>
            </a:extLst>
          </p:cNvSpPr>
          <p:nvPr/>
        </p:nvSpPr>
        <p:spPr>
          <a:xfrm>
            <a:off x="1003300" y="2882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marR="0" indent="-228600" algn="l" defTabSz="457200">
              <a:lnSpc>
                <a:spcPts val="1900"/>
              </a:lnSpc>
              <a:spcBef>
                <a:spcPts val="400"/>
              </a:spcBef>
              <a:spcAft>
                <a:spcPts val="0"/>
              </a:spcAft>
              <a:buClrTx/>
              <a:buSzTx/>
              <a:buFont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branch lengths</a:t>
            </a:r>
          </a:p>
        </p:txBody>
      </p:sp>
      <p:sp>
        <p:nvSpPr>
          <p:cNvPr id="7" name="Shape 358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wTAAA+PQAAShUAABAgAAAmAAAACAAAAP//////////"/>
              </a:ext>
            </a:extLst>
          </p:cNvSpPr>
          <p:nvPr/>
        </p:nvSpPr>
        <p:spPr>
          <a:xfrm>
            <a:off x="1003300" y="3136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marR="0" indent="-228600" algn="l" defTabSz="457200">
              <a:lnSpc>
                <a:spcPts val="1900"/>
              </a:lnSpc>
              <a:spcBef>
                <a:spcPts val="400"/>
              </a:spcBef>
              <a:spcAft>
                <a:spcPts val="0"/>
              </a:spcAft>
              <a:buClrTx/>
              <a:buSzTx/>
              <a:buFont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divergence times</a:t>
            </a:r>
          </a:p>
        </p:txBody>
      </p:sp>
      <p:sp>
        <p:nvSpPr>
          <p:cNvPr id="8" name="Shape 359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wUAAA+PQAA2hYAABAgAAAmAAAACAAAAP//////////"/>
              </a:ext>
            </a:extLst>
          </p:cNvSpPr>
          <p:nvPr/>
        </p:nvSpPr>
        <p:spPr>
          <a:xfrm>
            <a:off x="1003300" y="3390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marR="0" indent="-228600" algn="l" defTabSz="457200">
              <a:lnSpc>
                <a:spcPts val="1900"/>
              </a:lnSpc>
              <a:spcBef>
                <a:spcPts val="400"/>
              </a:spcBef>
              <a:spcAft>
                <a:spcPts val="0"/>
              </a:spcAft>
              <a:buClrTx/>
              <a:buSzTx/>
              <a:buFont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other substitution-model parameters</a:t>
            </a:r>
          </a:p>
        </p:txBody>
      </p:sp>
      <p:sp>
        <p:nvSpPr>
          <p:cNvPr id="9"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vAwAABAgAAAmAAAACAAAAP//////////"/>
              </a:ext>
            </a:extLst>
          </p:cNvSpPr>
          <p:nvPr/>
        </p:nvSpPr>
        <p:spPr>
          <a:xfrm>
            <a:off x="1003300" y="1409700"/>
            <a:ext cx="9070340" cy="660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Even when all the sites share the same tree topology, other aspects of the substitution</a:t>
            </a:r>
            <a:br/>
            <a:r>
              <a:t>   process may vary across (subsets of) sites in the alignment</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7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8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B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2 approaches</a:t>
            </a:r>
          </a:p>
        </p:txBody>
      </p:sp>
      <p:sp>
        <p:nvSpPr>
          <p:cNvPr id="3" name="Shape 358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FA8AABAgAAAmAAAACAAAAP//////////"/>
              </a:ext>
            </a:extLst>
          </p:cNvSpPr>
          <p:nvPr/>
        </p:nvSpPr>
        <p:spPr>
          <a:xfrm>
            <a:off x="1003300" y="1409700"/>
            <a:ext cx="9070340" cy="1041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Partition model : we assign sites to groups of parameters</a:t>
            </a:r>
          </a:p>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p>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Mixture model : we don’t assign sites, but integrate over several groups of parameters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7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Cq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basic idea is to assign (subsets of) sites to independent substitution models</a:t>
            </a:r>
          </a:p>
        </p:txBody>
      </p:sp>
      <p:sp>
        <p:nvSpPr>
          <p:cNvPr id="3" name="Shape 359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B9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B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Partition model approach for modeling ASPH</a:t>
            </a:r>
          </a:p>
        </p:txBody>
      </p:sp>
      <p:sp>
        <p:nvSpPr>
          <p:cNvPr id="4" name="Shape 359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A2x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7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9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ZbHR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basic idea is to assign (subsets of) sites to independent substitution models</a:t>
            </a:r>
          </a:p>
        </p:txBody>
      </p:sp>
      <p:sp>
        <p:nvSpPr>
          <p:cNvPr id="3" name="Shape 359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Shape 35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LAAD4PQAAPA0AABAgAAAmAAAACAAAAP//////////"/>
              </a:ext>
            </a:extLst>
          </p:cNvSpPr>
          <p:nvPr/>
        </p:nvSpPr>
        <p:spPr>
          <a:xfrm>
            <a:off x="1003300" y="1790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number of data subsets and the assignment of sites to subsets is assumed</a:t>
            </a:r>
          </a:p>
        </p:txBody>
      </p:sp>
      <p:sp>
        <p:nvSpPr>
          <p:cNvPr id="5" name="Shape 36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kC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A+PQAAug4AABAgAAAmAAAACAAAAP//////////"/>
              </a:ext>
            </a:extLst>
          </p:cNvSpPr>
          <p:nvPr/>
        </p:nvSpPr>
        <p:spPr>
          <a:xfrm>
            <a:off x="1003300" y="20701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number of partitions and assignment of subsets is informed by our biological knowledge</a:t>
            </a:r>
          </a:p>
        </p:txBody>
      </p:sp>
      <p:sp>
        <p:nvSpPr>
          <p:cNvPr id="6"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B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7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60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basic idea is to assign (subsets of) sites to independent substitution models</a:t>
            </a:r>
          </a:p>
        </p:txBody>
      </p:sp>
      <p:sp>
        <p:nvSpPr>
          <p:cNvPr id="3" name="Shape 360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D/S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Shape 360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LAAD4PQAAPA0AABAgAAAmAAAACAAAAP//////////"/>
              </a:ext>
            </a:extLst>
          </p:cNvSpPr>
          <p:nvPr/>
        </p:nvSpPr>
        <p:spPr>
          <a:xfrm>
            <a:off x="1003300" y="1790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number of data subsets and the assignment of sites to subsets is assumed</a:t>
            </a:r>
          </a:p>
        </p:txBody>
      </p:sp>
      <p:sp>
        <p:nvSpPr>
          <p:cNvPr id="5" name="Shape 36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I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wOAAA+PQAAShAAABAgAAAmAAAACAAAAP//////////"/>
              </a:ext>
            </a:extLst>
          </p:cNvSpPr>
          <p:nvPr/>
        </p:nvSpPr>
        <p:spPr>
          <a:xfrm>
            <a:off x="1003300" y="23241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 substitution model is specified for each data subset</a:t>
            </a:r>
          </a:p>
        </p:txBody>
      </p:sp>
      <p:sp>
        <p:nvSpPr>
          <p:cNvPr id="6" name="Shape 360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F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A+PQAAug4AABAgAAAmAAAACAAAAP//////////"/>
              </a:ext>
            </a:extLst>
          </p:cNvSpPr>
          <p:nvPr/>
        </p:nvSpPr>
        <p:spPr>
          <a:xfrm>
            <a:off x="1003300" y="20701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number of partitions and assignment of subsets is informed by our biological knowledge</a:t>
            </a:r>
          </a:p>
        </p:txBody>
      </p:sp>
      <p:sp>
        <p:nvSpPr>
          <p:cNvPr id="7"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B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7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FqI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grpSp>
        <p:nvGrpSpPr>
          <p:cNvPr id="3" name="Group 3622"/>
          <p:cNvGrpSpPr>
            <a:extLst>
              <a:ext uri="smNativeData">
                <pr:smNativeData xmlns:pr="smNativeData" xmlns="smNativeData" val="SMDATA_6_2mHZYhMAAAAlAAAAAQAAAA8BAAAAkAAAAEgAAACQAAAASAAAAAAAAAAAAAAAAAAAABcAAAAUAAAAAAAAAAAAAAD/fwAA/38AAAAAAAAJAAAABAAAAOA3wBYfAAAAVAAAAAAAAAAAAAAAAAAAAAAAAAAAAAAAAAAAAAAAAAAAAAAAAAAAAAAAAAAAAAAAAAAAAAAAAAAAAAAAAAAAAAAAAAAAAAAAAAAAAAAAAAAAAAAAAAAAACEAAAAYAAAAFAAAACkiAABTDQAAJDwAAOAaAAAQAAAAJgAAAAgAAAD/////AAAAAA=="/>
              </a:ext>
            </a:extLst>
          </p:cNvGrpSpPr>
          <p:nvPr/>
        </p:nvGrpSpPr>
        <p:grpSpPr>
          <a:xfrm>
            <a:off x="5553075" y="2165985"/>
            <a:ext cx="4223385" cy="2202815"/>
            <a:chOff x="5553075" y="2165985"/>
            <a:chExt cx="4223385" cy="2202815"/>
          </a:xfrm>
        </p:grpSpPr>
        <p:sp>
          <p:nvSpPr>
            <p:cNvPr id="7" name="Shape 361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KSIAAFMNAAAkPAAA4BoAAA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4" name="Group 3621"/>
            <p:cNvGrpSpPr>
              <a:extLst>
                <a:ext uri="smNativeData">
                  <pr:smNativeData xmlns:pr="smNativeData" xmlns="smNativeData" val="SMDATA_6_2mHZYhMAAAAlAAAAAQAAAA8BAAAAkAAAAEgAAACQAAAASAAAAAAAAAAAAAAAAAAAABcAAAAUAAAAAAAAAAAAAAD/fwAA/38AAAAAAAAJAAAABAAAAEQAYwAfAAAAVAAAAAAAAAAAAAAAAAAAAAAAAAAAAAAAAAAAAAAAAAAAAAAAAAAAAAAAAAAAAAAAAAAAAAAAAAAAAAAAAAAAAAAAAAAAAAAAAAAAAAAAAAAAAAAAAAAAACEAAAAYAAAAFAAAADsqAACsEgAAEjQAAKkVAAAAAAAAJgAAAAgAAAD/////AAAAAA=="/>
                </a:ext>
              </a:extLst>
            </p:cNvGrpSpPr>
            <p:nvPr/>
          </p:nvGrpSpPr>
          <p:grpSpPr>
            <a:xfrm>
              <a:off x="6864985" y="3035300"/>
              <a:ext cx="1599565" cy="485775"/>
              <a:chOff x="6864985" y="3035300"/>
              <a:chExt cx="1599565" cy="485775"/>
            </a:xfrm>
          </p:grpSpPr>
          <p:sp>
            <p:nvSpPr>
              <p:cNvPr id="6" name="Shape 361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OyoAAKwSAAASNAAAqRUAAAAAAAAmAAAACAAAAP//////////"/>
                  </a:ext>
                </a:extLst>
              </p:cNvSpPr>
              <p:nvPr/>
            </p:nvSpPr>
            <p:spPr>
              <a:xfrm>
                <a:off x="6864985" y="3035300"/>
                <a:ext cx="1599565"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 name="Shape 362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ywAAMMSAADWMQAAQhUAAAAgAAAmAAAACAAAAP//////////"/>
                  </a:ext>
                </a:extLst>
              </p:cNvSpPr>
              <p:nvPr/>
            </p:nvSpPr>
            <p:spPr>
              <a:xfrm>
                <a:off x="7228205" y="3049905"/>
                <a:ext cx="873125"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grpSp>
        <p:nvGrpSpPr>
          <p:cNvPr id="8" name="Group 362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AKAABTDQAAKSIAAOAaAAAQAAAAJgAAAAgAAAD/////AAAAAA=="/>
              </a:ext>
            </a:extLst>
          </p:cNvGrpSpPr>
          <p:nvPr/>
        </p:nvGrpSpPr>
        <p:grpSpPr>
          <a:xfrm>
            <a:off x="1625600" y="2165985"/>
            <a:ext cx="3927475" cy="2202815"/>
            <a:chOff x="1625600" y="2165985"/>
            <a:chExt cx="3927475" cy="2202815"/>
          </a:xfrm>
        </p:grpSpPr>
        <p:sp>
          <p:nvSpPr>
            <p:cNvPr id="12" name="Shape 362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ApIgAA4BoAAA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9" name="Group 3626"/>
            <p:cNvGrpSpPr>
              <a:extLst>
                <a:ext uri="smNativeData">
                  <pr:smNativeData xmlns:pr="smNativeData" xmlns="smNativeData" val="SMDATA_6_2mHZYhMAAAAlAAAAAQAAAA8BAAAAkAAAAEgAAACQAAAASAAAAAAAAAAAAAAAAAAAABcAAAAUAAAAAAAAAAAAAAD/fwAA/38AAAAAAAAJAAAABAAAAACwifsfAAAAVAAAAAAAAAAAAAAAAAAAAAAAAAAAAAAAAAAAAAAAAAAAAAAAAAAAAAAAAAAAAAAAAAAAAAAAAAAAAAAAAAAAAAAAAAAAAAAAAAAAAAAAAAAAAAAAAAAAACEAAAAYAAAAFAAAACgRAACsEgAAARsAAKkVAAAAAAAAJgAAAAgAAAD/////AAAAAA=="/>
                </a:ext>
              </a:extLst>
            </p:cNvGrpSpPr>
            <p:nvPr/>
          </p:nvGrpSpPr>
          <p:grpSpPr>
            <a:xfrm>
              <a:off x="2788920" y="3035300"/>
              <a:ext cx="1600835" cy="485775"/>
              <a:chOff x="2788920" y="3035300"/>
              <a:chExt cx="1600835" cy="485775"/>
            </a:xfrm>
          </p:grpSpPr>
          <p:sp>
            <p:nvSpPr>
              <p:cNvPr id="11" name="Shape 362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KBEAAKwSAAABGwAAqRUAAAAAAAAmAAAACAAAAP//////////"/>
                  </a:ext>
                </a:extLst>
              </p:cNvSpPr>
              <p:nvPr/>
            </p:nvSpPr>
            <p:spPr>
              <a:xfrm>
                <a:off x="2788920" y="3035300"/>
                <a:ext cx="1600835"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362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FGAAAQhUAAAAgAAAmAAAACAAAAP//////////"/>
                  </a:ext>
                </a:extLst>
              </p:cNvSpPr>
              <p:nvPr/>
            </p:nvSpPr>
            <p:spPr>
              <a:xfrm>
                <a:off x="3152140" y="3049905"/>
                <a:ext cx="874395"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grpSp>
      <p:sp>
        <p:nvSpPr>
          <p:cNvPr id="13" name="Shape 36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cCAAABAgAAAmAAAACAAAAP//////////"/>
              </a:ext>
            </a:extLst>
          </p:cNvSpPr>
          <p:nvPr/>
        </p:nvSpPr>
        <p:spPr>
          <a:xfrm>
            <a:off x="639445" y="4930140"/>
            <a:ext cx="9064625" cy="3429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Define two or more data subsets that are likely to capture substitution process heterogeneity</a:t>
            </a:r>
          </a:p>
        </p:txBody>
      </p:sp>
      <p:sp>
        <p:nvSpPr>
          <p:cNvPr id="14" name="Shape 363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B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
                                          </p:val>
                                        </p:tav>
                                        <p:tav tm="100000">
                                          <p:val>
                                            <p:strVal val="#ppt_x"/>
                                          </p:val>
                                        </p:tav>
                                      </p:tavLst>
                                    </p:anim>
                                    <p:anim calcmode="lin" valueType="num">
                                      <p:cBhvr>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iterate type="lt">
                                    <p:tmAbs val="0"/>
                                  </p:iterate>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8" grpId="0" animBg="1" advAuto="0"/>
    </p:bldLst>
    <p:extLst>
      <p:ext uri="smNativeData">
        <pr:smNativeData xmlns:pr="smNativeData" xmlns="smNativeData" val="2mHZYgIAAAAFAAAA/f///wEAAAACAAAAAQAAAAAAAAAAAAAAAAAAAAsAAAD9////AQAAAAIAAAABAAAAAAAAAAAAAAAAAAAA"/>
      </p:ext>
    </p:extLst>
  </p:timing>
</p:sld>
</file>

<file path=ppt/slides/slide27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wzqv8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grpSp>
        <p:nvGrpSpPr>
          <p:cNvPr id="3" name="Group 363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CkiAABTDQAAJDwAAOAaAAAQAAAAJgAAAAgAAAD/////AAAAAA=="/>
              </a:ext>
            </a:extLst>
          </p:cNvGrpSpPr>
          <p:nvPr/>
        </p:nvGrpSpPr>
        <p:grpSpPr>
          <a:xfrm>
            <a:off x="5553075" y="2165985"/>
            <a:ext cx="4223385" cy="2202815"/>
            <a:chOff x="5553075" y="2165985"/>
            <a:chExt cx="4223385" cy="2202815"/>
          </a:xfrm>
        </p:grpSpPr>
        <p:sp>
          <p:nvSpPr>
            <p:cNvPr id="7" name="Shape 363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mY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KSIAAFMNAAAkPAAA4BoAAA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4" name="Group 363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DsqAAD8EAAAEjQAANIYAAAAAAAAJgAAAAgAAAD/////AAAAAA=="/>
                </a:ext>
              </a:extLst>
            </p:cNvGrpSpPr>
            <p:nvPr/>
          </p:nvGrpSpPr>
          <p:grpSpPr>
            <a:xfrm>
              <a:off x="6864985" y="2760980"/>
              <a:ext cx="1599565" cy="1273810"/>
              <a:chOff x="6864985" y="2760980"/>
              <a:chExt cx="1599565" cy="1273810"/>
            </a:xfrm>
          </p:grpSpPr>
          <p:sp>
            <p:nvSpPr>
              <p:cNvPr id="6" name="Shape 363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CIgdE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OyoAAPwQAAASNAAA0hgAAAAAAAAmAAAACAAAAP//////////"/>
                  </a:ext>
                </a:extLst>
              </p:cNvSpPr>
              <p:nvPr/>
            </p:nvSpPr>
            <p:spPr>
              <a:xfrm>
                <a:off x="6864985" y="2760980"/>
                <a:ext cx="1599565" cy="127381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 name="Shape 363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wa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CsAABkRAACJMgAAPxQAAAAAAAAmAAAACAAAAP//////////"/>
                  </a:ext>
                </a:extLst>
              </p:cNvSpPr>
              <p:nvPr/>
            </p:nvSpPr>
            <p:spPr>
              <a:xfrm>
                <a:off x="7114540" y="2779395"/>
                <a:ext cx="1100455" cy="511810"/>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grpSp>
        <p:nvGrpSpPr>
          <p:cNvPr id="8" name="Group 3642"/>
          <p:cNvGrpSpPr>
            <a:extLst>
              <a:ext uri="smNativeData">
                <pr:smNativeData xmlns:pr="smNativeData" xmlns="smNativeData" val="SMDATA_6_2mHZYhMAAAAlAAAAAQAAAA8BAAAAkAAAAEgAAACQAAAASAAAAAAAAAAAAAAAAAAAABcAAAAUAAAAAAAAAAAAAAD/fwAA/38AAAAAAAAJAAAABAAAAJEAAAAfAAAAVAAAAAAAAAAAAAAAAAAAAAAAAAAAAAAAAAAAAAAAAAAAAAAAAAAAAAAAAAAAAAAAAAAAAAAAAAAAAAAAAAAAAAAAAAAAAAAAAAAAAAAAAAAAAAAAAAAAACEAAAAYAAAAFAAAAAAKAABTDQAAKSIAAOAaAAAQAAAAJgAAAAgAAAD/////AAAAAA=="/>
              </a:ext>
            </a:extLst>
          </p:cNvGrpSpPr>
          <p:nvPr/>
        </p:nvGrpSpPr>
        <p:grpSpPr>
          <a:xfrm>
            <a:off x="1625600" y="2165985"/>
            <a:ext cx="3927475" cy="2202815"/>
            <a:chOff x="1625600" y="2165985"/>
            <a:chExt cx="3927475" cy="2202815"/>
          </a:xfrm>
        </p:grpSpPr>
        <p:sp>
          <p:nvSpPr>
            <p:cNvPr id="12" name="Shape 363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ApIgAA4BoAAA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9" name="Group 3641"/>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CcRAAD8EAAAAhsAANQYAAAAAAAAJgAAAAgAAAD/////AAAAAA=="/>
                </a:ext>
              </a:extLst>
            </p:cNvGrpSpPr>
            <p:nvPr/>
          </p:nvGrpSpPr>
          <p:grpSpPr>
            <a:xfrm>
              <a:off x="2788285" y="2760980"/>
              <a:ext cx="1602105" cy="1275080"/>
              <a:chOff x="2788285" y="2760980"/>
              <a:chExt cx="1602105" cy="1275080"/>
            </a:xfrm>
          </p:grpSpPr>
          <p:sp>
            <p:nvSpPr>
              <p:cNvPr id="11" name="Shape 363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JxEAAPwQAAACGwAA1BgAAAAAAAAmAAAACAAAAP//////////"/>
                  </a:ext>
                </a:extLst>
              </p:cNvSpPr>
              <p:nvPr/>
            </p:nvSpPr>
            <p:spPr>
              <a:xfrm>
                <a:off x="2788285" y="2760980"/>
                <a:ext cx="1602105" cy="127508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364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gD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BIAABkRAAB5GQAAQBQAAAAAAAAmAAAACAAAAP//////////"/>
                  </a:ext>
                </a:extLst>
              </p:cNvSpPr>
              <p:nvPr/>
            </p:nvSpPr>
            <p:spPr>
              <a:xfrm>
                <a:off x="3037840" y="2779395"/>
                <a:ext cx="1102995" cy="512445"/>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grpSp>
      <p:sp>
        <p:nvSpPr>
          <p:cNvPr id="13" name="Shape 364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KwgAACyOwAAqSIAABAgAAAmAAAACAAAAP//////////"/>
              </a:ext>
            </a:extLst>
          </p:cNvSpPr>
          <p:nvPr/>
        </p:nvSpPr>
        <p:spPr>
          <a:xfrm>
            <a:off x="639445" y="53111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Specify a substitution model for each pre-specified data subset</a:t>
            </a:r>
          </a:p>
        </p:txBody>
      </p:sp>
      <p:pic>
        <p:nvPicPr>
          <p:cNvPr id="14" name="Imag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k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ARAADzFAAA8BoAAJgWAAAQAAAAJgAAAAgAAAD//////////w=="/>
              </a:ext>
            </a:extLst>
          </p:cNvPicPr>
          <p:nvPr/>
        </p:nvPicPr>
        <p:blipFill>
          <a:blip r:embed="rId3"/>
          <a:stretch>
            <a:fillRect/>
          </a:stretch>
        </p:blipFill>
        <p:spPr>
          <a:xfrm>
            <a:off x="2824480" y="3405505"/>
            <a:ext cx="1554480" cy="267335"/>
          </a:xfrm>
          <a:prstGeom prst="rect">
            <a:avLst/>
          </a:prstGeom>
          <a:noFill/>
          <a:ln>
            <a:noFill/>
          </a:ln>
          <a:effectLst>
            <a:outerShdw blurRad="63500" dist="63760" dir="2700000">
              <a:srgbClr val="000000">
                <a:alpha val="4000"/>
              </a:srgbClr>
            </a:outerShdw>
          </a:effectLst>
        </p:spPr>
      </p:pic>
      <p:pic>
        <p:nvPicPr>
          <p:cNvPr id="1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sqAADzFAAA5zMAAJcWAAAQAAAAJgAAAAgAAAD//////////w=="/>
              </a:ext>
            </a:extLst>
          </p:cNvPicPr>
          <p:nvPr/>
        </p:nvPicPr>
        <p:blipFill>
          <a:blip r:embed="rId4"/>
          <a:stretch>
            <a:fillRect/>
          </a:stretch>
        </p:blipFill>
        <p:spPr>
          <a:xfrm>
            <a:off x="6885305" y="3405505"/>
            <a:ext cx="1551940" cy="266700"/>
          </a:xfrm>
          <a:prstGeom prst="rect">
            <a:avLst/>
          </a:prstGeom>
          <a:noFill/>
          <a:ln>
            <a:noFill/>
          </a:ln>
          <a:effectLst>
            <a:outerShdw blurRad="63500" dist="63760" dir="2700000">
              <a:srgbClr val="000000">
                <a:alpha val="4000"/>
              </a:srgbClr>
            </a:outerShdw>
          </a:effectLst>
        </p:spPr>
      </p:pic>
      <p:sp>
        <p:nvSpPr>
          <p:cNvPr id="16" name="Shape 364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NxKL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7"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cCAAABAgAAAmAAAACAAAAP//////////"/>
              </a:ext>
            </a:extLst>
          </p:cNvSpPr>
          <p:nvPr/>
        </p:nvSpPr>
        <p:spPr>
          <a:xfrm>
            <a:off x="639445" y="4930140"/>
            <a:ext cx="9064625" cy="3429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1900"/>
              </a:lnSpc>
              <a:defRPr sz="1600" cap="none">
                <a:solidFill>
                  <a:srgbClr val="424242"/>
                </a:solidFill>
                <a:latin typeface="Arial" pitchFamily="1" charset="0"/>
                <a:ea typeface="Gill Sans" pitchFamily="0" charset="0"/>
                <a:cs typeface="Gill Sans" pitchFamily="0" charset="0"/>
              </a:defRPr>
            </a:pPr>
            <a:r>
              <a:t>Define two or more data subsets that are likely to capture substitution process heterogeneity</a:t>
            </a:r>
          </a:p>
        </p:txBody>
      </p:sp>
      <p:sp>
        <p:nvSpPr>
          <p:cNvPr id="18" name="Rectangle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B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VPvL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42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H8pp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mxA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CO7nHp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42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Ea8p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pic>
        <p:nvPicPr>
          <p:cNvPr id="7" name="avg_rat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Uk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sEAADkJQAA0zQAADwoAAAQAAAAJgAAAAgAAAD//////////w=="/>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UVK2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gbM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pHr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EwNJ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43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M0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KAkAANonAAAoCQAAqykAABAAAAAmAAAACAAAAP//////////"/>
              </a:ext>
            </a:extLst>
          </p:cNvSpPr>
          <p:nvPr/>
        </p:nvSpPr>
        <p:spPr>
          <a:xfrm flipV="1">
            <a:off x="1488440" y="6478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43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T66m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AEAAEcpAADBEAAAYCwAABAgAAAmAAAACAAAAP//////////"/>
              </a:ext>
            </a:extLst>
          </p:cNvSpPr>
          <p:nvPr/>
        </p:nvSpPr>
        <p:spPr>
          <a:xfrm>
            <a:off x="254000" y="6710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starting in </a:t>
            </a:r>
            <a:r>
              <a:rPr cap="none">
                <a:latin typeface="Times New Roman" pitchFamily="1" charset="0"/>
                <a:ea typeface="Times New Roman" pitchFamily="1" charset="0"/>
                <a:cs typeface="Times New Roman" pitchFamily="1" charset="0"/>
              </a:rPr>
              <a:t>A</a:t>
            </a:r>
            <a:r>
              <a:t> </a:t>
            </a:r>
          </a:p>
        </p:txBody>
      </p:sp>
      <p:sp>
        <p:nvSpPr>
          <p:cNvPr id="14" name="Shape 43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iBMAAHAXAACPGAAAgBkAABAAAAAmAAAACAAAAP//////////"/>
              </a:ext>
            </a:extLst>
          </p:cNvSpPr>
          <p:nvPr/>
        </p:nvSpPr>
        <p:spPr>
          <a:xfrm>
            <a:off x="31750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43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1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9"/>
          <a:stretch>
            <a:fillRect/>
          </a:stretch>
        </p:blipFill>
        <p:spPr>
          <a:xfrm>
            <a:off x="3613785" y="5699125"/>
            <a:ext cx="2334260" cy="481330"/>
          </a:xfrm>
          <a:prstGeom prst="rect">
            <a:avLst/>
          </a:prstGeom>
          <a:noFill/>
          <a:ln>
            <a:noFill/>
          </a:ln>
          <a:effectLst/>
        </p:spPr>
      </p:pic>
      <p:sp>
        <p:nvSpPr>
          <p:cNvPr id="17" name="Shape 43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DUUg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8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grpSp>
        <p:nvGrpSpPr>
          <p:cNvPr id="2" name="Group 3654"/>
          <p:cNvGrpSpPr>
            <a:extLst>
              <a:ext uri="smNativeData">
                <pr:smNativeData xmlns:pr="smNativeData" xmlns="smNativeData" val="SMDATA_6_2mHZYhMAAAAlAAAAAQAAAA8BAAAAkAAAAEgAAACQAAAASAAAAAAAAAAAAAAAAAAAABcAAAAUAAAAAAAAAAAAAAD/fwAA/38AAAAAAAAJAAAABAAAAFipzwMfAAAAVAAAAAAAAAAAAAAAAAAAAAAAAAAAAAAAAAAAAAAAAAAAAAAAAAAAAAAAAAAAAAAAAAAAAAAAAAAAAAAAAAAAAAAAAAAAAAAAAAAAAAAAAAAAAAAAAAAAACEAAAAYAAAAFAAAACkiAABTDQAAJDwAAOAaAAAQAAAAJgAAAAgAAAD/////AAAAAA=="/>
              </a:ext>
            </a:extLst>
          </p:cNvGrpSpPr>
          <p:nvPr/>
        </p:nvGrpSpPr>
        <p:grpSpPr>
          <a:xfrm>
            <a:off x="5553075" y="2165985"/>
            <a:ext cx="4223385" cy="2202815"/>
            <a:chOff x="5553075" y="2165985"/>
            <a:chExt cx="4223385" cy="2202815"/>
          </a:xfrm>
        </p:grpSpPr>
        <p:sp>
          <p:nvSpPr>
            <p:cNvPr id="6" name="Shape 365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h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KSIAAFMNAAAkPAAA4BoAAA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3" name="Group 3653"/>
            <p:cNvGrpSpPr>
              <a:extLst>
                <a:ext uri="smNativeData">
                  <pr:smNativeData xmlns:pr="smNativeData" xmlns="smNativeData" val="SMDATA_6_2mHZYhMAAAAlAAAAAQAAAA8BAAAAkAAAAEgAAACQAAAASAAAAAAAAAAAAAAAAAAAABcAAAAUAAAAAAAAAAAAAAD/fwAA/38AAAAAAAAJAAAABAAAAEQAZwAfAAAAVAAAAAAAAAAAAAAAAAAAAAAAAAAAAAAAAAAAAAAAAAAAAAAAAAAAAAAAAAAAAAAAAAAAAAAAAAAAAAAAAAAAAAAAAAAAAAAAAAAAAAAAAAAAAAAAAAAAACEAAAAYAAAAFAAAADsqAAD8EAAAEjQAANIYAAAAAAAAJgAAAAgAAAD/////AAAAAA=="/>
                </a:ext>
              </a:extLst>
            </p:cNvGrpSpPr>
            <p:nvPr/>
          </p:nvGrpSpPr>
          <p:grpSpPr>
            <a:xfrm>
              <a:off x="6864985" y="2760980"/>
              <a:ext cx="1599565" cy="1273810"/>
              <a:chOff x="6864985" y="2760980"/>
              <a:chExt cx="1599565" cy="1273810"/>
            </a:xfrm>
          </p:grpSpPr>
          <p:sp>
            <p:nvSpPr>
              <p:cNvPr id="5" name="Shape 365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ANS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OyoAAPwQAAASNAAA0hgAAAAAAAAmAAAACAAAAP//////////"/>
                  </a:ext>
                </a:extLst>
              </p:cNvSpPr>
              <p:nvPr/>
            </p:nvSpPr>
            <p:spPr>
              <a:xfrm>
                <a:off x="6864985" y="2760980"/>
                <a:ext cx="1599565" cy="127381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65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cR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CsAABkRAACJMgAAPxQAAAAAAAAmAAAACAAAAP//////////"/>
                  </a:ext>
                </a:extLst>
              </p:cNvSpPr>
              <p:nvPr/>
            </p:nvSpPr>
            <p:spPr>
              <a:xfrm>
                <a:off x="7114540" y="2779395"/>
                <a:ext cx="1100455" cy="511810"/>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pic>
        <p:nvPicPr>
          <p:cNvPr id="7" name="alignment.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qojoX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grpSp>
        <p:nvGrpSpPr>
          <p:cNvPr id="8" name="Group 3660"/>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AAKAABTDQAAKSIAAOAaAAAQAAAAJgAAAAgAAAD/////AAAAAA=="/>
              </a:ext>
            </a:extLst>
          </p:cNvGrpSpPr>
          <p:nvPr/>
        </p:nvGrpSpPr>
        <p:grpSpPr>
          <a:xfrm>
            <a:off x="1625600" y="2165985"/>
            <a:ext cx="3927475" cy="2202815"/>
            <a:chOff x="1625600" y="2165985"/>
            <a:chExt cx="3927475" cy="2202815"/>
          </a:xfrm>
        </p:grpSpPr>
        <p:sp>
          <p:nvSpPr>
            <p:cNvPr id="12" name="Shape 365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SG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ApIgAA4BoAAA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9" name="Group 3659"/>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CcRAAD8EAAAAhsAANQYAAAAAAAAJgAAAAgAAAD/////AAAAAA=="/>
                </a:ext>
              </a:extLst>
            </p:cNvGrpSpPr>
            <p:nvPr/>
          </p:nvGrpSpPr>
          <p:grpSpPr>
            <a:xfrm>
              <a:off x="2788285" y="2760980"/>
              <a:ext cx="1602105" cy="1275080"/>
              <a:chOff x="2788285" y="2760980"/>
              <a:chExt cx="1602105" cy="1275080"/>
            </a:xfrm>
          </p:grpSpPr>
          <p:sp>
            <p:nvSpPr>
              <p:cNvPr id="11" name="Shape 365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MIF+7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JxEAAPwQAAACGwAA1BgAAAAAAAAmAAAACAAAAP//////////"/>
                  </a:ext>
                </a:extLst>
              </p:cNvSpPr>
              <p:nvPr/>
            </p:nvSpPr>
            <p:spPr>
              <a:xfrm>
                <a:off x="2788285" y="2760980"/>
                <a:ext cx="1602105" cy="127508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365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BIAABkRAAB5GQAAQBQAAAAAAAAmAAAACAAAAP//////////"/>
                  </a:ext>
                </a:extLst>
              </p:cNvSpPr>
              <p:nvPr/>
            </p:nvSpPr>
            <p:spPr>
              <a:xfrm>
                <a:off x="3037840" y="2779395"/>
                <a:ext cx="1102995" cy="512445"/>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grpSp>
      <p:pic>
        <p:nvPicPr>
          <p:cNvPr id="13" name="Imag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ARAADzFAAA8BoAAJgWAAAQAAAAJgAAAAgAAAD//////////w=="/>
              </a:ext>
            </a:extLst>
          </p:cNvPicPr>
          <p:nvPr/>
        </p:nvPicPr>
        <p:blipFill>
          <a:blip r:embed="rId3"/>
          <a:stretch>
            <a:fillRect/>
          </a:stretch>
        </p:blipFill>
        <p:spPr>
          <a:xfrm>
            <a:off x="2824480" y="3405505"/>
            <a:ext cx="1554480" cy="267335"/>
          </a:xfrm>
          <a:prstGeom prst="rect">
            <a:avLst/>
          </a:prstGeom>
          <a:noFill/>
          <a:ln>
            <a:noFill/>
          </a:ln>
          <a:effectLst>
            <a:outerShdw blurRad="63500" dist="63760" dir="2700000">
              <a:srgbClr val="000000">
                <a:alpha val="4000"/>
              </a:srgbClr>
            </a:outerShdw>
          </a:effectLst>
        </p:spPr>
      </p:pic>
      <p:sp>
        <p:nvSpPr>
          <p:cNvPr id="14" name="Shape 36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AQjAACyOwAAASUAABAgAAAmAAAACAAAAP//////////"/>
              </a:ext>
            </a:extLst>
          </p:cNvSpPr>
          <p:nvPr/>
        </p:nvSpPr>
        <p:spPr>
          <a:xfrm>
            <a:off x="639445" y="56921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Estimate parameters of each model from sites in the corresponding data subset</a:t>
            </a:r>
          </a:p>
        </p:txBody>
      </p:sp>
      <p:sp>
        <p:nvSpPr>
          <p:cNvPr id="15" name="Shape 366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6" name="Shape 366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BU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OioAAPwQAAASNAAA0hgAABAAAAAmAAAACAAAAP//////////"/>
              </a:ext>
            </a:extLst>
          </p:cNvSpPr>
          <p:nvPr/>
        </p:nvSpPr>
        <p:spPr>
          <a:xfrm>
            <a:off x="6864350" y="2760980"/>
            <a:ext cx="1600200" cy="127381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366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ysAABgRAACJMgAAPxQAABAAAAAmAAAACAAAAP//////////"/>
              </a:ext>
            </a:extLst>
          </p:cNvSpPr>
          <p:nvPr/>
        </p:nvSpPr>
        <p:spPr>
          <a:xfrm>
            <a:off x="7113905" y="2778760"/>
            <a:ext cx="1101090" cy="512445"/>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pic>
        <p:nvPicPr>
          <p:cNvPr id="1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sqAADzFAAA5zMAAJcWAAAQAAAAJgAAAAgAAAD//////////w=="/>
              </a:ext>
            </a:extLst>
          </p:cNvPicPr>
          <p:nvPr/>
        </p:nvPicPr>
        <p:blipFill>
          <a:blip r:embed="rId4"/>
          <a:stretch>
            <a:fillRect/>
          </a:stretch>
        </p:blipFill>
        <p:spPr>
          <a:xfrm>
            <a:off x="6885305" y="3405505"/>
            <a:ext cx="1551940" cy="266700"/>
          </a:xfrm>
          <a:prstGeom prst="rect">
            <a:avLst/>
          </a:prstGeom>
          <a:noFill/>
          <a:ln>
            <a:noFill/>
          </a:ln>
          <a:effectLst>
            <a:outerShdw blurRad="63500" dist="63760" dir="2700000">
              <a:srgbClr val="000000">
                <a:alpha val="4000"/>
              </a:srgbClr>
            </a:outerShdw>
          </a:effectLst>
        </p:spPr>
      </p:pic>
      <p:sp>
        <p:nvSpPr>
          <p:cNvPr id="19" name="Shape 366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KwgAACyOwAAqSIAABAgAAAmAAAACAAAAP//////////"/>
              </a:ext>
            </a:extLst>
          </p:cNvSpPr>
          <p:nvPr/>
        </p:nvSpPr>
        <p:spPr>
          <a:xfrm>
            <a:off x="639445" y="53111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Specify a substitution model for each pre-specified data subset</a:t>
            </a:r>
          </a:p>
        </p:txBody>
      </p:sp>
      <p:sp>
        <p:nvSpPr>
          <p:cNvPr id="20" name="Shape 366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cCAAABAgAAAmAAAACAAAAP//////////"/>
              </a:ext>
            </a:extLst>
          </p:cNvSpPr>
          <p:nvPr/>
        </p:nvSpPr>
        <p:spPr>
          <a:xfrm>
            <a:off x="639445" y="4930140"/>
            <a:ext cx="9064625" cy="3429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Define two or more data subsets that are likely to capture substitution process heterogeneity</a:t>
            </a:r>
          </a:p>
        </p:txBody>
      </p:sp>
      <p:sp>
        <p:nvSpPr>
          <p:cNvPr id="21" name="Shape 367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22"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B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8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cWyM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grpSp>
        <p:nvGrpSpPr>
          <p:cNvPr id="3" name="Group 3677"/>
          <p:cNvGrpSpPr>
            <a:extLst>
              <a:ext uri="smNativeData">
                <pr:smNativeData xmlns:pr="smNativeData" xmlns="smNativeData" val="SMDATA_6_2mHZYhMAAAAlAAAAAQAAAA8BAAAAkAAAAEgAAACQAAAASAAAAAAAAAAAAAAAAAAAABcAAAAUAAAAAAAAAAAAAAD/fwAA/38AAAAAAAAJAAAABAAAAAEAAAAfAAAAVAAAAAAAAAAAAAAAAAAAAAAAAAAAAAAAAAAAAAAAAAAAAAAAAAAAAAAAAAAAAAAAAAAAAAAAAAAAAAAAAAAAAAAAAAAAAAAAAAAAAAAAAAAAAAAAAAAAACEAAAAYAAAAFAAAACkiAABTDQAAJDwAAOAaAAAQAAAAJgAAAAgAAAD/////AAAAAA=="/>
              </a:ext>
            </a:extLst>
          </p:cNvGrpSpPr>
          <p:nvPr/>
        </p:nvGrpSpPr>
        <p:grpSpPr>
          <a:xfrm>
            <a:off x="5553075" y="2165985"/>
            <a:ext cx="4223385" cy="2202815"/>
            <a:chOff x="5553075" y="2165985"/>
            <a:chExt cx="4223385" cy="2202815"/>
          </a:xfrm>
        </p:grpSpPr>
        <p:sp>
          <p:nvSpPr>
            <p:cNvPr id="7" name="Shape 367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6wu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KSIAAFMNAAAkPAAA4BoAAA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4" name="Group 3676"/>
            <p:cNvGrpSpPr>
              <a:extLst>
                <a:ext uri="smNativeData">
                  <pr:smNativeData xmlns:pr="smNativeData" xmlns="smNativeData" val="SMDATA_6_2mHZYhMAAAAlAAAAAQAAAA8BAAAAkAAAAEgAAACQAAAASAAAAAAAAAAAAAAAAAAAABcAAAAUAAAAAAAAAAAAAAD/fwAA/38AAAAAAAAJAAAABAAAAABaAAAfAAAAVAAAAAAAAAAAAAAAAAAAAAAAAAAAAAAAAAAAAAAAAAAAAAAAAAAAAAAAAAAAAAAAAAAAAAAAAAAAAAAAAAAAAAAAAAAAAAAAAAAAAAAAAAAAAAAAAAAAACEAAAAYAAAAFAAAADsqAAD8EAAAEjQAANIYAAAAAAAAJgAAAAgAAAD/////AAAAAA=="/>
                </a:ext>
              </a:extLst>
            </p:cNvGrpSpPr>
            <p:nvPr/>
          </p:nvGrpSpPr>
          <p:grpSpPr>
            <a:xfrm>
              <a:off x="6864985" y="2760980"/>
              <a:ext cx="1599565" cy="1273810"/>
              <a:chOff x="6864985" y="2760980"/>
              <a:chExt cx="1599565" cy="1273810"/>
            </a:xfrm>
          </p:grpSpPr>
          <p:sp>
            <p:nvSpPr>
              <p:cNvPr id="6" name="Shape 367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Cb6XI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OyoAAPwQAAASNAAA0hgAAAAAAAAmAAAACAAAAP//////////"/>
                  </a:ext>
                </a:extLst>
              </p:cNvSpPr>
              <p:nvPr/>
            </p:nvSpPr>
            <p:spPr>
              <a:xfrm>
                <a:off x="6864985" y="2760980"/>
                <a:ext cx="1599565" cy="127381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 name="Shape 367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CsAABkRAACJMgAAPxQAAAAAAAAmAAAACAAAAP//////////"/>
                  </a:ext>
                </a:extLst>
              </p:cNvSpPr>
              <p:nvPr/>
            </p:nvSpPr>
            <p:spPr>
              <a:xfrm>
                <a:off x="7114540" y="2779395"/>
                <a:ext cx="1100455" cy="511810"/>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grpSp>
        <p:nvGrpSpPr>
          <p:cNvPr id="8" name="Group 3682"/>
          <p:cNvGrpSpPr>
            <a:extLst>
              <a:ext uri="smNativeData">
                <pr:smNativeData xmlns:pr="smNativeData" xmlns="smNativeData" val="SMDATA_6_2mHZYhMAAAAlAAAAAQAAAA8BAAAAkAAAAEgAAACQAAAASAAAAAAAAAAAAAAAAAAAABcAAAAUAAAAAAAAAAAAAAD/fwAA/38AAAAAAAAJAAAABAAAAEQAYwAfAAAAVAAAAAAAAAAAAAAAAAAAAAAAAAAAAAAAAAAAAAAAAAAAAAAAAAAAAAAAAAAAAAAAAAAAAAAAAAAAAAAAAAAAAAAAAAAAAAAAAAAAAAAAAAAAAAAAAAAAACEAAAAYAAAAFAAAAAAKAABTDQAAKSIAAOAaAAAQAAAAJgAAAAgAAAD/////AAAAAA=="/>
              </a:ext>
            </a:extLst>
          </p:cNvGrpSpPr>
          <p:nvPr/>
        </p:nvGrpSpPr>
        <p:grpSpPr>
          <a:xfrm>
            <a:off x="1625600" y="2165985"/>
            <a:ext cx="3927475" cy="2202815"/>
            <a:chOff x="1625600" y="2165985"/>
            <a:chExt cx="3927475" cy="2202815"/>
          </a:xfrm>
        </p:grpSpPr>
        <p:sp>
          <p:nvSpPr>
            <p:cNvPr id="12" name="Shape 367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m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ApIgAA4BoAAA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9" name="Group 3681"/>
            <p:cNvGrpSpPr>
              <a:extLst>
                <a:ext uri="smNativeData">
                  <pr:smNativeData xmlns:pr="smNativeData" xmlns="smNativeData" val="SMDATA_6_2mHZYhMAAAAlAAAAAQAAAA8BAAAAkAAAAEgAAACQAAAASAAAAAAAAAAAAAAAAAAAABcAAAAUAAAAAAAAAAAAAAD/fwAA/38AAAAAAAAJAAAABAAAAEQAYwAfAAAAVAAAAAAAAAAAAAAAAAAAAAAAAAAAAAAAAAAAAAAAAAAAAAAAAAAAAAAAAAAAAAAAAAAAAAAAAAAAAAAAAAAAAAAAAAAAAAAAAAAAAAAAAAAAAAAAAAAAACEAAAAYAAAAFAAAACcRAAD8EAAAAhsAANQYAAAAAAAAJgAAAAgAAAD/////AAAAAA=="/>
                </a:ext>
              </a:extLst>
            </p:cNvGrpSpPr>
            <p:nvPr/>
          </p:nvGrpSpPr>
          <p:grpSpPr>
            <a:xfrm>
              <a:off x="2788285" y="2760980"/>
              <a:ext cx="1602105" cy="1275080"/>
              <a:chOff x="2788285" y="2760980"/>
              <a:chExt cx="1602105" cy="1275080"/>
            </a:xfrm>
          </p:grpSpPr>
          <p:sp>
            <p:nvSpPr>
              <p:cNvPr id="11" name="Shape 367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Egdm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JxEAAPwQAAACGwAA1BgAAAAAAAAmAAAACAAAAP//////////"/>
                  </a:ext>
                </a:extLst>
              </p:cNvSpPr>
              <p:nvPr/>
            </p:nvSpPr>
            <p:spPr>
              <a:xfrm>
                <a:off x="2788285" y="2760980"/>
                <a:ext cx="1602105" cy="127508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368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Odl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BIAABkRAAB5GQAAQBQAAAAAAAAmAAAACAAAAP//////////"/>
                  </a:ext>
                </a:extLst>
              </p:cNvSpPr>
              <p:nvPr/>
            </p:nvSpPr>
            <p:spPr>
              <a:xfrm>
                <a:off x="3037840" y="2779395"/>
                <a:ext cx="1102995" cy="512445"/>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grpSp>
      <p:pic>
        <p:nvPicPr>
          <p:cNvPr id="1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vYTp4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ARAADzFAAA8BoAAJgWAAAQAAAAJgAAAAgAAAD//////////w=="/>
              </a:ext>
            </a:extLst>
          </p:cNvPicPr>
          <p:nvPr/>
        </p:nvPicPr>
        <p:blipFill>
          <a:blip r:embed="rId3"/>
          <a:stretch>
            <a:fillRect/>
          </a:stretch>
        </p:blipFill>
        <p:spPr>
          <a:xfrm>
            <a:off x="2824480" y="3405505"/>
            <a:ext cx="1554480" cy="267335"/>
          </a:xfrm>
          <a:prstGeom prst="rect">
            <a:avLst/>
          </a:prstGeom>
          <a:noFill/>
          <a:ln>
            <a:noFill/>
          </a:ln>
          <a:effectLst>
            <a:outerShdw blurRad="63500" dist="63760" dir="2700000">
              <a:srgbClr val="000000">
                <a:alpha val="4000"/>
              </a:srgbClr>
            </a:outerShdw>
          </a:effectLst>
        </p:spPr>
      </p:pic>
      <p:pic>
        <p:nvPicPr>
          <p:cNvPr id="14" name="Imag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1dGVy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sqAADzFAAA5zMAAJcWAAAQAAAAJgAAAAgAAAD//////////w=="/>
              </a:ext>
            </a:extLst>
          </p:cNvPicPr>
          <p:nvPr/>
        </p:nvPicPr>
        <p:blipFill>
          <a:blip r:embed="rId4"/>
          <a:stretch>
            <a:fillRect/>
          </a:stretch>
        </p:blipFill>
        <p:spPr>
          <a:xfrm>
            <a:off x="6885305" y="3405505"/>
            <a:ext cx="1551940" cy="266700"/>
          </a:xfrm>
          <a:prstGeom prst="rect">
            <a:avLst/>
          </a:prstGeom>
          <a:noFill/>
          <a:ln>
            <a:noFill/>
          </a:ln>
          <a:effectLst>
            <a:outerShdw blurRad="63500" dist="63760" dir="2700000">
              <a:srgbClr val="000000">
                <a:alpha val="4000"/>
              </a:srgbClr>
            </a:outerShdw>
          </a:effectLst>
        </p:spPr>
      </p:pic>
      <p:grpSp>
        <p:nvGrpSpPr>
          <p:cNvPr id="15" name="Group 382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DwKAABiDQAA4zsAAOoaAAAQAAAAJgAAAAgAAAD/////AAAAAA=="/>
              </a:ext>
            </a:extLst>
          </p:cNvGrpSpPr>
          <p:nvPr/>
        </p:nvGrpSpPr>
        <p:grpSpPr>
          <a:xfrm>
            <a:off x="1663700" y="2175510"/>
            <a:ext cx="8071485" cy="2199640"/>
            <a:chOff x="1663700" y="2175510"/>
            <a:chExt cx="8071485" cy="2199640"/>
          </a:xfrm>
        </p:grpSpPr>
        <p:grpSp>
          <p:nvGrpSpPr>
            <p:cNvPr id="19" name="Group 3816"/>
            <p:cNvGrpSpPr>
              <a:extLst>
                <a:ext uri="smNativeData">
                  <pr:smNativeData xmlns:pr="smNativeData" xmlns="smNativeData" val="SMDATA_6_2mHZYhMAAAAlAAAAAQAAAA8BAAAAkAAAAEgAAACQAAAASAAAAAAAAAAAAAAAAAAAABcAAAAUAAAAAAAAAAAAAAD/fwAA/38AAAAAAAAJAAAABAAAAHYATAAfAAAAVAAAAAAAAAAAAAAAAAAAAAAAAAAAAAAAAAAAAAAAAAAAAAAAAAAAAAAAAAAAAAAAAAAAAAAAAAAAAAAAAAAAAAAAAAAAAAAAAAAAAAAAAAAAAAAAAAAAACEAAAAYAAAAFAAAADwKAABiDQAA4zsAAOoaAAAAAAAAJgAAAAgAAAD/////AAAAAA=="/>
                </a:ext>
              </a:extLst>
            </p:cNvGrpSpPr>
            <p:nvPr/>
          </p:nvGrpSpPr>
          <p:grpSpPr>
            <a:xfrm>
              <a:off x="1663700" y="2175510"/>
              <a:ext cx="8071485" cy="2199640"/>
              <a:chOff x="1663700" y="2175510"/>
              <a:chExt cx="8071485" cy="2199640"/>
            </a:xfrm>
          </p:grpSpPr>
          <p:grpSp>
            <p:nvGrpSpPr>
              <p:cNvPr id="26" name="Group 3809"/>
              <p:cNvGrpSpPr>
                <a:extLst>
                  <a:ext uri="smNativeData">
                    <pr:smNativeData xmlns:pr="smNativeData" xmlns="smNativeData" val="SMDATA_6_2mHZYhMAAAAlAAAAAQAAAA8BAAAAkAAAAEgAAACQAAAASAAAAAAAAAAAAAAAAAAAABcAAAAUAAAAAAAAAAAAAAD/fwAA/38AAAAAAAAJAAAABAAAAEEAUQAfAAAAVAAAAAAAAAAAAAAAAAAAAAAAAAAAAAAAAAAAAAAAAAAAAAAAAAAAAAAAAAAAAAAAAAAAAAAAAAAAAAAAAAAAAAAAAAAAAAAAAAAAAAAAAAAAAAAAAAAAACEAAAAYAAAAFAAAADwKAABiDQAA4zsAAOoaAAAAAAAAJgAAAAgAAAD/////AAAAAA=="/>
                  </a:ext>
                </a:extLst>
              </p:cNvGrpSpPr>
              <p:nvPr/>
            </p:nvGrpSpPr>
            <p:grpSpPr>
              <a:xfrm>
                <a:off x="1663700" y="2175510"/>
                <a:ext cx="8071485" cy="2199640"/>
                <a:chOff x="1663700" y="2175510"/>
                <a:chExt cx="8071485" cy="2199640"/>
              </a:xfrm>
            </p:grpSpPr>
            <p:sp>
              <p:nvSpPr>
                <p:cNvPr id="150" name="Shape 368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M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PAoAAGINAAA8CgAA6hoAAAAAAAAmAAAACAAAAP//////////"/>
                    </a:ext>
                  </a:extLst>
                </p:cNvSpPr>
                <p:nvPr/>
              </p:nvSpPr>
              <p:spPr>
                <a:xfrm flipV="1">
                  <a:off x="16637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9" name="Shape 368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s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owoAAGINAACjCgAA6hoAAAAAAAAmAAAACAAAAP//////////"/>
                    </a:ext>
                  </a:extLst>
                </p:cNvSpPr>
                <p:nvPr/>
              </p:nvSpPr>
              <p:spPr>
                <a:xfrm flipV="1">
                  <a:off x="172910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8" name="Shape 368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O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wsAAGINAAALCwAA6hoAAAAAAAAmAAAACAAAAP//////////"/>
                    </a:ext>
                  </a:extLst>
                </p:cNvSpPr>
                <p:nvPr/>
              </p:nvSpPr>
              <p:spPr>
                <a:xfrm flipV="1">
                  <a:off x="17951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7" name="Shape 368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s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cgsAAGINAAByCwAA6hoAAAAAAAAmAAAACAAAAP//////////"/>
                    </a:ext>
                  </a:extLst>
                </p:cNvSpPr>
                <p:nvPr/>
              </p:nvSpPr>
              <p:spPr>
                <a:xfrm flipV="1">
                  <a:off x="18605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6" name="Shape 368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2gsAAGINAADaCwAA6hoAAAAAAAAmAAAACAAAAP//////////"/>
                    </a:ext>
                  </a:extLst>
                </p:cNvSpPr>
                <p:nvPr/>
              </p:nvSpPr>
              <p:spPr>
                <a:xfrm flipV="1">
                  <a:off x="19265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5" name="Shape 369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BpY1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QQwAAGINAABBDAAA6hoAAAAAAAAmAAAACAAAAP//////////"/>
                    </a:ext>
                  </a:extLst>
                </p:cNvSpPr>
                <p:nvPr/>
              </p:nvSpPr>
              <p:spPr>
                <a:xfrm flipV="1">
                  <a:off x="19919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4" name="Shape 369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zMj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qQwAAGINAACpDAAA6hoAAAAAAAAmAAAACAAAAP//////////"/>
                    </a:ext>
                  </a:extLst>
                </p:cNvSpPr>
                <p:nvPr/>
              </p:nvSpPr>
              <p:spPr>
                <a:xfrm flipV="1">
                  <a:off x="20580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3" name="Shape 369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FBMD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EA0AAGINAAAQDQAA6hoAAAAAAAAmAAAACAAAAP//////////"/>
                    </a:ext>
                  </a:extLst>
                </p:cNvSpPr>
                <p:nvPr/>
              </p:nvSpPr>
              <p:spPr>
                <a:xfrm flipV="1">
                  <a:off x="21234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2" name="Shape 369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9Ij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dw0AAGINAAB3DQAA6hoAAAAAAAAmAAAACAAAAP//////////"/>
                    </a:ext>
                  </a:extLst>
                </p:cNvSpPr>
                <p:nvPr/>
              </p:nvSpPr>
              <p:spPr>
                <a:xfrm flipV="1">
                  <a:off x="21888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1" name="Shape 369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5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3w0AAGINAADfDQAA6hoAAAAAAAAmAAAACAAAAP//////////"/>
                    </a:ext>
                  </a:extLst>
                </p:cNvSpPr>
                <p:nvPr/>
              </p:nvSpPr>
              <p:spPr>
                <a:xfrm flipV="1">
                  <a:off x="22548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0" name="Shape 369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m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Rg4AAGINAABGDgAA6hoAAAAAAAAmAAAACAAAAP//////////"/>
                    </a:ext>
                  </a:extLst>
                </p:cNvSpPr>
                <p:nvPr/>
              </p:nvSpPr>
              <p:spPr>
                <a:xfrm flipV="1">
                  <a:off x="23202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9" name="Shape 369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9hOn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rg4AAGINAACuDgAA6hoAAAAAAAAmAAAACAAAAP//////////"/>
                    </a:ext>
                  </a:extLst>
                </p:cNvSpPr>
                <p:nvPr/>
              </p:nvSpPr>
              <p:spPr>
                <a:xfrm flipV="1">
                  <a:off x="238633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8" name="Shape 369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tI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FQ8AAGINAAAVDwAA6hoAAAAAAAAmAAAACAAAAP//////////"/>
                    </a:ext>
                  </a:extLst>
                </p:cNvSpPr>
                <p:nvPr/>
              </p:nvSpPr>
              <p:spPr>
                <a:xfrm flipV="1">
                  <a:off x="24517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7" name="Shape 369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fQ8AAGINAAB9DwAA6hoAAAAAAAAmAAAACAAAAP//////////"/>
                    </a:ext>
                  </a:extLst>
                </p:cNvSpPr>
                <p:nvPr/>
              </p:nvSpPr>
              <p:spPr>
                <a:xfrm flipV="1">
                  <a:off x="25177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6" name="Shape 369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5A8AAGINAADkDwAA6hoAAAAAAAAmAAAACAAAAP//////////"/>
                    </a:ext>
                  </a:extLst>
                </p:cNvSpPr>
                <p:nvPr/>
              </p:nvSpPr>
              <p:spPr>
                <a:xfrm flipV="1">
                  <a:off x="25831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5" name="Shape 370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SxAAAGINAABLEAAA6hoAAAAAAAAmAAAACAAAAP//////////"/>
                    </a:ext>
                  </a:extLst>
                </p:cNvSpPr>
                <p:nvPr/>
              </p:nvSpPr>
              <p:spPr>
                <a:xfrm flipV="1">
                  <a:off x="26485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4" name="Shape 370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xAAAGINAACzEAAA6hoAAAAAAAAmAAAACAAAAP//////////"/>
                    </a:ext>
                  </a:extLst>
                </p:cNvSpPr>
                <p:nvPr/>
              </p:nvSpPr>
              <p:spPr>
                <a:xfrm flipV="1">
                  <a:off x="271462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3" name="Shape 370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GhEAAGINAAAaEQAA6hoAAAAAAAAmAAAACAAAAP//////////"/>
                    </a:ext>
                  </a:extLst>
                </p:cNvSpPr>
                <p:nvPr/>
              </p:nvSpPr>
              <p:spPr>
                <a:xfrm flipV="1">
                  <a:off x="278003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2" name="Shape 370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RAN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ghEAAGINAACCEQAA6hoAAAAAAAAmAAAACAAAAP//////////"/>
                    </a:ext>
                  </a:extLst>
                </p:cNvSpPr>
                <p:nvPr/>
              </p:nvSpPr>
              <p:spPr>
                <a:xfrm flipV="1">
                  <a:off x="284607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1" name="Shape 370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q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6REAAGINAADpEQAA6hoAAAAAAAAmAAAACAAAAP//////////"/>
                    </a:ext>
                  </a:extLst>
                </p:cNvSpPr>
                <p:nvPr/>
              </p:nvSpPr>
              <p:spPr>
                <a:xfrm flipV="1">
                  <a:off x="29114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0" name="Shape 370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URIAAGINAABREgAA6hoAAAAAAAAmAAAACAAAAP//////////"/>
                    </a:ext>
                  </a:extLst>
                </p:cNvSpPr>
                <p:nvPr/>
              </p:nvSpPr>
              <p:spPr>
                <a:xfrm flipV="1">
                  <a:off x="29775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9" name="Shape 370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sY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uBIAAGINAAC4EgAA6hoAAAAAAAAmAAAACAAAAP//////////"/>
                    </a:ext>
                  </a:extLst>
                </p:cNvSpPr>
                <p:nvPr/>
              </p:nvSpPr>
              <p:spPr>
                <a:xfrm flipV="1">
                  <a:off x="30429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8" name="Shape 370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HxMAAGINAAAfEwAA6hoAAAAAAAAmAAAACAAAAP//////////"/>
                    </a:ext>
                  </a:extLst>
                </p:cNvSpPr>
                <p:nvPr/>
              </p:nvSpPr>
              <p:spPr>
                <a:xfrm flipV="1">
                  <a:off x="310832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7" name="Shape 370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diQ2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hxMAAGINAACHEwAA6hoAAAAAAAAmAAAACAAAAP//////////"/>
                    </a:ext>
                  </a:extLst>
                </p:cNvSpPr>
                <p:nvPr/>
              </p:nvSpPr>
              <p:spPr>
                <a:xfrm flipV="1">
                  <a:off x="31743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6" name="Shape 370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iZ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7hMAAGINAADuEwAA6hoAAAAAAAAmAAAACAAAAP//////////"/>
                    </a:ext>
                  </a:extLst>
                </p:cNvSpPr>
                <p:nvPr/>
              </p:nvSpPr>
              <p:spPr>
                <a:xfrm flipV="1">
                  <a:off x="323977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5" name="Shape 371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hIH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VhQAAGINAABWFAAA6hoAAAAAAAAmAAAACAAAAP//////////"/>
                    </a:ext>
                  </a:extLst>
                </p:cNvSpPr>
                <p:nvPr/>
              </p:nvSpPr>
              <p:spPr>
                <a:xfrm flipV="1">
                  <a:off x="330581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4" name="Shape 371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1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RQAAGINAAC9FAAA6hoAAAAAAAAmAAAACAAAAP//////////"/>
                    </a:ext>
                  </a:extLst>
                </p:cNvSpPr>
                <p:nvPr/>
              </p:nvSpPr>
              <p:spPr>
                <a:xfrm flipV="1">
                  <a:off x="33712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3" name="Shape 371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w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BUAAGINAAAkFQAA6hoAAAAAAAAmAAAACAAAAP//////////"/>
                    </a:ext>
                  </a:extLst>
                </p:cNvSpPr>
                <p:nvPr/>
              </p:nvSpPr>
              <p:spPr>
                <a:xfrm flipV="1">
                  <a:off x="34366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2" name="Shape 371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ZG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jBUAAGINAACMFQAA6hoAAAAAAAAmAAAACAAAAP//////////"/>
                    </a:ext>
                  </a:extLst>
                </p:cNvSpPr>
                <p:nvPr/>
              </p:nvSpPr>
              <p:spPr>
                <a:xfrm flipV="1">
                  <a:off x="35026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1" name="Shape 371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eG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8xUAAGINAADzFQAA6hoAAAAAAAAmAAAACAAAAP//////////"/>
                    </a:ext>
                  </a:extLst>
                </p:cNvSpPr>
                <p:nvPr/>
              </p:nvSpPr>
              <p:spPr>
                <a:xfrm flipV="1">
                  <a:off x="35680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0" name="Shape 371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iIH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WxYAAGINAABbFgAA6hoAAAAAAAAmAAAACAAAAP//////////"/>
                    </a:ext>
                  </a:extLst>
                </p:cNvSpPr>
                <p:nvPr/>
              </p:nvSpPr>
              <p:spPr>
                <a:xfrm flipV="1">
                  <a:off x="363410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9" name="Shape 371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i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whYAAGINAADCFgAA6hoAAAAAAAAmAAAACAAAAP//////////"/>
                    </a:ext>
                  </a:extLst>
                </p:cNvSpPr>
                <p:nvPr/>
              </p:nvSpPr>
              <p:spPr>
                <a:xfrm flipV="1">
                  <a:off x="369951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8" name="Shape 371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i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KhcAAGINAAAqFwAA6hoAAAAAAAAmAAAACAAAAP//////////"/>
                    </a:ext>
                  </a:extLst>
                </p:cNvSpPr>
                <p:nvPr/>
              </p:nvSpPr>
              <p:spPr>
                <a:xfrm flipV="1">
                  <a:off x="376555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7" name="Shape 371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9hO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kRcAAGINAACRFwAA6hoAAAAAAAAmAAAACAAAAP//////////"/>
                    </a:ext>
                  </a:extLst>
                </p:cNvSpPr>
                <p:nvPr/>
              </p:nvSpPr>
              <p:spPr>
                <a:xfrm flipV="1">
                  <a:off x="383095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6" name="Shape 371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aH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BcAAGINAAD4FwAA6hoAAAAAAAAmAAAACAAAAP//////////"/>
                    </a:ext>
                  </a:extLst>
                </p:cNvSpPr>
                <p:nvPr/>
              </p:nvSpPr>
              <p:spPr>
                <a:xfrm flipV="1">
                  <a:off x="38963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5" name="Shape 372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BgAAGINAABgGAAA6hoAAAAAAAAmAAAACAAAAP//////////"/>
                    </a:ext>
                  </a:extLst>
                </p:cNvSpPr>
                <p:nvPr/>
              </p:nvSpPr>
              <p:spPr>
                <a:xfrm flipV="1">
                  <a:off x="396240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4" name="Shape 372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PH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uhgAAGINAAC6GAAA6hoAAAAAAAAmAAAACAAAAP//////////"/>
                    </a:ext>
                  </a:extLst>
                </p:cNvSpPr>
                <p:nvPr/>
              </p:nvSpPr>
              <p:spPr>
                <a:xfrm flipV="1">
                  <a:off x="40195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3" name="Shape 372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IRkAAGINAAAhGQAA6hoAAAAAAAAmAAAACAAAAP//////////"/>
                    </a:ext>
                  </a:extLst>
                </p:cNvSpPr>
                <p:nvPr/>
              </p:nvSpPr>
              <p:spPr>
                <a:xfrm flipV="1">
                  <a:off x="408495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2" name="Shape 372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ZW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iRkAAGINAACJGQAA6hoAAAAAAAAmAAAACAAAAP//////////"/>
                    </a:ext>
                  </a:extLst>
                </p:cNvSpPr>
                <p:nvPr/>
              </p:nvSpPr>
              <p:spPr>
                <a:xfrm flipV="1">
                  <a:off x="41509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1" name="Shape 372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zcG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8BkAAGINAADwGQAA6hoAAAAAAAAmAAAACAAAAP//////////"/>
                    </a:ext>
                  </a:extLst>
                </p:cNvSpPr>
                <p:nvPr/>
              </p:nvSpPr>
              <p:spPr>
                <a:xfrm flipV="1">
                  <a:off x="42164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0" name="Shape 372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H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WBoAAGINAABYGgAA6hoAAAAAAAAmAAAACAAAAP//////////"/>
                    </a:ext>
                  </a:extLst>
                </p:cNvSpPr>
                <p:nvPr/>
              </p:nvSpPr>
              <p:spPr>
                <a:xfrm flipV="1">
                  <a:off x="42824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9" name="Shape 372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Q9Ij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xoAAGINAAC/GgAA6hoAAAAAAAAmAAAACAAAAP//////////"/>
                    </a:ext>
                  </a:extLst>
                </p:cNvSpPr>
                <p:nvPr/>
              </p:nvSpPr>
              <p:spPr>
                <a:xfrm flipV="1">
                  <a:off x="43478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8" name="Shape 372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lucz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hsAAGINAAAmGwAA6hoAAAAAAAAmAAAACAAAAP//////////"/>
                    </a:ext>
                  </a:extLst>
                </p:cNvSpPr>
                <p:nvPr/>
              </p:nvSpPr>
              <p:spPr>
                <a:xfrm flipV="1">
                  <a:off x="44132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7" name="Shape 372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JQc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jhsAAGINAACOGwAA6hoAAAAAAAAmAAAACAAAAP//////////"/>
                    </a:ext>
                  </a:extLst>
                </p:cNvSpPr>
                <p:nvPr/>
              </p:nvSpPr>
              <p:spPr>
                <a:xfrm flipV="1">
                  <a:off x="44792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6" name="Shape 372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ib2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9RsAAGINAAD1GwAA6hoAAAAAAAAmAAAACAAAAP//////////"/>
                    </a:ext>
                  </a:extLst>
                </p:cNvSpPr>
                <p:nvPr/>
              </p:nvSpPr>
              <p:spPr>
                <a:xfrm flipV="1">
                  <a:off x="45446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5" name="Shape 373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gdm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XRwAAGINAABdHAAA6hoAAAAAAAAmAAAACAAAAP//////////"/>
                    </a:ext>
                  </a:extLst>
                </p:cNvSpPr>
                <p:nvPr/>
              </p:nvSpPr>
              <p:spPr>
                <a:xfrm flipV="1">
                  <a:off x="46107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4" name="Shape 373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pdG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xBwAAGINAADEHAAA6hoAAAAAAAAmAAAACAAAAP//////////"/>
                    </a:ext>
                  </a:extLst>
                </p:cNvSpPr>
                <p:nvPr/>
              </p:nvSpPr>
              <p:spPr>
                <a:xfrm flipV="1">
                  <a:off x="46761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3" name="Shape 373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ib2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LB0AAGINAAAsHQAA6hoAAAAAAAAmAAAACAAAAP//////////"/>
                    </a:ext>
                  </a:extLst>
                </p:cNvSpPr>
                <p:nvPr/>
              </p:nvSpPr>
              <p:spPr>
                <a:xfrm flipV="1">
                  <a:off x="47421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2" name="Shape 373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Odl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kx0AAGINAACTHQAA6hoAAAAAAAAmAAAACAAAAP//////////"/>
                    </a:ext>
                  </a:extLst>
                </p:cNvSpPr>
                <p:nvPr/>
              </p:nvSpPr>
              <p:spPr>
                <a:xfrm flipV="1">
                  <a:off x="48075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1" name="Shape 373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h0AAGINAAD6HQAA6hoAAAAAAAAmAAAACAAAAP//////////"/>
                    </a:ext>
                  </a:extLst>
                </p:cNvSpPr>
                <p:nvPr/>
              </p:nvSpPr>
              <p:spPr>
                <a:xfrm flipV="1">
                  <a:off x="48729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0" name="Shape 373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kZW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h4AAGINAABiHgAA6hoAAAAAAAAmAAAACAAAAP//////////"/>
                    </a:ext>
                  </a:extLst>
                </p:cNvSpPr>
                <p:nvPr/>
              </p:nvSpPr>
              <p:spPr>
                <a:xfrm flipV="1">
                  <a:off x="493903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9" name="Shape 373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m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yR4AAGINAADJHgAA6hoAAAAAAAAmAAAACAAAAP//////////"/>
                    </a:ext>
                  </a:extLst>
                </p:cNvSpPr>
                <p:nvPr/>
              </p:nvSpPr>
              <p:spPr>
                <a:xfrm flipV="1">
                  <a:off x="50044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8" name="Shape 373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hIH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MR8AAGINAAAxHwAA6hoAAAAAAAAmAAAACAAAAP//////////"/>
                    </a:ext>
                  </a:extLst>
                </p:cNvSpPr>
                <p:nvPr/>
              </p:nvSpPr>
              <p:spPr>
                <a:xfrm flipV="1">
                  <a:off x="50704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7" name="Shape 373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0ZX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mB8AAGINAACYHwAA6hoAAAAAAAAmAAAACAAAAP//////////"/>
                    </a:ext>
                  </a:extLst>
                </p:cNvSpPr>
                <p:nvPr/>
              </p:nvSpPr>
              <p:spPr>
                <a:xfrm flipV="1">
                  <a:off x="51358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6" name="Shape 373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Z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ACAAAGINAAAAIAAA6hoAAAAAAAAmAAAACAAAAP//////////"/>
                    </a:ext>
                  </a:extLst>
                </p:cNvSpPr>
                <p:nvPr/>
              </p:nvSpPr>
              <p:spPr>
                <a:xfrm flipV="1">
                  <a:off x="52019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5" name="Shape 374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gdm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ZyAAAGINAABnIAAA6hoAAAAAAAAmAAAACAAAAP//////////"/>
                    </a:ext>
                  </a:extLst>
                </p:cNvSpPr>
                <p:nvPr/>
              </p:nvSpPr>
              <p:spPr>
                <a:xfrm flipV="1">
                  <a:off x="526732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4" name="Shape 374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ziAAAGINAADOIAAA6hoAAAAAAAAmAAAACAAAAP//////////"/>
                    </a:ext>
                  </a:extLst>
                </p:cNvSpPr>
                <p:nvPr/>
              </p:nvSpPr>
              <p:spPr>
                <a:xfrm flipV="1">
                  <a:off x="533273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3" name="Shape 374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NiEAAGINAAA2IQAA6hoAAAAAAAAmAAAACAAAAP//////////"/>
                    </a:ext>
                  </a:extLst>
                </p:cNvSpPr>
                <p:nvPr/>
              </p:nvSpPr>
              <p:spPr>
                <a:xfrm flipV="1">
                  <a:off x="539877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2" name="Shape 374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2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nSEAAGINAACdIQAA6hoAAAAAAAAmAAAACAAAAP//////////"/>
                    </a:ext>
                  </a:extLst>
                </p:cNvSpPr>
                <p:nvPr/>
              </p:nvSpPr>
              <p:spPr>
                <a:xfrm flipV="1">
                  <a:off x="54641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1" name="Shape 374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x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BSIAAGINAAAFIgAA6hoAAAAAAAAmAAAACAAAAP//////////"/>
                    </a:ext>
                  </a:extLst>
                </p:cNvSpPr>
                <p:nvPr/>
              </p:nvSpPr>
              <p:spPr>
                <a:xfrm flipV="1">
                  <a:off x="55302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0" name="Shape 374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xzdC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bCIAAGINAABsIgAA6hoAAAAAAAAmAAAACAAAAP//////////"/>
                    </a:ext>
                  </a:extLst>
                </p:cNvSpPr>
                <p:nvPr/>
              </p:nvSpPr>
              <p:spPr>
                <a:xfrm flipV="1">
                  <a:off x="55956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9" name="Shape 374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tIG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1CIAAGINAADUIgAA6hoAAAAAAAAmAAAACAAAAP//////////"/>
                    </a:ext>
                  </a:extLst>
                </p:cNvSpPr>
                <p:nvPr/>
              </p:nvSpPr>
              <p:spPr>
                <a:xfrm flipV="1">
                  <a:off x="56616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8" name="Shape 374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OyMAAGINAAA7IwAA6hoAAAAAAAAmAAAACAAAAP//////////"/>
                    </a:ext>
                  </a:extLst>
                </p:cNvSpPr>
                <p:nvPr/>
              </p:nvSpPr>
              <p:spPr>
                <a:xfrm flipV="1">
                  <a:off x="57270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7" name="Shape 374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l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oiMAAGINAACiIwAA6hoAAAAAAAAmAAAACAAAAP//////////"/>
                    </a:ext>
                  </a:extLst>
                </p:cNvSpPr>
                <p:nvPr/>
              </p:nvSpPr>
              <p:spPr>
                <a:xfrm flipV="1">
                  <a:off x="579247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6" name="Shape 374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udW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iQAAGINAAAKJAAA6hoAAAAAAAAmAAAACAAAAP//////////"/>
                    </a:ext>
                  </a:extLst>
                </p:cNvSpPr>
                <p:nvPr/>
              </p:nvSpPr>
              <p:spPr>
                <a:xfrm flipV="1">
                  <a:off x="585851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5" name="Shape 375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2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SQAAGINAABxJAAA6hoAAAAAAAAmAAAACAAAAP//////////"/>
                    </a:ext>
                  </a:extLst>
                </p:cNvSpPr>
                <p:nvPr/>
              </p:nvSpPr>
              <p:spPr>
                <a:xfrm flipV="1">
                  <a:off x="59239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4" name="Shape 375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9I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2SQAAGINAADZJAAA6hoAAAAAAAAmAAAACAAAAP//////////"/>
                    </a:ext>
                  </a:extLst>
                </p:cNvSpPr>
                <p:nvPr/>
              </p:nvSpPr>
              <p:spPr>
                <a:xfrm flipV="1">
                  <a:off x="598995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3" name="Shape 375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iLz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QCUAAGINAABAJQAA6hoAAAAAAAAmAAAACAAAAP//////////"/>
                    </a:ext>
                  </a:extLst>
                </p:cNvSpPr>
                <p:nvPr/>
              </p:nvSpPr>
              <p:spPr>
                <a:xfrm flipV="1">
                  <a:off x="60553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2" name="Shape 375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pyUAAGINAACnJQAA6hoAAAAAAAAmAAAACAAAAP//////////"/>
                    </a:ext>
                  </a:extLst>
                </p:cNvSpPr>
                <p:nvPr/>
              </p:nvSpPr>
              <p:spPr>
                <a:xfrm flipV="1">
                  <a:off x="61207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1" name="Shape 375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I3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DyYAAGINAAAPJgAA6hoAAAAAAAAmAAAACAAAAP//////////"/>
                    </a:ext>
                  </a:extLst>
                </p:cNvSpPr>
                <p:nvPr/>
              </p:nvSpPr>
              <p:spPr>
                <a:xfrm flipV="1">
                  <a:off x="618680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0" name="Shape 375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Rj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diYAAGINAAB2JgAA6hoAAAAAAAAmAAAACAAAAP//////////"/>
                    </a:ext>
                  </a:extLst>
                </p:cNvSpPr>
                <p:nvPr/>
              </p:nvSpPr>
              <p:spPr>
                <a:xfrm flipV="1">
                  <a:off x="625221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9" name="Shape 375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g9Ij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3iYAAGINAADeJgAA6hoAAAAAAAAmAAAACAAAAP//////////"/>
                    </a:ext>
                  </a:extLst>
                </p:cNvSpPr>
                <p:nvPr/>
              </p:nvSpPr>
              <p:spPr>
                <a:xfrm flipV="1">
                  <a:off x="631825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8" name="Shape 375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C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TCcAAGINAABMJwAA6hoAAAAAAAAmAAAACAAAAP//////////"/>
                    </a:ext>
                  </a:extLst>
                </p:cNvSpPr>
                <p:nvPr/>
              </p:nvSpPr>
              <p:spPr>
                <a:xfrm flipV="1">
                  <a:off x="63881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7" name="Shape 375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ByIH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ycAAGINAACzJwAA6hoAAAAAAAAmAAAACAAAAP//////////"/>
                    </a:ext>
                  </a:extLst>
                </p:cNvSpPr>
                <p:nvPr/>
              </p:nvSpPr>
              <p:spPr>
                <a:xfrm flipV="1">
                  <a:off x="645350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6" name="Shape 375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1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GygAAGINAAAbKAAA6hoAAAAAAAAmAAAACAAAAP//////////"/>
                    </a:ext>
                  </a:extLst>
                </p:cNvSpPr>
                <p:nvPr/>
              </p:nvSpPr>
              <p:spPr>
                <a:xfrm flipV="1">
                  <a:off x="65195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5" name="Shape 376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09Ij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gigAAGINAACCKAAA6hoAAAAAAAAmAAAACAAAAP//////////"/>
                    </a:ext>
                  </a:extLst>
                </p:cNvSpPr>
                <p:nvPr/>
              </p:nvSpPr>
              <p:spPr>
                <a:xfrm flipV="1">
                  <a:off x="65849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4" name="Shape 376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Mj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6SgAAGINAADpKAAA6hoAAAAAAAAmAAAACAAAAP//////////"/>
                    </a:ext>
                  </a:extLst>
                </p:cNvSpPr>
                <p:nvPr/>
              </p:nvSpPr>
              <p:spPr>
                <a:xfrm flipV="1">
                  <a:off x="665035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3" name="Shape 376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ZGNz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USkAAGINAABRKQAA6hoAAAAAAAAmAAAACAAAAP//////////"/>
                    </a:ext>
                  </a:extLst>
                </p:cNvSpPr>
                <p:nvPr/>
              </p:nvSpPr>
              <p:spPr>
                <a:xfrm flipV="1">
                  <a:off x="67163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2" name="Shape 376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uCkAAGINAAC4KQAA6hoAAAAAAAAmAAAACAAAAP//////////"/>
                    </a:ext>
                  </a:extLst>
                </p:cNvSpPr>
                <p:nvPr/>
              </p:nvSpPr>
              <p:spPr>
                <a:xfrm flipV="1">
                  <a:off x="67818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1" name="Shape 376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ICoAAGINAAAgKgAA6hoAAAAAAAAmAAAACAAAAP//////////"/>
                    </a:ext>
                  </a:extLst>
                </p:cNvSpPr>
                <p:nvPr/>
              </p:nvSpPr>
              <p:spPr>
                <a:xfrm flipV="1">
                  <a:off x="68478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0" name="Shape 376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kR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hyoAAGINAACHKgAA6hoAAAAAAAAmAAAACAAAAP//////////"/>
                    </a:ext>
                  </a:extLst>
                </p:cNvSpPr>
                <p:nvPr/>
              </p:nvSpPr>
              <p:spPr>
                <a:xfrm flipV="1">
                  <a:off x="69132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9" name="Shape 376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Zyb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7yoAAGINAADvKgAA6hoAAAAAAAAmAAAACAAAAP//////////"/>
                    </a:ext>
                  </a:extLst>
                </p:cNvSpPr>
                <p:nvPr/>
              </p:nvSpPr>
              <p:spPr>
                <a:xfrm flipV="1">
                  <a:off x="69792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8" name="Shape 376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JQc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VisAAGINAABWKwAA6hoAAAAAAAAmAAAACAAAAP//////////"/>
                    </a:ext>
                  </a:extLst>
                </p:cNvSpPr>
                <p:nvPr/>
              </p:nvSpPr>
              <p:spPr>
                <a:xfrm flipV="1">
                  <a:off x="70446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7" name="Shape 376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SsAAGINAAC9KwAA6hoAAAAAAAAmAAAACAAAAP//////////"/>
                    </a:ext>
                  </a:extLst>
                </p:cNvSpPr>
                <p:nvPr/>
              </p:nvSpPr>
              <p:spPr>
                <a:xfrm flipV="1">
                  <a:off x="71100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6" name="Shape 376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SwAAGINAAAlLAAA6hoAAAAAAAAmAAAACAAAAP//////////"/>
                    </a:ext>
                  </a:extLst>
                </p:cNvSpPr>
                <p:nvPr/>
              </p:nvSpPr>
              <p:spPr>
                <a:xfrm flipV="1">
                  <a:off x="71761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5" name="Shape 377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3My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jCwAAGINAACMLAAA6hoAAAAAAAAmAAAACAAAAP//////////"/>
                    </a:ext>
                  </a:extLst>
                </p:cNvSpPr>
                <p:nvPr/>
              </p:nvSpPr>
              <p:spPr>
                <a:xfrm flipV="1">
                  <a:off x="72415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4" name="Shape 377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hbm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9CwAAGINAAD0LAAA6hoAAAAAAAAmAAAACAAAAP//////////"/>
                    </a:ext>
                  </a:extLst>
                </p:cNvSpPr>
                <p:nvPr/>
              </p:nvSpPr>
              <p:spPr>
                <a:xfrm flipV="1">
                  <a:off x="73075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3" name="Shape 377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4Q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Wy0AAGINAABbLQAA6hoAAAAAAAAmAAAACAAAAP//////////"/>
                    </a:ext>
                  </a:extLst>
                </p:cNvSpPr>
                <p:nvPr/>
              </p:nvSpPr>
              <p:spPr>
                <a:xfrm flipV="1">
                  <a:off x="73729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2" name="Shape 377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YO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wy0AAGINAADDLQAA6hoAAAAAAAAmAAAACAAAAP//////////"/>
                    </a:ext>
                  </a:extLst>
                </p:cNvSpPr>
                <p:nvPr/>
              </p:nvSpPr>
              <p:spPr>
                <a:xfrm flipV="1">
                  <a:off x="743902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1" name="Shape 377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ZTcF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Ki4AAGINAAAqLgAA6hoAAAAAAAAmAAAACAAAAP//////////"/>
                    </a:ext>
                  </a:extLst>
                </p:cNvSpPr>
                <p:nvPr/>
              </p:nvSpPr>
              <p:spPr>
                <a:xfrm flipV="1">
                  <a:off x="750443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0" name="Shape 377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ck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kS4AAGINAACRLgAA6hoAAAAAAAAmAAAACAAAAP//////////"/>
                    </a:ext>
                  </a:extLst>
                </p:cNvSpPr>
                <p:nvPr/>
              </p:nvSpPr>
              <p:spPr>
                <a:xfrm flipV="1">
                  <a:off x="75698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9" name="Shape 377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ZmZ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4AAGINAAD5LgAA6hoAAAAAAAAmAAAACAAAAP//////////"/>
                    </a:ext>
                  </a:extLst>
                </p:cNvSpPr>
                <p:nvPr/>
              </p:nvSpPr>
              <p:spPr>
                <a:xfrm flipV="1">
                  <a:off x="76358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8" name="Shape 377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Qc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C8AAGINAABgLwAA6hoAAAAAAAAmAAAACAAAAP//////////"/>
                    </a:ext>
                  </a:extLst>
                </p:cNvSpPr>
                <p:nvPr/>
              </p:nvSpPr>
              <p:spPr>
                <a:xfrm flipV="1">
                  <a:off x="77012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7" name="Shape 377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yC8AAGINAADILwAA6hoAAAAAAAAmAAAACAAAAP//////////"/>
                    </a:ext>
                  </a:extLst>
                </p:cNvSpPr>
                <p:nvPr/>
              </p:nvSpPr>
              <p:spPr>
                <a:xfrm flipV="1">
                  <a:off x="77673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6" name="Shape 377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Zhb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LzAAAGINAAAvMAAA6hoAAAAAAAAmAAAACAAAAP//////////"/>
                    </a:ext>
                  </a:extLst>
                </p:cNvSpPr>
                <p:nvPr/>
              </p:nvSpPr>
              <p:spPr>
                <a:xfrm flipV="1">
                  <a:off x="783272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5" name="Shape 378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w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lzAAAGINAACXMAAA6hoAAAAAAAAmAAAACAAAAP//////////"/>
                    </a:ext>
                  </a:extLst>
                </p:cNvSpPr>
                <p:nvPr/>
              </p:nvSpPr>
              <p:spPr>
                <a:xfrm flipV="1">
                  <a:off x="78987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4" name="Shape 378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Zm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AAAGINAAD+MAAA6hoAAAAAAAAmAAAACAAAAP//////////"/>
                    </a:ext>
                  </a:extLst>
                </p:cNvSpPr>
                <p:nvPr/>
              </p:nvSpPr>
              <p:spPr>
                <a:xfrm flipV="1">
                  <a:off x="796417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3" name="Shape 378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3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ZTEAAGINAABlMQAA6hoAAAAAAAAmAAAACAAAAP//////////"/>
                    </a:ext>
                  </a:extLst>
                </p:cNvSpPr>
                <p:nvPr/>
              </p:nvSpPr>
              <p:spPr>
                <a:xfrm flipV="1">
                  <a:off x="80295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2" name="Shape 378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9Im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zTEAAGINAADNMQAA6hoAAAAAAAAmAAAACAAAAP//////////"/>
                    </a:ext>
                  </a:extLst>
                </p:cNvSpPr>
                <p:nvPr/>
              </p:nvSpPr>
              <p:spPr>
                <a:xfrm flipV="1">
                  <a:off x="80956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1" name="Shape 378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9sa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NDIAAGINAAA0MgAA6hoAAAAAAAAmAAAACAAAAP//////////"/>
                    </a:ext>
                  </a:extLst>
                </p:cNvSpPr>
                <p:nvPr/>
              </p:nvSpPr>
              <p:spPr>
                <a:xfrm flipV="1">
                  <a:off x="81610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0" name="Shape 378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iI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nDIAAGINAACcMgAA6hoAAAAAAAAmAAAACAAAAP//////////"/>
                    </a:ext>
                  </a:extLst>
                </p:cNvSpPr>
                <p:nvPr/>
              </p:nvSpPr>
              <p:spPr>
                <a:xfrm flipV="1">
                  <a:off x="82270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9" name="Shape 378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0IH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AzMAAGINAAADMwAA6hoAAAAAAAAmAAAACAAAAP//////////"/>
                    </a:ext>
                  </a:extLst>
                </p:cNvSpPr>
                <p:nvPr/>
              </p:nvSpPr>
              <p:spPr>
                <a:xfrm flipV="1">
                  <a:off x="82924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8" name="Shape 378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wOm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azMAAGINAABrMwAA6hoAAAAAAAAmAAAACAAAAP//////////"/>
                    </a:ext>
                  </a:extLst>
                </p:cNvSpPr>
                <p:nvPr/>
              </p:nvSpPr>
              <p:spPr>
                <a:xfrm flipV="1">
                  <a:off x="835850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7" name="Shape 378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9Bd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0jMAAGINAADSMwAA6hoAAAAAAAAmAAAACAAAAP//////////"/>
                    </a:ext>
                  </a:extLst>
                </p:cNvSpPr>
                <p:nvPr/>
              </p:nvSpPr>
              <p:spPr>
                <a:xfrm flipV="1">
                  <a:off x="842391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6" name="Shape 378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PH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OTQAAGINAAA5NAAA6hoAAAAAAAAmAAAACAAAAP//////////"/>
                    </a:ext>
                  </a:extLst>
                </p:cNvSpPr>
                <p:nvPr/>
              </p:nvSpPr>
              <p:spPr>
                <a:xfrm flipV="1">
                  <a:off x="84893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5" name="Shape 379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1MD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oTQAAGINAAChNAAA6hoAAAAAAAAmAAAACAAAAP//////////"/>
                    </a:ext>
                  </a:extLst>
                </p:cNvSpPr>
                <p:nvPr/>
              </p:nvSpPr>
              <p:spPr>
                <a:xfrm flipV="1">
                  <a:off x="855535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4" name="Shape 379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u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DUAAGINAAAINQAA6hoAAAAAAAAmAAAACAAAAP//////////"/>
                    </a:ext>
                  </a:extLst>
                </p:cNvSpPr>
                <p:nvPr/>
              </p:nvSpPr>
              <p:spPr>
                <a:xfrm flipV="1">
                  <a:off x="86207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3" name="Shape 379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9wO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DUAAGINAABwNQAA6hoAAAAAAAAmAAAACAAAAP//////////"/>
                    </a:ext>
                  </a:extLst>
                </p:cNvSpPr>
                <p:nvPr/>
              </p:nvSpPr>
              <p:spPr>
                <a:xfrm flipV="1">
                  <a:off x="868680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2" name="Shape 379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Ubk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1DUAAGINAADUNQAA6hoAAAAAAAAmAAAACAAAAP//////////"/>
                    </a:ext>
                  </a:extLst>
                </p:cNvSpPr>
                <p:nvPr/>
              </p:nvSpPr>
              <p:spPr>
                <a:xfrm flipV="1">
                  <a:off x="87503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1" name="Shape 379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Mc3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OzYAAGINAAA7NgAA6hoAAAAAAAAmAAAACAAAAP//////////"/>
                    </a:ext>
                  </a:extLst>
                </p:cNvSpPr>
                <p:nvPr/>
              </p:nvSpPr>
              <p:spPr>
                <a:xfrm flipV="1">
                  <a:off x="881570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0" name="Shape 379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ojYAAGINAACiNgAA6hoAAAAAAAAmAAAACAAAAP//////////"/>
                    </a:ext>
                  </a:extLst>
                </p:cNvSpPr>
                <p:nvPr/>
              </p:nvSpPr>
              <p:spPr>
                <a:xfrm flipV="1">
                  <a:off x="888111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9" name="Shape 379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CjcAAGINAAAKNwAA6hoAAAAAAAAmAAAACAAAAP//////////"/>
                    </a:ext>
                  </a:extLst>
                </p:cNvSpPr>
                <p:nvPr/>
              </p:nvSpPr>
              <p:spPr>
                <a:xfrm flipV="1">
                  <a:off x="89471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8" name="Shape 379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TcAAGINAABxNwAA6hoAAAAAAAAmAAAACAAAAP//////////"/>
                    </a:ext>
                  </a:extLst>
                </p:cNvSpPr>
                <p:nvPr/>
              </p:nvSpPr>
              <p:spPr>
                <a:xfrm flipV="1">
                  <a:off x="901255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7" name="Shape 379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2TcAAGINAADZNwAA6hoAAAAAAAAmAAAACAAAAP//////////"/>
                    </a:ext>
                  </a:extLst>
                </p:cNvSpPr>
                <p:nvPr/>
              </p:nvSpPr>
              <p:spPr>
                <a:xfrm flipV="1">
                  <a:off x="90785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6" name="Shape 379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QDgAAGINAABAOAAA6hoAAAAAAAAmAAAACAAAAP//////////"/>
                    </a:ext>
                  </a:extLst>
                </p:cNvSpPr>
                <p:nvPr/>
              </p:nvSpPr>
              <p:spPr>
                <a:xfrm flipV="1">
                  <a:off x="91440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5" name="Shape 380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qDgAAGINAACoOAAA6hoAAAAAAAAmAAAACAAAAP//////////"/>
                    </a:ext>
                  </a:extLst>
                </p:cNvSpPr>
                <p:nvPr/>
              </p:nvSpPr>
              <p:spPr>
                <a:xfrm flipV="1">
                  <a:off x="92100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4" name="Shape 380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DzkAAGINAAAPOQAA6hoAAAAAAAAmAAAACAAAAP//////////"/>
                    </a:ext>
                  </a:extLst>
                </p:cNvSpPr>
                <p:nvPr/>
              </p:nvSpPr>
              <p:spPr>
                <a:xfrm flipV="1">
                  <a:off x="92754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3" name="Shape 380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djkAAGINAAB2OQAA6hoAAAAAAAAmAAAACAAAAP//////////"/>
                    </a:ext>
                  </a:extLst>
                </p:cNvSpPr>
                <p:nvPr/>
              </p:nvSpPr>
              <p:spPr>
                <a:xfrm flipV="1">
                  <a:off x="93408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2" name="Shape 380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3jkAAGINAADeOQAA6hoAAAAAAAAmAAAACAAAAP//////////"/>
                    </a:ext>
                  </a:extLst>
                </p:cNvSpPr>
                <p:nvPr/>
              </p:nvSpPr>
              <p:spPr>
                <a:xfrm flipV="1">
                  <a:off x="94068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1" name="Shape 380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RToAAGINAABFOgAA6hoAAAAAAAAmAAAACAAAAP//////////"/>
                    </a:ext>
                  </a:extLst>
                </p:cNvSpPr>
                <p:nvPr/>
              </p:nvSpPr>
              <p:spPr>
                <a:xfrm flipV="1">
                  <a:off x="94722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0" name="Shape 380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rToAAGINAACtOgAA6hoAAAAAAAAmAAAACAAAAP//////////"/>
                    </a:ext>
                  </a:extLst>
                </p:cNvSpPr>
                <p:nvPr/>
              </p:nvSpPr>
              <p:spPr>
                <a:xfrm flipV="1">
                  <a:off x="95383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9" name="Shape 380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FDsAAGINAAAUOwAA6hoAAAAAAAAmAAAACAAAAP//////////"/>
                    </a:ext>
                  </a:extLst>
                </p:cNvSpPr>
                <p:nvPr/>
              </p:nvSpPr>
              <p:spPr>
                <a:xfrm flipV="1">
                  <a:off x="96037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8" name="Shape 380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fDsAAGINAAB8OwAA6hoAAAAAAAAmAAAACAAAAP//////////"/>
                    </a:ext>
                  </a:extLst>
                </p:cNvSpPr>
                <p:nvPr/>
              </p:nvSpPr>
              <p:spPr>
                <a:xfrm flipV="1">
                  <a:off x="96697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380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4zsAAGINAADjOwAA6hoAAAAAAAAmAAAACAAAAP//////////"/>
                    </a:ext>
                  </a:extLst>
                </p:cNvSpPr>
                <p:nvPr/>
              </p:nvSpPr>
              <p:spPr>
                <a:xfrm flipV="1">
                  <a:off x="97351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25" name="Shape 381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k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EZpbG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kAAP///wEAAAAAAAAAAAAAAAAAAAAAAAAAAAAAAAAAAAAAAAAAAAAAAAJ/f38AAAAAAMvLywDAwP8Af39/AAAAAAAAAAAAAAAAAAAAAAAAAAAAIQAAABgAAAAUAAAARh4AAPcQAAAeKAAAxxgAAAAAAAAmAAAACAAAAP//////////"/>
                  </a:ext>
                </a:extLst>
              </p:cNvSpPr>
              <p:nvPr/>
            </p:nvSpPr>
            <p:spPr>
              <a:xfrm>
                <a:off x="4921250" y="2757805"/>
                <a:ext cx="1600200" cy="1270000"/>
              </a:xfrm>
              <a:prstGeom prst="rect">
                <a:avLst/>
              </a:prstGeom>
              <a:solidFill>
                <a:srgbClr val="00F9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4" name="Shape 381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A8AAPcQAAAEGQAAxxgAAAAAAAAmAAAACAAAAP//////////"/>
                  </a:ext>
                </a:extLst>
              </p:cNvSpPr>
              <p:nvPr/>
            </p:nvSpPr>
            <p:spPr>
              <a:xfrm>
                <a:off x="2466340" y="2757805"/>
                <a:ext cx="1600200" cy="127000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381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YC0AAPcQAAA4NwAAxxgAAAAAAAAmAAAACAAAAP//////////"/>
                  </a:ext>
                </a:extLst>
              </p:cNvSpPr>
              <p:nvPr/>
            </p:nvSpPr>
            <p:spPr>
              <a:xfrm>
                <a:off x="7376160" y="2757805"/>
                <a:ext cx="1600200" cy="127000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2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PAADuFAAANBgAAJIWAAAAAAAAJgAAAAgAAAD//////////w=="/>
                  </a:ext>
                </a:extLst>
              </p:cNvPicPr>
              <p:nvPr/>
            </p:nvPicPr>
            <p:blipFill>
              <a:blip r:embed="rId5"/>
              <a:stretch>
                <a:fillRect/>
              </a:stretch>
            </p:blipFill>
            <p:spPr>
              <a:xfrm>
                <a:off x="2547620" y="3402330"/>
                <a:ext cx="1386840" cy="266700"/>
              </a:xfrm>
              <a:prstGeom prst="rect">
                <a:avLst/>
              </a:prstGeom>
              <a:noFill/>
              <a:ln>
                <a:noFill/>
              </a:ln>
              <a:effectLst>
                <a:outerShdw blurRad="63500" dist="63760" dir="2700000">
                  <a:srgbClr val="000000">
                    <a:alpha val="4000"/>
                  </a:srgbClr>
                </a:outerShdw>
              </a:effectLst>
            </p:spPr>
          </p:pic>
          <p:pic>
            <p:nvPicPr>
              <p:cNvPr id="21" name="Imag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4mlCX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gfAADuFAAAHigAAJIWAAAAAAAAJgAAAAgAAAD//////////w=="/>
                  </a:ext>
                </a:extLst>
              </p:cNvPicPr>
              <p:nvPr/>
            </p:nvPicPr>
            <p:blipFill>
              <a:blip r:embed="rId6"/>
              <a:stretch>
                <a:fillRect/>
              </a:stretch>
            </p:blipFill>
            <p:spPr>
              <a:xfrm>
                <a:off x="5054600" y="3402330"/>
                <a:ext cx="1466850" cy="266700"/>
              </a:xfrm>
              <a:prstGeom prst="rect">
                <a:avLst/>
              </a:prstGeom>
              <a:noFill/>
              <a:ln>
                <a:noFill/>
              </a:ln>
              <a:effectLst>
                <a:outerShdw blurRad="63500" dist="63760" dir="2700000">
                  <a:srgbClr val="000000">
                    <a:alpha val="4000"/>
                  </a:srgbClr>
                </a:outerShdw>
              </a:effectLst>
            </p:spPr>
          </p:pic>
          <p:pic>
            <p:nvPicPr>
              <p:cNvPr id="2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PotAADuFAAArDYAAJIWAAAAAAAAJgAAAAgAAAD//////////w=="/>
                  </a:ext>
                </a:extLst>
              </p:cNvPicPr>
              <p:nvPr/>
            </p:nvPicPr>
            <p:blipFill>
              <a:blip r:embed="rId7"/>
              <a:stretch>
                <a:fillRect/>
              </a:stretch>
            </p:blipFill>
            <p:spPr>
              <a:xfrm>
                <a:off x="7473950" y="3402330"/>
                <a:ext cx="1413510" cy="266700"/>
              </a:xfrm>
              <a:prstGeom prst="rect">
                <a:avLst/>
              </a:prstGeom>
              <a:noFill/>
              <a:ln>
                <a:noFill/>
              </a:ln>
              <a:effectLst>
                <a:outerShdw blurRad="63500" dist="63760" dir="2700000">
                  <a:srgbClr val="000000">
                    <a:alpha val="4000"/>
                  </a:srgbClr>
                </a:outerShdw>
              </a:effectLst>
            </p:spPr>
          </p:pic>
        </p:grpSp>
        <p:sp>
          <p:nvSpPr>
            <p:cNvPr id="18" name="Shape 381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7Xx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Kh4AAFMRAADFJwAA5xMAAAAgAAAmAAAACAAAAP//////////"/>
                </a:ext>
              </a:extLst>
            </p:cNvSpPr>
            <p:nvPr/>
          </p:nvSpPr>
          <p:spPr>
            <a:xfrm>
              <a:off x="4903470" y="2816225"/>
              <a:ext cx="1561465" cy="419100"/>
            </a:xfrm>
            <a:prstGeom prst="rect">
              <a:avLst/>
            </a:prstGeom>
            <a:noFill/>
            <a:ln>
              <a:noFill/>
            </a:ln>
            <a:effectLst/>
          </p:spPr>
          <p:txBody>
            <a:bodyPr vert="horz" wrap="non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2</a:t>
              </a:r>
              <a:r>
                <a:rPr sz="1800" cap="none" baseline="32000"/>
                <a:t>nd</a:t>
              </a:r>
              <a:r>
                <a:t> pos. sites</a:t>
              </a:r>
            </a:p>
          </p:txBody>
        </p:sp>
        <p:sp>
          <p:nvSpPr>
            <p:cNvPr id="17" name="Shape 381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Kn+j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TQ8AAFMRAABuGAAA5xMAAAAgAAAmAAAACAAAAP//////////"/>
                </a:ext>
              </a:extLst>
            </p:cNvSpPr>
            <p:nvPr/>
          </p:nvSpPr>
          <p:spPr>
            <a:xfrm>
              <a:off x="2487295" y="2816225"/>
              <a:ext cx="1483995" cy="419100"/>
            </a:xfrm>
            <a:prstGeom prst="rect">
              <a:avLst/>
            </a:prstGeom>
            <a:noFill/>
            <a:ln>
              <a:noFill/>
            </a:ln>
            <a:effectLst/>
          </p:spPr>
          <p:txBody>
            <a:bodyPr vert="horz" wrap="non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1</a:t>
              </a:r>
              <a:r>
                <a:rPr sz="1800" cap="none" baseline="32000"/>
                <a:t>st</a:t>
              </a:r>
              <a:r>
                <a:t> pos. sites</a:t>
              </a:r>
            </a:p>
          </p:txBody>
        </p:sp>
        <p:sp>
          <p:nvSpPr>
            <p:cNvPr id="16" name="Shape 381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CrF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S0AAFMRAADGNgAA5xMAAAAgAAAmAAAACAAAAP//////////"/>
                </a:ext>
              </a:extLst>
            </p:cNvSpPr>
            <p:nvPr/>
          </p:nvSpPr>
          <p:spPr>
            <a:xfrm>
              <a:off x="7374255" y="2816225"/>
              <a:ext cx="1529715" cy="419100"/>
            </a:xfrm>
            <a:prstGeom prst="rect">
              <a:avLst/>
            </a:prstGeom>
            <a:noFill/>
            <a:ln>
              <a:noFill/>
            </a:ln>
            <a:effectLst/>
          </p:spPr>
          <p:txBody>
            <a:bodyPr vert="horz" wrap="non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3</a:t>
              </a:r>
              <a:r>
                <a:rPr sz="1800" cap="none" baseline="32000"/>
                <a:t>rd</a:t>
              </a:r>
              <a:r>
                <a:t> pos. sites</a:t>
              </a:r>
            </a:p>
          </p:txBody>
        </p:sp>
      </p:grpSp>
      <p:sp>
        <p:nvSpPr>
          <p:cNvPr id="151" name="Shape 382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k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2"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B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ppt_x</p:attrName>
                                        </p:attrNameLst>
                                      </p:cBhvr>
                                      <p:tavLst>
                                        <p:tav tm="0">
                                          <p:val>
                                            <p:strVal val="#ppt_x"/>
                                          </p:val>
                                        </p:tav>
                                        <p:tav tm="100000">
                                          <p:val>
                                            <p:strVal val="#ppt_x"/>
                                          </p:val>
                                        </p:tav>
                                      </p:tavLst>
                                    </p:anim>
                                    <p:anim calcmode="lin" valueType="num">
                                      <p:cBhvr>
                                        <p:cTn id="8"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Lst>
    <p:extLst>
      <p:ext uri="smNativeData">
        <pr:smNativeData xmlns:pr="smNativeData" xmlns="smNativeData" val="2mHZYgEAAAAFAAAA/f///wEAAAACAAAAAQAAAAAAAAAAAAAAAAAAAA=="/>
      </p:ext>
    </p:extLst>
  </p:timing>
</p:sld>
</file>

<file path=ppt/slides/slide28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8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EmIS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NQqAACyOwAA0SwAABAgAAAmAAAACAAAAP//////////"/>
              </a:ext>
            </a:extLst>
          </p:cNvSpPr>
          <p:nvPr/>
        </p:nvSpPr>
        <p:spPr>
          <a:xfrm>
            <a:off x="639445" y="69621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We can then compare the fit of the competing mixed-models to the data</a:t>
            </a:r>
          </a:p>
        </p:txBody>
      </p:sp>
      <p:grpSp>
        <p:nvGrpSpPr>
          <p:cNvPr id="3" name="Group 3839"/>
          <p:cNvGrpSpPr>
            <a:extLst>
              <a:ext uri="smNativeData">
                <pr:smNativeData xmlns:pr="smNativeData" xmlns="smNativeData" val="SMDATA_6_2mHZYhMAAAAlAAAAAQAAAA8BAAAAkAAAAEgAAACQAAAASAAAAAAAAAAAAAAAAAAAABcAAAAUAAAAAAAAAAAAAAD/fwAA/38AAAAAAAAJAAAABAAAAAgAAAAfAAAAVAAAAAAAAAAAAAAAAAAAAAAAAAAAAAAAAAAAAAAAAAAAAAAAAAAAAAAAAAAAAAAAAAAAAAAAAAAAAAAAAAAAAAAAAAAAAAAAAAAAAAAAAAAAAAAAAAAAACEAAAAYAAAAFAAAAHUEAADJCAAACzoAADkbAAAQAAAAJgAAAAgAAAD/////AAAAAA=="/>
              </a:ext>
            </a:extLst>
          </p:cNvGrpSpPr>
          <p:nvPr/>
        </p:nvGrpSpPr>
        <p:grpSpPr>
          <a:xfrm>
            <a:off x="724535" y="1428115"/>
            <a:ext cx="8710930" cy="2997200"/>
            <a:chOff x="724535" y="1428115"/>
            <a:chExt cx="8710930" cy="2997200"/>
          </a:xfrm>
        </p:grpSpPr>
        <p:pic>
          <p:nvPicPr>
            <p:cNvPr id="16" name="Imag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UEAADJCAAACzoAADkbAAAAAAAAJgAAAAgAAAD//////////w=="/>
                </a:ext>
              </a:extLst>
            </p:cNvPicPr>
            <p:nvPr/>
          </p:nvPicPr>
          <p:blipFill>
            <a:blip r:embed="rId2"/>
            <a:stretch>
              <a:fillRect/>
            </a:stretch>
          </p:blipFill>
          <p:spPr>
            <a:xfrm>
              <a:off x="724535" y="1428115"/>
              <a:ext cx="8710930" cy="2997200"/>
            </a:xfrm>
            <a:prstGeom prst="rect">
              <a:avLst/>
            </a:prstGeom>
            <a:noFill/>
            <a:ln>
              <a:noFill/>
            </a:ln>
            <a:effectLst/>
          </p:spPr>
        </p:pic>
        <p:grpSp>
          <p:nvGrpSpPr>
            <p:cNvPr id="11" name="Group 3831"/>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8hAACtDAAABTgAAEwYAAAAAAAAJgAAAAgAAAD/////AAAAAA=="/>
                </a:ext>
              </a:extLst>
            </p:cNvGrpSpPr>
            <p:nvPr/>
          </p:nvGrpSpPr>
          <p:grpSpPr>
            <a:xfrm>
              <a:off x="5485765" y="2060575"/>
              <a:ext cx="3620770" cy="1889125"/>
              <a:chOff x="5485765" y="2060575"/>
              <a:chExt cx="3620770" cy="1889125"/>
            </a:xfrm>
          </p:grpSpPr>
          <p:sp>
            <p:nvSpPr>
              <p:cNvPr id="15" name="Shape 382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vyEAAK0MAAAFOAAATBgAAAAAAAAmAAAACAAAAP//////////"/>
                  </a:ext>
                </a:extLst>
              </p:cNvSpPr>
              <p:nvPr/>
            </p:nvSpPr>
            <p:spPr>
              <a:xfrm>
                <a:off x="5485765" y="2060575"/>
                <a:ext cx="3620770" cy="188912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2" name="Group 383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KooAADQDwAAGjEAAIkWAAAAAAAAJgAAAAgAAAD/////AAAAAA=="/>
                  </a:ext>
                </a:extLst>
              </p:cNvGrpSpPr>
              <p:nvPr/>
            </p:nvGrpSpPr>
            <p:grpSpPr>
              <a:xfrm>
                <a:off x="6610350" y="2570480"/>
                <a:ext cx="1371600" cy="1092835"/>
                <a:chOff x="6610350" y="2570480"/>
                <a:chExt cx="1371600" cy="1092835"/>
              </a:xfrm>
            </p:grpSpPr>
            <p:sp>
              <p:nvSpPr>
                <p:cNvPr id="14" name="Shape 382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FCW3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qigAANAPAAAaMQAAiRYAAAAAAAAmAAAACAAAAP//////////"/>
                    </a:ext>
                  </a:extLst>
                </p:cNvSpPr>
                <p:nvPr/>
              </p:nvSpPr>
              <p:spPr>
                <a:xfrm>
                  <a:off x="6610350" y="2570480"/>
                  <a:ext cx="1371600" cy="109283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382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6MA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kAAOgPAADJLwAAnBIAAAAAAAAmAAAACAAAAP//////////"/>
                    </a:ext>
                  </a:extLst>
                </p:cNvSpPr>
                <p:nvPr/>
              </p:nvSpPr>
              <p:spPr>
                <a:xfrm>
                  <a:off x="6824345" y="2585720"/>
                  <a:ext cx="943610" cy="439420"/>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grpSp>
          <p:nvGrpSpPr>
            <p:cNvPr id="6" name="Group 383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gNAACtDAAAvyEAAEwYAAAAAAAAJgAAAAgAAAD/////AAAAAA=="/>
                </a:ext>
              </a:extLst>
            </p:cNvGrpSpPr>
            <p:nvPr/>
          </p:nvGrpSpPr>
          <p:grpSpPr>
            <a:xfrm>
              <a:off x="2118360" y="2060575"/>
              <a:ext cx="3367405" cy="1889125"/>
              <a:chOff x="2118360" y="2060575"/>
              <a:chExt cx="3367405" cy="1889125"/>
            </a:xfrm>
          </p:grpSpPr>
          <p:sp>
            <p:nvSpPr>
              <p:cNvPr id="10" name="Shape 383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CA0AAK0MAAC/IQAATBgAAAAAAAAmAAAACAAAAP//////////"/>
                  </a:ext>
                </a:extLst>
              </p:cNvSpPr>
              <p:nvPr/>
            </p:nvSpPr>
            <p:spPr>
              <a:xfrm>
                <a:off x="2118360" y="2060575"/>
                <a:ext cx="3367405" cy="188912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7" name="Group 383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CoTAADQDwAAnRsAAIsWAAAAAAAAJgAAAAgAAAD/////AAAAAA=="/>
                  </a:ext>
                </a:extLst>
              </p:cNvGrpSpPr>
              <p:nvPr/>
            </p:nvGrpSpPr>
            <p:grpSpPr>
              <a:xfrm>
                <a:off x="3115310" y="2570480"/>
                <a:ext cx="1373505" cy="1094105"/>
                <a:chOff x="3115310" y="2570480"/>
                <a:chExt cx="1373505" cy="1094105"/>
              </a:xfrm>
            </p:grpSpPr>
            <p:sp>
              <p:nvSpPr>
                <p:cNvPr id="9" name="Shape 383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KhMAANAPAACdGwAAixYAAAAAAAAmAAAACAAAAP//////////"/>
                    </a:ext>
                  </a:extLst>
                </p:cNvSpPr>
                <p:nvPr/>
              </p:nvSpPr>
              <p:spPr>
                <a:xfrm>
                  <a:off x="3115310" y="2570480"/>
                  <a:ext cx="1373505" cy="109410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383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exQAAOkPAABMGgAAnRIAAAAAAAAmAAAACAAAAP//////////"/>
                    </a:ext>
                  </a:extLst>
                </p:cNvSpPr>
                <p:nvPr/>
              </p:nvSpPr>
              <p:spPr>
                <a:xfrm>
                  <a:off x="3329305" y="2586355"/>
                  <a:ext cx="945515" cy="439420"/>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grpSp>
        <p:pic>
          <p:nvPicPr>
            <p:cNvPr id="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sTAAA3EwAAjhsAAKAUAAAAAAAAJgAAAAgAAAD//////////w=="/>
                </a:ext>
              </a:extLst>
            </p:cNvPicPr>
            <p:nvPr/>
          </p:nvPicPr>
          <p:blipFill>
            <a:blip r:embed="rId3"/>
            <a:stretch>
              <a:fillRect/>
            </a:stretch>
          </p:blipFill>
          <p:spPr>
            <a:xfrm>
              <a:off x="3146425" y="3123565"/>
              <a:ext cx="1332865" cy="229235"/>
            </a:xfrm>
            <a:prstGeom prst="rect">
              <a:avLst/>
            </a:prstGeom>
            <a:noFill/>
            <a:ln>
              <a:noFill/>
            </a:ln>
            <a:effectLst>
              <a:outerShdw blurRad="63500" dist="63760" dir="2700000">
                <a:srgbClr val="000000">
                  <a:alpha val="4000"/>
                </a:srgbClr>
              </a:outerShdw>
            </a:effectLst>
          </p:spPr>
        </p:pic>
        <p:pic>
          <p:nvPicPr>
            <p:cNvPr id="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g4AIB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UoAAA3EwAA9TAAAJ8UAAAAAAAAJgAAAAgAAAD//////////w=="/>
                </a:ext>
              </a:extLst>
            </p:cNvPicPr>
            <p:nvPr/>
          </p:nvPicPr>
          <p:blipFill>
            <a:blip r:embed="rId4"/>
            <a:stretch>
              <a:fillRect/>
            </a:stretch>
          </p:blipFill>
          <p:spPr>
            <a:xfrm>
              <a:off x="6627495" y="3123565"/>
              <a:ext cx="1330960" cy="228600"/>
            </a:xfrm>
            <a:prstGeom prst="rect">
              <a:avLst/>
            </a:prstGeom>
            <a:noFill/>
            <a:ln>
              <a:noFill/>
            </a:ln>
            <a:effectLst>
              <a:outerShdw blurRad="63500" dist="63760" dir="2700000">
                <a:srgbClr val="000000">
                  <a:alpha val="4000"/>
                </a:srgbClr>
              </a:outerShdw>
            </a:effectLst>
          </p:spPr>
        </p:pic>
      </p:grpSp>
      <p:sp>
        <p:nvSpPr>
          <p:cNvPr id="17" name="Shape 3993"/>
          <p:cNvSpPr>
            <a:extLst>
              <a:ext uri="smNativeData">
                <pr:smNativeData xmlns:pr="smNativeData" xmlns="smNativeData" val="SMDATA_15_2mHZYh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JwGE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TkAAJ8RAAA5PQAApB8AABAAAAAmAAAACAAAAP//////////"/>
              </a:ext>
            </a:extLst>
          </p:cNvSpPr>
          <p:nvPr/>
        </p:nvSpPr>
        <p:spPr>
          <a:xfrm>
            <a:off x="9421495" y="2864485"/>
            <a:ext cx="530860" cy="2279015"/>
          </a:xfrm>
          <a:custGeom>
            <a:avLst/>
            <a:gdLst/>
            <a:ahLst/>
            <a:cxnLst/>
            <a:rect l="0" t="0" r="530860" b="2279015"/>
            <a:pathLst>
              <a:path w="530860" h="2279015">
                <a:moveTo>
                  <a:pt x="0" y="0"/>
                </a:moveTo>
                <a:cubicBezTo>
                  <a:pt x="656892" y="654161"/>
                  <a:pt x="704162" y="1413833"/>
                  <a:pt x="14184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spcCol="215900" anchor="t"/>
          <a:lstStyle/>
          <a:p>
            <a:pPr/>
          </a:p>
        </p:txBody>
      </p:sp>
      <p:grpSp>
        <p:nvGrpSpPr>
          <p:cNvPr id="18" name="Group 3990"/>
          <p:cNvGrpSpPr>
            <a:extLst>
              <a:ext uri="smNativeData">
                <pr:smNativeData xmlns:pr="smNativeData" xmlns="smNativeData" val="SMDATA_6_2mHZYhMAAAAlAAAAAQAAAA8BAAAAkAAAAEgAAACQAAAASAAAAAAAAAAAAAAAAAAAABcAAAAUAAAAAAAAAAAAAAD/fwAA/38AAAAAAAAJAAAABAAAAEIASAAfAAAAVAAAAAAAAAAAAAAAAAAAAAAAAAAAAAAAAAAAAAAAAAAAAAAAAAAAAAAAAAAAAAAAAAAAAAAAAAAAAAAAAAAAAAAAAAAAAAAAAAAAAAAAAAAAAAAAAAAAACEAAAAYAAAAFAAAAHUEAACRGAAACzoAAAErAAAQAAAAJgAAAAgAAAD/////AAAAAA=="/>
              </a:ext>
            </a:extLst>
          </p:cNvGrpSpPr>
          <p:nvPr/>
        </p:nvGrpSpPr>
        <p:grpSpPr>
          <a:xfrm>
            <a:off x="724535" y="3993515"/>
            <a:ext cx="8710930" cy="2997200"/>
            <a:chOff x="724535" y="3993515"/>
            <a:chExt cx="8710930" cy="2997200"/>
          </a:xfrm>
        </p:grpSpPr>
        <p:pic>
          <p:nvPicPr>
            <p:cNvPr id="167" name="alignment.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UEAACRGAAACzoAAAErAAAAAAAAJgAAAAgAAAD//////////w=="/>
                </a:ext>
              </a:extLst>
            </p:cNvPicPr>
            <p:nvPr/>
          </p:nvPicPr>
          <p:blipFill>
            <a:blip r:embed="rId2"/>
            <a:stretch>
              <a:fillRect/>
            </a:stretch>
          </p:blipFill>
          <p:spPr>
            <a:xfrm>
              <a:off x="724535" y="3993515"/>
              <a:ext cx="8710930" cy="2997200"/>
            </a:xfrm>
            <a:prstGeom prst="rect">
              <a:avLst/>
            </a:prstGeom>
            <a:noFill/>
            <a:ln>
              <a:noFill/>
            </a:ln>
            <a:effectLst/>
          </p:spPr>
        </p:pic>
        <p:grpSp>
          <p:nvGrpSpPr>
            <p:cNvPr id="162" name="Group 384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8hAAB1HAAABTgAABQoAAAAAAAAJgAAAAgAAAD/////AAAAAA=="/>
                </a:ext>
              </a:extLst>
            </p:cNvGrpSpPr>
            <p:nvPr/>
          </p:nvGrpSpPr>
          <p:grpSpPr>
            <a:xfrm>
              <a:off x="5485765" y="4625975"/>
              <a:ext cx="3620770" cy="1889125"/>
              <a:chOff x="5485765" y="4625975"/>
              <a:chExt cx="3620770" cy="1889125"/>
            </a:xfrm>
          </p:grpSpPr>
          <p:sp>
            <p:nvSpPr>
              <p:cNvPr id="166" name="Shape 384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DwC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vyEAAHUcAAAFOAAAFCgAAAAAAAAmAAAACAAAAP//////////"/>
                  </a:ext>
                </a:extLst>
              </p:cNvSpPr>
              <p:nvPr/>
            </p:nvSpPr>
            <p:spPr>
              <a:xfrm>
                <a:off x="5485765" y="4625975"/>
                <a:ext cx="3620770" cy="188912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63" name="Group 384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KooAACYHwAAGjEAAFEmAAAAAAAAJgAAAAgAAAD/////AAAAAA=="/>
                  </a:ext>
                </a:extLst>
              </p:cNvGrpSpPr>
              <p:nvPr/>
            </p:nvGrpSpPr>
            <p:grpSpPr>
              <a:xfrm>
                <a:off x="6610350" y="5135880"/>
                <a:ext cx="1371600" cy="1092835"/>
                <a:chOff x="6610350" y="5135880"/>
                <a:chExt cx="1371600" cy="1092835"/>
              </a:xfrm>
            </p:grpSpPr>
            <p:sp>
              <p:nvSpPr>
                <p:cNvPr id="165" name="Shape 384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dV/+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qigAAJgfAAAaMQAAUSYAAAAAAAAmAAAACAAAAP//////////"/>
                    </a:ext>
                  </a:extLst>
                </p:cNvSpPr>
                <p:nvPr/>
              </p:nvSpPr>
              <p:spPr>
                <a:xfrm>
                  <a:off x="6610350" y="5135880"/>
                  <a:ext cx="1371600" cy="109283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64" name="Shape 384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N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kAALAfAADJLwAAZCIAAAAAAAAmAAAACAAAAP//////////"/>
                    </a:ext>
                  </a:extLst>
                </p:cNvSpPr>
                <p:nvPr/>
              </p:nvSpPr>
              <p:spPr>
                <a:xfrm>
                  <a:off x="6824345" y="5151120"/>
                  <a:ext cx="943610" cy="439420"/>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grpSp>
          <p:nvGrpSpPr>
            <p:cNvPr id="157" name="Group 3851"/>
            <p:cNvGrpSpPr>
              <a:extLst>
                <a:ext uri="smNativeData">
                  <pr:smNativeData xmlns:pr="smNativeData" xmlns="smNativeData" val="SMDATA_6_2mHZYhMAAAAlAAAAAQAAAA8BAAAAkAAAAEgAAACQAAAASAAAAAAAAAAAAAAAAAAAABcAAAAUAAAAAAAAAAAAAAD/fwAA/38AAAAAAAAJAAAABAAAAEEAbwAfAAAAVAAAAAAAAAAAAAAAAAAAAAAAAAAAAAAAAAAAAAAAAAAAAAAAAAAAAAAAAAAAAAAAAAAAAAAAAAAAAAAAAAAAAAAAAAAAAAAAAAAAAAAAAAAAAAAAAAAAACEAAAAYAAAAFAAAAAgNAAB1HAAAvyEAABQoAAAAAAAAJgAAAAgAAAD/////AAAAAA=="/>
                </a:ext>
              </a:extLst>
            </p:cNvGrpSpPr>
            <p:nvPr/>
          </p:nvGrpSpPr>
          <p:grpSpPr>
            <a:xfrm>
              <a:off x="2118360" y="4625975"/>
              <a:ext cx="3367405" cy="1889125"/>
              <a:chOff x="2118360" y="4625975"/>
              <a:chExt cx="3367405" cy="1889125"/>
            </a:xfrm>
          </p:grpSpPr>
          <p:sp>
            <p:nvSpPr>
              <p:cNvPr id="161" name="Shape 384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gCA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CA0AAHUcAAC/IQAAFCgAAAAAAAAmAAAACAAAAP//////////"/>
                  </a:ext>
                </a:extLst>
              </p:cNvSpPr>
              <p:nvPr/>
            </p:nvSpPr>
            <p:spPr>
              <a:xfrm>
                <a:off x="2118360" y="4625975"/>
                <a:ext cx="3367405" cy="188912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58" name="Group 3850"/>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CoTAACYHwAAnRsAAFMmAAAAAAAAJgAAAAgAAAD/////AAAAAA=="/>
                  </a:ext>
                </a:extLst>
              </p:cNvGrpSpPr>
              <p:nvPr/>
            </p:nvGrpSpPr>
            <p:grpSpPr>
              <a:xfrm>
                <a:off x="3115310" y="5135880"/>
                <a:ext cx="1373505" cy="1094105"/>
                <a:chOff x="3115310" y="5135880"/>
                <a:chExt cx="1373505" cy="1094105"/>
              </a:xfrm>
            </p:grpSpPr>
            <p:sp>
              <p:nvSpPr>
                <p:cNvPr id="160" name="Shape 384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bC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KhMAAJgfAACdGwAAUyYAAAAAAAAmAAAACAAAAP//////////"/>
                    </a:ext>
                  </a:extLst>
                </p:cNvSpPr>
                <p:nvPr/>
              </p:nvSpPr>
              <p:spPr>
                <a:xfrm>
                  <a:off x="3115310" y="5135880"/>
                  <a:ext cx="1373505" cy="109410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9" name="Shape 384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rFB6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exQAALEfAABMGgAAZSIAAAAAAAAmAAAACAAAAP//////////"/>
                    </a:ext>
                  </a:extLst>
                </p:cNvSpPr>
                <p:nvPr/>
              </p:nvSpPr>
              <p:spPr>
                <a:xfrm>
                  <a:off x="3329305" y="5151755"/>
                  <a:ext cx="945515" cy="439420"/>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grpSp>
        <p:pic>
          <p:nvPicPr>
            <p:cNvPr id="156" name="Image4"/>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DSs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sTAAD/IgAAjhsAAGgkAAAAAAAAJgAAAAgAAAD//////////w=="/>
                </a:ext>
              </a:extLst>
            </p:cNvPicPr>
            <p:nvPr/>
          </p:nvPicPr>
          <p:blipFill>
            <a:blip r:embed="rId3"/>
            <a:stretch>
              <a:fillRect/>
            </a:stretch>
          </p:blipFill>
          <p:spPr>
            <a:xfrm>
              <a:off x="3146425" y="5688965"/>
              <a:ext cx="1332865" cy="229235"/>
            </a:xfrm>
            <a:prstGeom prst="rect">
              <a:avLst/>
            </a:prstGeom>
            <a:noFill/>
            <a:ln>
              <a:noFill/>
            </a:ln>
            <a:effectLst>
              <a:outerShdw blurRad="63500" dist="63760" dir="2700000">
                <a:srgbClr val="000000">
                  <a:alpha val="4000"/>
                </a:srgbClr>
              </a:outerShdw>
            </a:effectLst>
          </p:spPr>
        </p:pic>
        <p:pic>
          <p:nvPicPr>
            <p:cNvPr id="15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NmM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UoAAD/IgAA9TAAAGckAAAAAAAAJgAAAAgAAAD//////////w=="/>
                </a:ext>
              </a:extLst>
            </p:cNvPicPr>
            <p:nvPr/>
          </p:nvPicPr>
          <p:blipFill>
            <a:blip r:embed="rId4"/>
            <a:stretch>
              <a:fillRect/>
            </a:stretch>
          </p:blipFill>
          <p:spPr>
            <a:xfrm>
              <a:off x="6627495" y="5688965"/>
              <a:ext cx="1330960" cy="228600"/>
            </a:xfrm>
            <a:prstGeom prst="rect">
              <a:avLst/>
            </a:prstGeom>
            <a:noFill/>
            <a:ln>
              <a:noFill/>
            </a:ln>
            <a:effectLst>
              <a:outerShdw blurRad="63500" dist="63760" dir="2700000">
                <a:srgbClr val="000000">
                  <a:alpha val="4000"/>
                </a:srgbClr>
              </a:outerShdw>
            </a:effectLst>
          </p:spPr>
        </p:pic>
        <p:grpSp>
          <p:nvGrpSpPr>
            <p:cNvPr id="19" name="Group 3989"/>
            <p:cNvGrpSpPr>
              <a:extLst>
                <a:ext uri="smNativeData">
                  <pr:smNativeData xmlns:pr="smNativeData" xmlns="smNativeData" val="SMDATA_6_2mHZYhMAAAAlAAAAAQAAAA8BAAAAkAAAAEgAAACQAAAASAAAAAAAAAAAAAAAAAAAABcAAAAUAAAAAAAAAAAAAAD/fwAA/38AAAAAAAAJAAAABAAAADkALwAfAAAAVAAAAAAAAAAAAAAAAAAAAAAAAAAAAAAAAAAAAAAAAAAAAAAAAAAAAAAAAAAAAAAAAAAAAAAAAAAAAAAAAAAAAAAAAAAAAAAAAAAAAAAAAAAAAAAAAAAAACEAAAAYAAAAFAAAADsNAACCHAAAzjcAABwoAAAAAAAAJgAAAAgAAAD/////AAAAAA=="/>
                </a:ext>
              </a:extLst>
            </p:cNvGrpSpPr>
            <p:nvPr/>
          </p:nvGrpSpPr>
          <p:grpSpPr>
            <a:xfrm>
              <a:off x="2150745" y="4634230"/>
              <a:ext cx="6920865" cy="1885950"/>
              <a:chOff x="2150745" y="4634230"/>
              <a:chExt cx="6920865" cy="1885950"/>
            </a:xfrm>
          </p:grpSpPr>
          <p:grpSp>
            <p:nvGrpSpPr>
              <p:cNvPr id="23" name="Group 3985"/>
              <p:cNvGrpSpPr>
                <a:extLst>
                  <a:ext uri="smNativeData">
                    <pr:smNativeData xmlns:pr="smNativeData" xmlns="smNativeData" val="SMDATA_6_2mHZYhMAAAAlAAAAAQAAAA8BAAAAkAAAAEgAAACQAAAASAAAAAAAAAAAAAAAAAAAABcAAAAUAAAAAAAAAAAAAAD/fwAA/38AAAAAAAAJAAAABAAAAHYATAAfAAAAVAAAAAAAAAAAAAAAAAAAAAAAAAAAAAAAAAAAAAAAAAAAAAAAAAAAAAAAAAAAAAAAAAAAAAAAAAAAAAAAAAAAAAAAAAAAAAAAAAAAAAAAAAAAAAAAAAAAACEAAAAYAAAAFAAAADsNAACCHAAAzjcAABwoAAAAAAAAJgAAAAgAAAD/////AAAAAA=="/>
                  </a:ext>
                </a:extLst>
              </p:cNvGrpSpPr>
              <p:nvPr/>
            </p:nvGrpSpPr>
            <p:grpSpPr>
              <a:xfrm>
                <a:off x="2150745" y="4634230"/>
                <a:ext cx="6920865" cy="1885950"/>
                <a:chOff x="2150745" y="4634230"/>
                <a:chExt cx="6920865" cy="1885950"/>
              </a:xfrm>
            </p:grpSpPr>
            <p:grpSp>
              <p:nvGrpSpPr>
                <p:cNvPr id="30" name="Group 3978"/>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DsNAACCHAAAzjcAABwoAAAAAAAAJgAAAAgAAAD/////AAAAAA=="/>
                    </a:ext>
                  </a:extLst>
                </p:cNvGrpSpPr>
                <p:nvPr/>
              </p:nvGrpSpPr>
              <p:grpSpPr>
                <a:xfrm>
                  <a:off x="2150745" y="4634230"/>
                  <a:ext cx="6920865" cy="1885950"/>
                  <a:chOff x="2150745" y="4634230"/>
                  <a:chExt cx="6920865" cy="1885950"/>
                </a:xfrm>
              </p:grpSpPr>
              <p:sp>
                <p:nvSpPr>
                  <p:cNvPr id="154" name="Shape 385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6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Ow0AAIIcAAA7DQAAHCgAAAAAAAAmAAAACAAAAP//////////"/>
                      </a:ext>
                    </a:extLst>
                  </p:cNvSpPr>
                  <p:nvPr/>
                </p:nvSpPr>
                <p:spPr>
                  <a:xfrm flipV="1">
                    <a:off x="215074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3" name="Shape 385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CF8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lA0AAIIcAACUDQAAHCgAAAAAAAAmAAAACAAAAP//////////"/>
                      </a:ext>
                    </a:extLst>
                  </p:cNvSpPr>
                  <p:nvPr/>
                </p:nvSpPr>
                <p:spPr>
                  <a:xfrm flipV="1">
                    <a:off x="220726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2" name="Shape 385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CPS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7A0AAIIcAADsDQAAHCgAAAAAAAAmAAAACAAAAP//////////"/>
                      </a:ext>
                    </a:extLst>
                  </p:cNvSpPr>
                  <p:nvPr/>
                </p:nvSpPr>
                <p:spPr>
                  <a:xfrm flipV="1">
                    <a:off x="226314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1" name="Shape 385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DA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RQ4AAIIcAABFDgAAHCgAAAAAAAAmAAAACAAAAP//////////"/>
                      </a:ext>
                    </a:extLst>
                  </p:cNvSpPr>
                  <p:nvPr/>
                </p:nvSpPr>
                <p:spPr>
                  <a:xfrm flipV="1">
                    <a:off x="231965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0" name="Shape 385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DCM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ng4AAIIcAACeDgAAHCgAAAAAAAAmAAAACAAAAP//////////"/>
                      </a:ext>
                    </a:extLst>
                  </p:cNvSpPr>
                  <p:nvPr/>
                </p:nvSpPr>
                <p:spPr>
                  <a:xfrm flipV="1">
                    <a:off x="237617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9" name="Shape 385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wOm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9g4AAIIcAAD2DgAAHCgAAAAAAAAmAAAACAAAAP//////////"/>
                      </a:ext>
                    </a:extLst>
                  </p:cNvSpPr>
                  <p:nvPr/>
                </p:nvSpPr>
                <p:spPr>
                  <a:xfrm flipV="1">
                    <a:off x="243205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8" name="Shape 386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Tw8AAIIcAABPDwAAHCgAAAAAAAAmAAAACAAAAP//////////"/>
                      </a:ext>
                    </a:extLst>
                  </p:cNvSpPr>
                  <p:nvPr/>
                </p:nvSpPr>
                <p:spPr>
                  <a:xfrm flipV="1">
                    <a:off x="248856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7" name="Shape 386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9Ij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qA8AAIIcAACoDwAAHCgAAAAAAAAmAAAACAAAAP//////////"/>
                      </a:ext>
                    </a:extLst>
                  </p:cNvSpPr>
                  <p:nvPr/>
                </p:nvSpPr>
                <p:spPr>
                  <a:xfrm flipV="1">
                    <a:off x="254508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6" name="Shape 386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ABAAAIIcAAAAEAAAHCgAAAAAAAAmAAAACAAAAP//////////"/>
                      </a:ext>
                    </a:extLst>
                  </p:cNvSpPr>
                  <p:nvPr/>
                </p:nvSpPr>
                <p:spPr>
                  <a:xfrm flipV="1">
                    <a:off x="260096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5" name="Shape 386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Uw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WRAAAIIcAABZEAAAHCgAAAAAAAAmAAAACAAAAP//////////"/>
                      </a:ext>
                    </a:extLst>
                  </p:cNvSpPr>
                  <p:nvPr/>
                </p:nvSpPr>
                <p:spPr>
                  <a:xfrm flipV="1">
                    <a:off x="265747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4" name="Shape 386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0Qn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hAAAIIcAACyEAAAHCgAAAAAAAAmAAAACAAAAP//////////"/>
                      </a:ext>
                    </a:extLst>
                  </p:cNvSpPr>
                  <p:nvPr/>
                </p:nvSpPr>
                <p:spPr>
                  <a:xfrm flipV="1">
                    <a:off x="271399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3" name="Shape 386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0dH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hEAAIIcAAAKEQAAHCgAAAAAAAAmAAAACAAAAP//////////"/>
                      </a:ext>
                    </a:extLst>
                  </p:cNvSpPr>
                  <p:nvPr/>
                </p:nvSpPr>
                <p:spPr>
                  <a:xfrm flipV="1">
                    <a:off x="276987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2" name="Shape 386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iI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YxEAAIIcAABjEQAAHCgAAAAAAAAmAAAACAAAAP//////////"/>
                      </a:ext>
                    </a:extLst>
                  </p:cNvSpPr>
                  <p:nvPr/>
                </p:nvSpPr>
                <p:spPr>
                  <a:xfrm flipV="1">
                    <a:off x="282638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1" name="Shape 386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Y2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vBEAAIIcAAC8EQAAHCgAAAAAAAAmAAAACAAAAP//////////"/>
                      </a:ext>
                    </a:extLst>
                  </p:cNvSpPr>
                  <p:nvPr/>
                </p:nvSpPr>
                <p:spPr>
                  <a:xfrm flipV="1">
                    <a:off x="288290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0" name="Shape 386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hb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FRIAAIIcAAAVEgAAHCgAAAAAAAAmAAAACAAAAP//////////"/>
                      </a:ext>
                    </a:extLst>
                  </p:cNvSpPr>
                  <p:nvPr/>
                </p:nvSpPr>
                <p:spPr>
                  <a:xfrm flipV="1">
                    <a:off x="293941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9" name="Shape 386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zPT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bRIAAIIcAABtEgAAHCgAAAAAAAAmAAAACAAAAP//////////"/>
                      </a:ext>
                    </a:extLst>
                  </p:cNvSpPr>
                  <p:nvPr/>
                </p:nvSpPr>
                <p:spPr>
                  <a:xfrm flipV="1">
                    <a:off x="299529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8" name="Shape 387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MzM0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xhIAAIIcAADGEgAAHCgAAAAAAAAmAAAACAAAAP//////////"/>
                      </a:ext>
                    </a:extLst>
                  </p:cNvSpPr>
                  <p:nvPr/>
                </p:nvSpPr>
                <p:spPr>
                  <a:xfrm flipV="1">
                    <a:off x="305181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7" name="Shape 387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wWHB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HxMAAIIcAAAfEwAAHCgAAAAAAAAmAAAACAAAAP//////////"/>
                      </a:ext>
                    </a:extLst>
                  </p:cNvSpPr>
                  <p:nvPr/>
                </p:nvSpPr>
                <p:spPr>
                  <a:xfrm flipV="1">
                    <a:off x="310832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6" name="Shape 387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hOOE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dxMAAIIcAAB3EwAAHCgAAAAAAAAmAAAACAAAAP//////////"/>
                      </a:ext>
                    </a:extLst>
                  </p:cNvSpPr>
                  <p:nvPr/>
                </p:nvSpPr>
                <p:spPr>
                  <a:xfrm flipV="1">
                    <a:off x="316420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5" name="Shape 387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0BMAAIIcAADQEwAAHCgAAAAAAAAmAAAACAAAAP//////////"/>
                      </a:ext>
                    </a:extLst>
                  </p:cNvSpPr>
                  <p:nvPr/>
                </p:nvSpPr>
                <p:spPr>
                  <a:xfrm flipV="1">
                    <a:off x="322072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4" name="Shape 387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sY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KRQAAIIcAAApFAAAHCgAAAAAAAAmAAAACAAAAP//////////"/>
                      </a:ext>
                    </a:extLst>
                  </p:cNvSpPr>
                  <p:nvPr/>
                </p:nvSpPr>
                <p:spPr>
                  <a:xfrm flipV="1">
                    <a:off x="327723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3" name="Shape 387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mZm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gRQAAIIcAACBFAAAHCgAAAAAAAAmAAAACAAAAP//////////"/>
                      </a:ext>
                    </a:extLst>
                  </p:cNvSpPr>
                  <p:nvPr/>
                </p:nvSpPr>
                <p:spPr>
                  <a:xfrm flipV="1">
                    <a:off x="333311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2" name="Shape 387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0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2hQAAIIcAADaFAAAHCgAAAAAAAAmAAAACAAAAP//////////"/>
                      </a:ext>
                    </a:extLst>
                  </p:cNvSpPr>
                  <p:nvPr/>
                </p:nvSpPr>
                <p:spPr>
                  <a:xfrm flipV="1">
                    <a:off x="338963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1" name="Shape 387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udl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MxUAAIIcAAAzFQAAHCgAAAAAAAAmAAAACAAAAP//////////"/>
                      </a:ext>
                    </a:extLst>
                  </p:cNvSpPr>
                  <p:nvPr/>
                </p:nvSpPr>
                <p:spPr>
                  <a:xfrm flipV="1">
                    <a:off x="344614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0" name="Shape 387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H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ixUAAIIcAACLFQAAHCgAAAAAAAAmAAAACAAAAP//////////"/>
                      </a:ext>
                    </a:extLst>
                  </p:cNvSpPr>
                  <p:nvPr/>
                </p:nvSpPr>
                <p:spPr>
                  <a:xfrm flipV="1">
                    <a:off x="350202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9" name="Shape 387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wv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5BUAAIIcAADkFQAAHCgAAAAAAAAmAAAACAAAAP//////////"/>
                      </a:ext>
                    </a:extLst>
                  </p:cNvSpPr>
                  <p:nvPr/>
                </p:nvSpPr>
                <p:spPr>
                  <a:xfrm flipV="1">
                    <a:off x="355854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8" name="Shape 388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je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PRYAAIIcAAA9FgAAHCgAAAAAAAAmAAAACAAAAP//////////"/>
                      </a:ext>
                    </a:extLst>
                  </p:cNvSpPr>
                  <p:nvPr/>
                </p:nvSpPr>
                <p:spPr>
                  <a:xfrm flipV="1">
                    <a:off x="361505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7" name="Shape 388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hmcm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lRYAAIIcAACVFgAAHCgAAAAAAAAmAAAACAAAAP//////////"/>
                      </a:ext>
                    </a:extLst>
                  </p:cNvSpPr>
                  <p:nvPr/>
                </p:nvSpPr>
                <p:spPr>
                  <a:xfrm flipV="1">
                    <a:off x="367093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6" name="Shape 388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7hYAAIIcAADuFgAAHCgAAAAAAAAmAAAACAAAAP//////////"/>
                      </a:ext>
                    </a:extLst>
                  </p:cNvSpPr>
                  <p:nvPr/>
                </p:nvSpPr>
                <p:spPr>
                  <a:xfrm flipV="1">
                    <a:off x="372745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5" name="Shape 388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tZ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RxcAAIIcAABHFwAAHCgAAAAAAAAmAAAACAAAAP//////////"/>
                      </a:ext>
                    </a:extLst>
                  </p:cNvSpPr>
                  <p:nvPr/>
                </p:nvSpPr>
                <p:spPr>
                  <a:xfrm flipV="1">
                    <a:off x="378396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4" name="Shape 388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bn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nxcAAIIcAACfFwAAHCgAAAAAAAAmAAAACAAAAP//////////"/>
                      </a:ext>
                    </a:extLst>
                  </p:cNvSpPr>
                  <p:nvPr/>
                </p:nvSpPr>
                <p:spPr>
                  <a:xfrm flipV="1">
                    <a:off x="383984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3" name="Shape 388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C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BcAAIIcAAD4FwAAHCgAAAAAAAAmAAAACAAAAP//////////"/>
                      </a:ext>
                    </a:extLst>
                  </p:cNvSpPr>
                  <p:nvPr/>
                </p:nvSpPr>
                <p:spPr>
                  <a:xfrm flipV="1">
                    <a:off x="389636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2" name="Shape 388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w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URgAAIIcAABRGAAAHCgAAAAAAAAmAAAACAAAAP//////////"/>
                      </a:ext>
                    </a:extLst>
                  </p:cNvSpPr>
                  <p:nvPr/>
                </p:nvSpPr>
                <p:spPr>
                  <a:xfrm flipV="1">
                    <a:off x="395287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1" name="Shape 388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qRgAAIIcAACpGAAAHCgAAAAAAAAmAAAACAAAAP//////////"/>
                      </a:ext>
                    </a:extLst>
                  </p:cNvSpPr>
                  <p:nvPr/>
                </p:nvSpPr>
                <p:spPr>
                  <a:xfrm flipV="1">
                    <a:off x="400875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0" name="Shape 388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0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AhkAAIIcAAACGQAAHCgAAAAAAAAmAAAACAAAAP//////////"/>
                      </a:ext>
                    </a:extLst>
                  </p:cNvSpPr>
                  <p:nvPr/>
                </p:nvSpPr>
                <p:spPr>
                  <a:xfrm flipV="1">
                    <a:off x="406527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9" name="Shape 388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yNz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WxkAAIIcAABbGQAAHCgAAAAAAAAmAAAACAAAAP//////////"/>
                      </a:ext>
                    </a:extLst>
                  </p:cNvSpPr>
                  <p:nvPr/>
                </p:nvSpPr>
                <p:spPr>
                  <a:xfrm flipV="1">
                    <a:off x="412178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8" name="Shape 389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GRj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qBkAAIIcAACoGQAAHCgAAAAAAAAmAAAACAAAAP//////////"/>
                      </a:ext>
                    </a:extLst>
                  </p:cNvSpPr>
                  <p:nvPr/>
                </p:nvSpPr>
                <p:spPr>
                  <a:xfrm flipV="1">
                    <a:off x="417068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7" name="Shape 389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t4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ARoAAIIcAAABGgAAHCgAAAAAAAAmAAAACAAAAP//////////"/>
                      </a:ext>
                    </a:extLst>
                  </p:cNvSpPr>
                  <p:nvPr/>
                </p:nvSpPr>
                <p:spPr>
                  <a:xfrm flipV="1">
                    <a:off x="422719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6" name="Shape 389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ub0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WRoAAIIcAABZGgAAHCgAAAAAAAAmAAAACAAAAP//////////"/>
                      </a:ext>
                    </a:extLst>
                  </p:cNvSpPr>
                  <p:nvPr/>
                </p:nvSpPr>
                <p:spPr>
                  <a:xfrm flipV="1">
                    <a:off x="428307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5" name="Shape 389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2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shoAAIIcAACyGgAAHCgAAAAAAAAmAAAACAAAAP//////////"/>
                      </a:ext>
                    </a:extLst>
                  </p:cNvSpPr>
                  <p:nvPr/>
                </p:nvSpPr>
                <p:spPr>
                  <a:xfrm flipV="1">
                    <a:off x="433959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4" name="Shape 389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4MD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xsAAIIcAAALGwAAHCgAAAAAAAAmAAAACAAAAP//////////"/>
                      </a:ext>
                    </a:extLst>
                  </p:cNvSpPr>
                  <p:nvPr/>
                </p:nvSpPr>
                <p:spPr>
                  <a:xfrm flipV="1">
                    <a:off x="439610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3" name="Shape 389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hYk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xsAAIIcAABjGwAAHCgAAAAAAAAmAAAACAAAAP//////////"/>
                      </a:ext>
                    </a:extLst>
                  </p:cNvSpPr>
                  <p:nvPr/>
                </p:nvSpPr>
                <p:spPr>
                  <a:xfrm flipV="1">
                    <a:off x="445198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2" name="Shape 389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eG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vBsAAIIcAAC8GwAAHCgAAAAAAAAmAAAACAAAAP//////////"/>
                      </a:ext>
                    </a:extLst>
                  </p:cNvSpPr>
                  <p:nvPr/>
                </p:nvSpPr>
                <p:spPr>
                  <a:xfrm flipV="1">
                    <a:off x="450850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1" name="Shape 389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N0eW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FRwAAIIcAAAVHAAAHCgAAAAAAAAmAAAACAAAAP//////////"/>
                      </a:ext>
                    </a:extLst>
                  </p:cNvSpPr>
                  <p:nvPr/>
                </p:nvSpPr>
                <p:spPr>
                  <a:xfrm flipV="1">
                    <a:off x="456501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0" name="Shape 389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xM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bRwAAIIcAABtHAAAHCgAAAAAAAAmAAAACAAAAP//////////"/>
                      </a:ext>
                    </a:extLst>
                  </p:cNvSpPr>
                  <p:nvPr/>
                </p:nvSpPr>
                <p:spPr>
                  <a:xfrm flipV="1">
                    <a:off x="462089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9" name="Shape 389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M9Ij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xhwAAIIcAADGHAAAHCgAAAAAAAAmAAAACAAAAP//////////"/>
                      </a:ext>
                    </a:extLst>
                  </p:cNvSpPr>
                  <p:nvPr/>
                </p:nvSpPr>
                <p:spPr>
                  <a:xfrm flipV="1">
                    <a:off x="467741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8" name="Shape 390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By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Hx0AAIIcAAAfHQAAHCgAAAAAAAAmAAAACAAAAP//////////"/>
                      </a:ext>
                    </a:extLst>
                  </p:cNvSpPr>
                  <p:nvPr/>
                </p:nvSpPr>
                <p:spPr>
                  <a:xfrm flipV="1">
                    <a:off x="473392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7" name="Shape 390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Y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eB0AAIIcAAB4HQAAHCgAAAAAAAAmAAAACAAAAP//////////"/>
                      </a:ext>
                    </a:extLst>
                  </p:cNvSpPr>
                  <p:nvPr/>
                </p:nvSpPr>
                <p:spPr>
                  <a:xfrm flipV="1">
                    <a:off x="479044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6" name="Shape 390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oY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0B0AAIIcAADQHQAAHCgAAAAAAAAmAAAACAAAAP//////////"/>
                      </a:ext>
                    </a:extLst>
                  </p:cNvSpPr>
                  <p:nvPr/>
                </p:nvSpPr>
                <p:spPr>
                  <a:xfrm flipV="1">
                    <a:off x="484632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5" name="Shape 390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KR4AAIIcAAApHgAAHCgAAAAAAAAmAAAACAAAAP//////////"/>
                      </a:ext>
                    </a:extLst>
                  </p:cNvSpPr>
                  <p:nvPr/>
                </p:nvSpPr>
                <p:spPr>
                  <a:xfrm flipV="1">
                    <a:off x="490283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4" name="Shape 390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z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gh4AAIIcAACCHgAAHCgAAAAAAAAmAAAACAAAAP//////////"/>
                      </a:ext>
                    </a:extLst>
                  </p:cNvSpPr>
                  <p:nvPr/>
                </p:nvSpPr>
                <p:spPr>
                  <a:xfrm flipV="1">
                    <a:off x="495935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3" name="Shape 390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2h4AAIIcAADaHgAAHCgAAAAAAAAmAAAACAAAAP//////////"/>
                      </a:ext>
                    </a:extLst>
                  </p:cNvSpPr>
                  <p:nvPr/>
                </p:nvSpPr>
                <p:spPr>
                  <a:xfrm flipV="1">
                    <a:off x="501523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2" name="Shape 390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Mx8AAIIcAAAzHwAAHCgAAAAAAAAmAAAACAAAAP//////////"/>
                      </a:ext>
                    </a:extLst>
                  </p:cNvSpPr>
                  <p:nvPr/>
                </p:nvSpPr>
                <p:spPr>
                  <a:xfrm flipV="1">
                    <a:off x="507174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1" name="Shape 390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jB8AAIIcAACMHwAAHCgAAAAAAAAmAAAACAAAAP//////////"/>
                      </a:ext>
                    </a:extLst>
                  </p:cNvSpPr>
                  <p:nvPr/>
                </p:nvSpPr>
                <p:spPr>
                  <a:xfrm flipV="1">
                    <a:off x="512826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0" name="Shape 390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JDb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5B8AAIIcAADkHwAAHCgAAAAAAAAmAAAACAAAAP//////////"/>
                      </a:ext>
                    </a:extLst>
                  </p:cNvSpPr>
                  <p:nvPr/>
                </p:nvSpPr>
                <p:spPr>
                  <a:xfrm flipV="1">
                    <a:off x="518414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9" name="Shape 390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4dC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PSAAAIIcAAA9IAAAHCgAAAAAAAAmAAAACAAAAP//////////"/>
                      </a:ext>
                    </a:extLst>
                  </p:cNvSpPr>
                  <p:nvPr/>
                </p:nvSpPr>
                <p:spPr>
                  <a:xfrm flipV="1">
                    <a:off x="524065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8" name="Shape 391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liAAAIIcAACWIAAAHCgAAAAAAAAmAAAACAAAAP//////////"/>
                      </a:ext>
                    </a:extLst>
                  </p:cNvSpPr>
                  <p:nvPr/>
                </p:nvSpPr>
                <p:spPr>
                  <a:xfrm flipV="1">
                    <a:off x="529717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7" name="Shape 391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bn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7iAAAIIcAADuIAAAHCgAAAAAAAAmAAAACAAAAP//////////"/>
                      </a:ext>
                    </a:extLst>
                  </p:cNvSpPr>
                  <p:nvPr/>
                </p:nvSpPr>
                <p:spPr>
                  <a:xfrm flipV="1">
                    <a:off x="535305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6" name="Shape 391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2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RyEAAIIcAABHIQAAHCgAAAAAAAAmAAAACAAAAP//////////"/>
                      </a:ext>
                    </a:extLst>
                  </p:cNvSpPr>
                  <p:nvPr/>
                </p:nvSpPr>
                <p:spPr>
                  <a:xfrm flipV="1">
                    <a:off x="540956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5" name="Shape 391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Qc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oCEAAIIcAACgIQAAHCgAAAAAAAAmAAAACAAAAP//////////"/>
                      </a:ext>
                    </a:extLst>
                  </p:cNvSpPr>
                  <p:nvPr/>
                </p:nvSpPr>
                <p:spPr>
                  <a:xfrm flipV="1">
                    <a:off x="546608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4" name="Shape 391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ck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CEAAIIcAAD4IQAAHCgAAAAAAAAmAAAACAAAAP//////////"/>
                      </a:ext>
                    </a:extLst>
                  </p:cNvSpPr>
                  <p:nvPr/>
                </p:nvSpPr>
                <p:spPr>
                  <a:xfrm flipV="1">
                    <a:off x="552196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3" name="Shape 391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mZm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USIAAIIcAABRIgAAHCgAAAAAAAAmAAAACAAAAP//////////"/>
                      </a:ext>
                    </a:extLst>
                  </p:cNvSpPr>
                  <p:nvPr/>
                </p:nvSpPr>
                <p:spPr>
                  <a:xfrm flipV="1">
                    <a:off x="557847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2" name="Shape 391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qiIAAIIcAACqIgAAHCgAAAAAAAAmAAAACAAAAP//////////"/>
                      </a:ext>
                    </a:extLst>
                  </p:cNvSpPr>
                  <p:nvPr/>
                </p:nvSpPr>
                <p:spPr>
                  <a:xfrm flipV="1">
                    <a:off x="563499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1" name="Shape 391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Zhb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AiMAAIIcAAACIwAAHCgAAAAAAAAmAAAACAAAAP//////////"/>
                      </a:ext>
                    </a:extLst>
                  </p:cNvSpPr>
                  <p:nvPr/>
                </p:nvSpPr>
                <p:spPr>
                  <a:xfrm flipV="1">
                    <a:off x="569087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0" name="Shape 391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EY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WyMAAIIcAABbIwAAHCgAAAAAAAAmAAAACAAAAP//////////"/>
                      </a:ext>
                    </a:extLst>
                  </p:cNvSpPr>
                  <p:nvPr/>
                </p:nvSpPr>
                <p:spPr>
                  <a:xfrm flipV="1">
                    <a:off x="574738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9" name="Shape 391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Ta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tCMAAIIcAAC0IwAAHCgAAAAAAAAmAAAACAAAAP//////////"/>
                      </a:ext>
                    </a:extLst>
                  </p:cNvSpPr>
                  <p:nvPr/>
                </p:nvSpPr>
                <p:spPr>
                  <a:xfrm flipV="1">
                    <a:off x="580390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8" name="Shape 392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mb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DCQAAIIcAAAMJAAAHCgAAAAAAAAmAAAACAAAAP//////////"/>
                      </a:ext>
                    </a:extLst>
                  </p:cNvSpPr>
                  <p:nvPr/>
                </p:nvSpPr>
                <p:spPr>
                  <a:xfrm flipV="1">
                    <a:off x="585978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7" name="Shape 392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3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ZSQAAIIcAABlJAAAHCgAAAAAAAAmAAAACAAAAP//////////"/>
                      </a:ext>
                    </a:extLst>
                  </p:cNvSpPr>
                  <p:nvPr/>
                </p:nvSpPr>
                <p:spPr>
                  <a:xfrm flipV="1">
                    <a:off x="591629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6" name="Shape 392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zd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iQAAIIcAAC+JAAAHCgAAAAAAAAmAAAACAAAAP//////////"/>
                      </a:ext>
                    </a:extLst>
                  </p:cNvSpPr>
                  <p:nvPr/>
                </p:nvSpPr>
                <p:spPr>
                  <a:xfrm flipV="1">
                    <a:off x="597281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5" name="Shape 392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2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FyUAAIIcAAAXJQAAHCgAAAAAAAAmAAAACAAAAP//////////"/>
                      </a:ext>
                    </a:extLst>
                  </p:cNvSpPr>
                  <p:nvPr/>
                </p:nvSpPr>
                <p:spPr>
                  <a:xfrm flipV="1">
                    <a:off x="602932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4" name="Shape 392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0OD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byUAAIIcAABvJQAAHCgAAAAAAAAmAAAACAAAAP//////////"/>
                      </a:ext>
                    </a:extLst>
                  </p:cNvSpPr>
                  <p:nvPr/>
                </p:nvSpPr>
                <p:spPr>
                  <a:xfrm flipV="1">
                    <a:off x="608520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3" name="Shape 392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CUAAIIcAADIJQAAHCgAAAAAAAAmAAAACAAAAP//////////"/>
                      </a:ext>
                    </a:extLst>
                  </p:cNvSpPr>
                  <p:nvPr/>
                </p:nvSpPr>
                <p:spPr>
                  <a:xfrm flipV="1">
                    <a:off x="614172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2" name="Shape 392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O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iYAAIIcAAAmJgAAHCgAAAAAAAAmAAAACAAAAP//////////"/>
                      </a:ext>
                    </a:extLst>
                  </p:cNvSpPr>
                  <p:nvPr/>
                </p:nvSpPr>
                <p:spPr>
                  <a:xfrm flipV="1">
                    <a:off x="620141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1" name="Shape 392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fyYAAIIcAAB/JgAAHCgAAAAAAAAmAAAACAAAAP//////////"/>
                      </a:ext>
                    </a:extLst>
                  </p:cNvSpPr>
                  <p:nvPr/>
                </p:nvSpPr>
                <p:spPr>
                  <a:xfrm flipV="1">
                    <a:off x="625792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0" name="Shape 392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2U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2CYAAIIcAADYJgAAHCgAAAAAAAAmAAAACAAAAP//////////"/>
                      </a:ext>
                    </a:extLst>
                  </p:cNvSpPr>
                  <p:nvPr/>
                </p:nvSpPr>
                <p:spPr>
                  <a:xfrm flipV="1">
                    <a:off x="631444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9" name="Shape 392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9hOm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MCcAAIIcAAAwJwAAHCgAAAAAAAAmAAAACAAAAP//////////"/>
                      </a:ext>
                    </a:extLst>
                  </p:cNvSpPr>
                  <p:nvPr/>
                </p:nvSpPr>
                <p:spPr>
                  <a:xfrm flipV="1">
                    <a:off x="637032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8" name="Shape 393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H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iScAAIIcAACJJwAAHCgAAAAAAAAmAAAACAAAAP//////////"/>
                      </a:ext>
                    </a:extLst>
                  </p:cNvSpPr>
                  <p:nvPr/>
                </p:nvSpPr>
                <p:spPr>
                  <a:xfrm flipV="1">
                    <a:off x="642683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7" name="Shape 393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Jb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4icAAIIcAADiJwAAHCgAAAAAAAAmAAAACAAAAP//////////"/>
                      </a:ext>
                    </a:extLst>
                  </p:cNvSpPr>
                  <p:nvPr/>
                </p:nvSpPr>
                <p:spPr>
                  <a:xfrm flipV="1">
                    <a:off x="648335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6" name="Shape 393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ZlY3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OigAAIIcAAA6KAAAHCgAAAAAAAAmAAAACAAAAP//////////"/>
                      </a:ext>
                    </a:extLst>
                  </p:cNvSpPr>
                  <p:nvPr/>
                </p:nvSpPr>
                <p:spPr>
                  <a:xfrm flipV="1">
                    <a:off x="653923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5" name="Shape 393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wU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kygAAIIcAACTKAAAHCgAAAAAAAAmAAAACAAAAP//////////"/>
                      </a:ext>
                    </a:extLst>
                  </p:cNvSpPr>
                  <p:nvPr/>
                </p:nvSpPr>
                <p:spPr>
                  <a:xfrm flipV="1">
                    <a:off x="659574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4" name="Shape 393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9Ij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7CgAAIIcAADsKAAAHCgAAAAAAAAmAAAACAAAAP//////////"/>
                      </a:ext>
                    </a:extLst>
                  </p:cNvSpPr>
                  <p:nvPr/>
                </p:nvSpPr>
                <p:spPr>
                  <a:xfrm flipV="1">
                    <a:off x="665226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3" name="Shape 393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zaC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RCkAAIIcAABEKQAAHCgAAAAAAAAmAAAACAAAAP//////////"/>
                      </a:ext>
                    </a:extLst>
                  </p:cNvSpPr>
                  <p:nvPr/>
                </p:nvSpPr>
                <p:spPr>
                  <a:xfrm flipV="1">
                    <a:off x="670814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2" name="Shape 393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hcG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nSkAAIIcAACdKQAAHCgAAAAAAAAmAAAACAAAAP//////////"/>
                      </a:ext>
                    </a:extLst>
                  </p:cNvSpPr>
                  <p:nvPr/>
                </p:nvSpPr>
                <p:spPr>
                  <a:xfrm flipV="1">
                    <a:off x="676465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1" name="Shape 393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hd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9ikAAIIcAAD2KQAAHCgAAAAAAAAmAAAACAAAAP//////////"/>
                      </a:ext>
                    </a:extLst>
                  </p:cNvSpPr>
                  <p:nvPr/>
                </p:nvSpPr>
                <p:spPr>
                  <a:xfrm flipV="1">
                    <a:off x="682117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0" name="Shape 393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91dG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TioAAIIcAABOKgAAHCgAAAAAAAAmAAAACAAAAP//////////"/>
                      </a:ext>
                    </a:extLst>
                  </p:cNvSpPr>
                  <p:nvPr/>
                </p:nvSpPr>
                <p:spPr>
                  <a:xfrm flipV="1">
                    <a:off x="687705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9" name="Shape 393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9Im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pyoAAIIcAACnKgAAHCgAAAAAAAAmAAAACAAAAP//////////"/>
                      </a:ext>
                    </a:extLst>
                  </p:cNvSpPr>
                  <p:nvPr/>
                </p:nvSpPr>
                <p:spPr>
                  <a:xfrm flipV="1">
                    <a:off x="693356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8" name="Shape 394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vb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ACsAAIIcAAAAKwAAHCgAAAAAAAAmAAAACAAAAP//////////"/>
                      </a:ext>
                    </a:extLst>
                  </p:cNvSpPr>
                  <p:nvPr/>
                </p:nvSpPr>
                <p:spPr>
                  <a:xfrm flipV="1">
                    <a:off x="699008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7" name="Shape 394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U4O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WCsAAIIcAABYKwAAHCgAAAAAAAAmAAAACAAAAP//////////"/>
                      </a:ext>
                    </a:extLst>
                  </p:cNvSpPr>
                  <p:nvPr/>
                </p:nvSpPr>
                <p:spPr>
                  <a:xfrm flipV="1">
                    <a:off x="704596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6" name="Shape 394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wY1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SsAAIIcAACxKwAAHCgAAAAAAAAmAAAACAAAAP//////////"/>
                      </a:ext>
                    </a:extLst>
                  </p:cNvSpPr>
                  <p:nvPr/>
                </p:nvSpPr>
                <p:spPr>
                  <a:xfrm flipV="1">
                    <a:off x="710247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5" name="Shape 394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Qc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iwAAIIcAAAKLAAAHCgAAAAAAAAmAAAACAAAAP//////////"/>
                      </a:ext>
                    </a:extLst>
                  </p:cNvSpPr>
                  <p:nvPr/>
                </p:nvSpPr>
                <p:spPr>
                  <a:xfrm flipV="1">
                    <a:off x="715899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4" name="Shape 394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i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YiwAAIIcAABiLAAAHCgAAAAAAAAmAAAACAAAAP//////////"/>
                      </a:ext>
                    </a:extLst>
                  </p:cNvSpPr>
                  <p:nvPr/>
                </p:nvSpPr>
                <p:spPr>
                  <a:xfrm flipV="1">
                    <a:off x="721487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3" name="Shape 394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uywAAIIcAAC7LAAAHCgAAAAAAAAmAAAACAAAAP//////////"/>
                      </a:ext>
                    </a:extLst>
                  </p:cNvSpPr>
                  <p:nvPr/>
                </p:nvSpPr>
                <p:spPr>
                  <a:xfrm flipV="1">
                    <a:off x="727138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2" name="Shape 394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FC0AAIIcAAAULQAAHCgAAAAAAAAmAAAACAAAAP//////////"/>
                      </a:ext>
                    </a:extLst>
                  </p:cNvSpPr>
                  <p:nvPr/>
                </p:nvSpPr>
                <p:spPr>
                  <a:xfrm flipV="1">
                    <a:off x="732790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1" name="Shape 394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3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bC0AAIIcAABsLQAAHCgAAAAAAAAmAAAACAAAAP//////////"/>
                      </a:ext>
                    </a:extLst>
                  </p:cNvSpPr>
                  <p:nvPr/>
                </p:nvSpPr>
                <p:spPr>
                  <a:xfrm flipV="1">
                    <a:off x="738378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0" name="Shape 394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m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xS0AAIIcAADFLQAAHCgAAAAAAAAmAAAACAAAAP//////////"/>
                      </a:ext>
                    </a:extLst>
                  </p:cNvSpPr>
                  <p:nvPr/>
                </p:nvSpPr>
                <p:spPr>
                  <a:xfrm flipV="1">
                    <a:off x="744029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9" name="Shape 394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Hi4AAIIcAAAeLgAAHCgAAAAAAAAmAAAACAAAAP//////////"/>
                      </a:ext>
                    </a:extLst>
                  </p:cNvSpPr>
                  <p:nvPr/>
                </p:nvSpPr>
                <p:spPr>
                  <a:xfrm flipV="1">
                    <a:off x="749681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8" name="Shape 395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vb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dy4AAIIcAAB3LgAAHCgAAAAAAAAmAAAACAAAAP//////////"/>
                      </a:ext>
                    </a:extLst>
                  </p:cNvSpPr>
                  <p:nvPr/>
                </p:nvSpPr>
                <p:spPr>
                  <a:xfrm flipV="1">
                    <a:off x="755332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7" name="Shape 395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hbG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zy4AAIIcAADPLgAAHCgAAAAAAAAmAAAACAAAAP//////////"/>
                      </a:ext>
                    </a:extLst>
                  </p:cNvSpPr>
                  <p:nvPr/>
                </p:nvSpPr>
                <p:spPr>
                  <a:xfrm flipV="1">
                    <a:off x="760920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6" name="Shape 395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4gdz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KC8AAIIcAAAoLwAAHCgAAAAAAAAmAAAACAAAAP//////////"/>
                      </a:ext>
                    </a:extLst>
                  </p:cNvSpPr>
                  <p:nvPr/>
                </p:nvSpPr>
                <p:spPr>
                  <a:xfrm flipV="1">
                    <a:off x="766572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5" name="Shape 395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gS8AAIIcAACBLwAAHCgAAAAAAAAmAAAACAAAAP//////////"/>
                      </a:ext>
                    </a:extLst>
                  </p:cNvSpPr>
                  <p:nvPr/>
                </p:nvSpPr>
                <p:spPr>
                  <a:xfrm flipV="1">
                    <a:off x="772223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4" name="Shape 395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t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2S8AAIIcAADZLwAAHCgAAAAAAAAmAAAACAAAAP//////////"/>
                      </a:ext>
                    </a:extLst>
                  </p:cNvSpPr>
                  <p:nvPr/>
                </p:nvSpPr>
                <p:spPr>
                  <a:xfrm flipV="1">
                    <a:off x="777811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3" name="Shape 395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ZSU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MjAAAIIcAAAyMAAAHCgAAAAAAAAmAAAACAAAAP//////////"/>
                      </a:ext>
                    </a:extLst>
                  </p:cNvSpPr>
                  <p:nvPr/>
                </p:nvSpPr>
                <p:spPr>
                  <a:xfrm flipV="1">
                    <a:off x="783463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2" name="Shape 395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izAAAIIcAACLMAAAHCgAAAAAAAAmAAAACAAAAP//////////"/>
                      </a:ext>
                    </a:extLst>
                  </p:cNvSpPr>
                  <p:nvPr/>
                </p:nvSpPr>
                <p:spPr>
                  <a:xfrm flipV="1">
                    <a:off x="789114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1" name="Shape 395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F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4zAAAIIcAADjMAAAHCgAAAAAAAAmAAAACAAAAP//////////"/>
                      </a:ext>
                    </a:extLst>
                  </p:cNvSpPr>
                  <p:nvPr/>
                </p:nvSpPr>
                <p:spPr>
                  <a:xfrm flipV="1">
                    <a:off x="794702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0" name="Shape 395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wZ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PDEAAIIcAAA8MQAAHCgAAAAAAAAmAAAACAAAAP//////////"/>
                      </a:ext>
                    </a:extLst>
                  </p:cNvSpPr>
                  <p:nvPr/>
                </p:nvSpPr>
                <p:spPr>
                  <a:xfrm flipV="1">
                    <a:off x="800354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9" name="Shape 395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Nvb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lTEAAIIcAACVMQAAHCgAAAAAAAAmAAAACAAAAP//////////"/>
                      </a:ext>
                    </a:extLst>
                  </p:cNvSpPr>
                  <p:nvPr/>
                </p:nvSpPr>
                <p:spPr>
                  <a:xfrm flipV="1">
                    <a:off x="806005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8" name="Shape 396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7TEAAIIcAADtMQAAHCgAAAAAAAAmAAAACAAAAP//////////"/>
                      </a:ext>
                    </a:extLst>
                  </p:cNvSpPr>
                  <p:nvPr/>
                </p:nvSpPr>
                <p:spPr>
                  <a:xfrm flipV="1">
                    <a:off x="811593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7" name="Shape 396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c3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RjIAAIIcAABGMgAAHCgAAAAAAAAmAAAACAAAAP//////////"/>
                      </a:ext>
                    </a:extLst>
                  </p:cNvSpPr>
                  <p:nvPr/>
                </p:nvSpPr>
                <p:spPr>
                  <a:xfrm flipV="1">
                    <a:off x="817245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6" name="Shape 396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iLz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nDIAAIIcAACcMgAAHCgAAAAAAAAmAAAACAAAAP//////////"/>
                      </a:ext>
                    </a:extLst>
                  </p:cNvSpPr>
                  <p:nvPr/>
                </p:nvSpPr>
                <p:spPr>
                  <a:xfrm flipV="1">
                    <a:off x="822706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5" name="Shape 396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N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9DIAAIIcAAD0MgAAHCgAAAAAAAAmAAAACAAAAP//////////"/>
                      </a:ext>
                    </a:extLst>
                  </p:cNvSpPr>
                  <p:nvPr/>
                </p:nvSpPr>
                <p:spPr>
                  <a:xfrm flipV="1">
                    <a:off x="828294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4" name="Shape 396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T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TTMAAIIcAABNMwAAHCgAAAAAAAAmAAAACAAAAP//////////"/>
                      </a:ext>
                    </a:extLst>
                  </p:cNvSpPr>
                  <p:nvPr/>
                </p:nvSpPr>
                <p:spPr>
                  <a:xfrm flipV="1">
                    <a:off x="833945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3" name="Shape 396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eG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pjMAAIIcAACmMwAAHCgAAAAAAAAmAAAACAAAAP//////////"/>
                      </a:ext>
                    </a:extLst>
                  </p:cNvSpPr>
                  <p:nvPr/>
                </p:nvSpPr>
                <p:spPr>
                  <a:xfrm flipV="1">
                    <a:off x="839597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2" name="Shape 396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0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zMAAIIcAAD/MwAAHCgAAAAAAAAmAAAACAAAAP//////////"/>
                      </a:ext>
                    </a:extLst>
                  </p:cNvSpPr>
                  <p:nvPr/>
                </p:nvSpPr>
                <p:spPr>
                  <a:xfrm flipV="1">
                    <a:off x="845248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1" name="Shape 396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oY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zQAAIIcAABXNAAAHCgAAAAAAAAmAAAACAAAAP//////////"/>
                      </a:ext>
                    </a:extLst>
                  </p:cNvSpPr>
                  <p:nvPr/>
                </p:nvSpPr>
                <p:spPr>
                  <a:xfrm flipV="1">
                    <a:off x="850836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0" name="Shape 3968"/>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0OT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sDQAAIIcAACwNAAAHCgAAAAAAAAmAAAACAAAAP//////////"/>
                      </a:ext>
                    </a:extLst>
                  </p:cNvSpPr>
                  <p:nvPr/>
                </p:nvSpPr>
                <p:spPr>
                  <a:xfrm flipV="1">
                    <a:off x="856488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9" name="Shape 396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Zyb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TUAAIIcAAAJNQAAHCgAAAAAAAAmAAAACAAAAP//////////"/>
                      </a:ext>
                    </a:extLst>
                  </p:cNvSpPr>
                  <p:nvPr/>
                </p:nvSpPr>
                <p:spPr>
                  <a:xfrm flipV="1">
                    <a:off x="862139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8" name="Shape 397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tYT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TUAAIIcAABhNQAAHCgAAAAAAAAmAAAACAAAAP//////////"/>
                      </a:ext>
                    </a:extLst>
                  </p:cNvSpPr>
                  <p:nvPr/>
                </p:nvSpPr>
                <p:spPr>
                  <a:xfrm flipV="1">
                    <a:off x="867727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7" name="Shape 397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u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ujUAAIIcAAC6NQAAHCgAAAAAAAAmAAAACAAAAP//////////"/>
                      </a:ext>
                    </a:extLst>
                  </p:cNvSpPr>
                  <p:nvPr/>
                </p:nvSpPr>
                <p:spPr>
                  <a:xfrm flipV="1">
                    <a:off x="873379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6" name="Shape 397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NwYz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EzYAAIIcAAATNgAAHCgAAAAAAAAmAAAACAAAAP//////////"/>
                      </a:ext>
                    </a:extLst>
                  </p:cNvSpPr>
                  <p:nvPr/>
                </p:nvSpPr>
                <p:spPr>
                  <a:xfrm flipV="1">
                    <a:off x="879030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5" name="Shape 397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hb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azYAAIIcAABrNgAAHCgAAAAAAAAmAAAACAAAAP//////////"/>
                      </a:ext>
                    </a:extLst>
                  </p:cNvSpPr>
                  <p:nvPr/>
                </p:nvSpPr>
                <p:spPr>
                  <a:xfrm flipV="1">
                    <a:off x="884618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4" name="Shape 397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sb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xDYAAIIcAADENgAAHCgAAAAAAAAmAAAACAAAAP//////////"/>
                      </a:ext>
                    </a:extLst>
                  </p:cNvSpPr>
                  <p:nvPr/>
                </p:nvSpPr>
                <p:spPr>
                  <a:xfrm flipV="1">
                    <a:off x="890270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3" name="Shape 397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HTcAAIIcAAAdNwAAHCgAAAAAAAAmAAAACAAAAP//////////"/>
                      </a:ext>
                    </a:extLst>
                  </p:cNvSpPr>
                  <p:nvPr/>
                </p:nvSpPr>
                <p:spPr>
                  <a:xfrm flipV="1">
                    <a:off x="895921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2" name="Shape 397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O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dTcAAIIcAAB1NwAAHCgAAAAAAAAmAAAACAAAAP//////////"/>
                      </a:ext>
                    </a:extLst>
                  </p:cNvSpPr>
                  <p:nvPr/>
                </p:nvSpPr>
                <p:spPr>
                  <a:xfrm flipV="1">
                    <a:off x="901509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1" name="Shape 397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UP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zjcAAIIcAADONwAAHCgAAAAAAAAmAAAACAAAAP//////////"/>
                      </a:ext>
                    </a:extLst>
                  </p:cNvSpPr>
                  <p:nvPr/>
                </p:nvSpPr>
                <p:spPr>
                  <a:xfrm flipV="1">
                    <a:off x="907161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29" name="Shape 397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k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re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kAAP///wEAAAAAAAAAAAAAAAAAAAAAAAAAAAAAAAAAAAAAAAAAAAAAAAJ/f38AAAAAAMvLywDAwP8Af39/AAAAAAAAAAAAAAAAAAAAAAAAAAAAIQAAABgAAAAUAAAAah4AAJQfAADbJgAARyYAAAAAAAAmAAAACAAAAP//////////"/>
                    </a:ext>
                  </a:extLst>
                </p:cNvSpPr>
                <p:nvPr/>
              </p:nvSpPr>
              <p:spPr>
                <a:xfrm>
                  <a:off x="4944110" y="5133340"/>
                  <a:ext cx="1372235" cy="1089025"/>
                </a:xfrm>
                <a:prstGeom prst="rect">
                  <a:avLst/>
                </a:prstGeom>
                <a:solidFill>
                  <a:srgbClr val="00F9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8" name="Shape 398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dxEAAJQfAADoGQAARyYAAAAAAAAmAAAACAAAAP//////////"/>
                    </a:ext>
                  </a:extLst>
                </p:cNvSpPr>
                <p:nvPr/>
              </p:nvSpPr>
              <p:spPr>
                <a:xfrm>
                  <a:off x="2839085" y="5133340"/>
                  <a:ext cx="1372235" cy="108902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398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XSsAAJQfAADNMwAARyYAAAAAAAAmAAAACAAAAP//////////"/>
                    </a:ext>
                  </a:extLst>
                </p:cNvSpPr>
                <p:nvPr/>
              </p:nvSpPr>
              <p:spPr>
                <a:xfrm>
                  <a:off x="7049135" y="5133340"/>
                  <a:ext cx="1371600" cy="108902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26" name="Imag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URAAD6IgAANRkAAGMkAAAAAAAAJgAAAAgAAAD//////////w=="/>
                    </a:ext>
                  </a:extLst>
                </p:cNvPicPr>
                <p:nvPr/>
              </p:nvPicPr>
              <p:blipFill>
                <a:blip r:embed="rId5"/>
                <a:stretch>
                  <a:fillRect/>
                </a:stretch>
              </p:blipFill>
              <p:spPr>
                <a:xfrm>
                  <a:off x="2908935" y="5685790"/>
                  <a:ext cx="1188720" cy="229235"/>
                </a:xfrm>
                <a:prstGeom prst="rect">
                  <a:avLst/>
                </a:prstGeom>
                <a:noFill/>
                <a:ln>
                  <a:noFill/>
                </a:ln>
                <a:effectLst>
                  <a:outerShdw blurRad="63500" dist="63760" dir="2700000">
                    <a:srgbClr val="000000">
                      <a:alpha val="4000"/>
                    </a:srgbClr>
                  </a:outerShdw>
                </a:effectLst>
              </p:spPr>
            </p:pic>
            <p:pic>
              <p:nvPicPr>
                <p:cNvPr id="25" name="Image3"/>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4fAAD6IgAA2yYAAGMkAAAAAAAAJgAAAAgAAAD//////////w=="/>
                    </a:ext>
                  </a:extLst>
                </p:cNvPicPr>
                <p:nvPr/>
              </p:nvPicPr>
              <p:blipFill>
                <a:blip r:embed="rId6"/>
                <a:stretch>
                  <a:fillRect/>
                </a:stretch>
              </p:blipFill>
              <p:spPr>
                <a:xfrm>
                  <a:off x="5058410" y="5685790"/>
                  <a:ext cx="1257935" cy="229235"/>
                </a:xfrm>
                <a:prstGeom prst="rect">
                  <a:avLst/>
                </a:prstGeom>
                <a:noFill/>
                <a:ln>
                  <a:noFill/>
                </a:ln>
                <a:effectLst>
                  <a:outerShdw blurRad="63500" dist="63760" dir="2700000">
                    <a:srgbClr val="000000">
                      <a:alpha val="4000"/>
                    </a:srgbClr>
                  </a:outerShdw>
                </a:effectLst>
              </p:spPr>
            </p:pic>
            <p:pic>
              <p:nvPicPr>
                <p:cNvPr id="2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ErAAD6IgAAVTMAAGMkAAAAAAAAJgAAAAgAAAD//////////w=="/>
                    </a:ext>
                  </a:extLst>
                </p:cNvPicPr>
                <p:nvPr/>
              </p:nvPicPr>
              <p:blipFill>
                <a:blip r:embed="rId7"/>
                <a:stretch>
                  <a:fillRect/>
                </a:stretch>
              </p:blipFill>
              <p:spPr>
                <a:xfrm>
                  <a:off x="7132955" y="5685790"/>
                  <a:ext cx="1211580" cy="229235"/>
                </a:xfrm>
                <a:prstGeom prst="rect">
                  <a:avLst/>
                </a:prstGeom>
                <a:noFill/>
                <a:ln>
                  <a:noFill/>
                </a:ln>
                <a:effectLst>
                  <a:outerShdw blurRad="63500" dist="63760" dir="2700000">
                    <a:srgbClr val="000000">
                      <a:alpha val="4000"/>
                    </a:srgbClr>
                  </a:outerShdw>
                </a:effectLst>
              </p:spPr>
            </p:pic>
          </p:grpSp>
          <p:sp>
            <p:nvSpPr>
              <p:cNvPr id="22" name="Shape 398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Uh4AAOMfAACOJgAAcyIAAAAAAAAmAAAACAAAAP//////////"/>
                  </a:ext>
                </a:extLst>
              </p:cNvSpPr>
              <p:nvPr/>
            </p:nvSpPr>
            <p:spPr>
              <a:xfrm>
                <a:off x="4928870" y="5183505"/>
                <a:ext cx="1338580" cy="416560"/>
              </a:xfrm>
              <a:prstGeom prst="rect">
                <a:avLst/>
              </a:prstGeom>
              <a:noFill/>
              <a:ln>
                <a:noFill/>
              </a:ln>
              <a:effectLst/>
            </p:spPr>
            <p:txBody>
              <a:bodyPr vert="horz" wrap="squar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2</a:t>
                </a:r>
                <a:r>
                  <a:rPr sz="1800" cap="none" baseline="32000"/>
                  <a:t>nd</a:t>
                </a:r>
                <a:r>
                  <a:t> pos. sites</a:t>
                </a:r>
              </a:p>
            </p:txBody>
          </p:sp>
          <p:sp>
            <p:nvSpPr>
              <p:cNvPr id="21" name="Shape 398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kxEAAOMfAABnGQAAlSIAAAAAAAAmAAAACAAAAP//////////"/>
                  </a:ext>
                </a:extLst>
              </p:cNvSpPr>
              <p:nvPr/>
            </p:nvSpPr>
            <p:spPr>
              <a:xfrm>
                <a:off x="2856865" y="5183505"/>
                <a:ext cx="1272540" cy="438150"/>
              </a:xfrm>
              <a:prstGeom prst="rect">
                <a:avLst/>
              </a:prstGeom>
              <a:noFill/>
              <a:ln>
                <a:noFill/>
              </a:ln>
              <a:effectLst/>
            </p:spPr>
            <p:txBody>
              <a:bodyPr vert="horz" wrap="squar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1</a:t>
                </a:r>
                <a:r>
                  <a:rPr sz="1800" cap="none" baseline="32000"/>
                  <a:t>st</a:t>
                </a:r>
                <a:r>
                  <a:t> pos. sites</a:t>
                </a:r>
              </a:p>
            </p:txBody>
          </p:sp>
          <p:sp>
            <p:nvSpPr>
              <p:cNvPr id="20" name="Shape 398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isAAOMfAABrMwAAdyIAAAAAAAAmAAAACAAAAP//////////"/>
                  </a:ext>
                </a:extLst>
              </p:cNvSpPr>
              <p:nvPr/>
            </p:nvSpPr>
            <p:spPr>
              <a:xfrm>
                <a:off x="7047230" y="5183505"/>
                <a:ext cx="1311275" cy="419100"/>
              </a:xfrm>
              <a:prstGeom prst="rect">
                <a:avLst/>
              </a:prstGeom>
              <a:noFill/>
              <a:ln>
                <a:noFill/>
              </a:ln>
              <a:effectLst/>
            </p:spPr>
            <p:txBody>
              <a:bodyPr vert="horz" wrap="squar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3</a:t>
                </a:r>
                <a:r>
                  <a:rPr sz="1800" cap="none" baseline="32000"/>
                  <a:t>rd</a:t>
                </a:r>
                <a:r>
                  <a:t> pos. sites</a:t>
                </a:r>
              </a:p>
            </p:txBody>
          </p:sp>
        </p:grpSp>
      </p:grpSp>
      <p:sp>
        <p:nvSpPr>
          <p:cNvPr id="168" name="Shape 399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69"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B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7"/>
                                        </p:tgtEl>
                                        <p:attrNameLst>
                                          <p:attrName>style.visibility</p:attrName>
                                        </p:attrNameLst>
                                      </p:cBhvr>
                                      <p:to>
                                        <p:strVal val="visible"/>
                                      </p:to>
                                    </p:set>
                                    <p:animEffect transition="in" filter="dissolve">
                                      <p:cBhvr>
                                        <p:cTn id="7" dur="499"/>
                                        <p:tgtEl>
                                          <p:spTgt spid="17"/>
                                        </p:tgtEl>
                                      </p:cBhvr>
                                    </p:animEffect>
                                  </p:childTnLst>
                                </p:cTn>
                              </p:par>
                            </p:childTnLst>
                          </p:cTn>
                        </p:par>
                        <p:par>
                          <p:cTn id="8" fill="hold">
                            <p:stCondLst>
                              <p:cond delay="499"/>
                            </p:stCondLst>
                            <p:childTnLst>
                              <p:par>
                                <p:cTn id="9" presetID="32" presetClass="emph" presetSubtype="0" repeatCount="2000" fill="hold" grpId="1" nodeType="afterEffect">
                                  <p:stCondLst>
                                    <p:cond delay="0"/>
                                  </p:stCondLst>
                                  <p:childTnLst>
                                    <p:animClr clrSpc="rgb">
                                      <p:cBhvr override="childStyle">
                                        <p:cTn id="10" dur="50" fill="hold">
                                          <p:stCondLst>
                                            <p:cond delay="0"/>
                                          </p:stCondLst>
                                        </p:cTn>
                                        <p:tgtEl>
                                          <p:spTgt spid="17"/>
                                        </p:tgtEl>
                                        <p:attrNameLst>
                                          <p:attrName>style.color</p:attrName>
                                        </p:attrNameLst>
                                      </p:cBhvr>
                                      <p:to>
                                        <a:srgbClr val="000000"/>
                                      </p:to>
                                    </p:animClr>
                                    <p:animClr clrSpc="rgb">
                                      <p:cBhvr>
                                        <p:cTn id="11" dur="50" fill="hold">
                                          <p:stCondLst>
                                            <p:cond delay="0"/>
                                          </p:stCondLst>
                                        </p:cTn>
                                        <p:tgtEl>
                                          <p:spTgt spid="17"/>
                                        </p:tgtEl>
                                        <p:attrNameLst>
                                          <p:attrName>fillcolor</p:attrName>
                                        </p:attrNameLst>
                                      </p:cBhvr>
                                      <p:to>
                                        <a:srgbClr val="000000"/>
                                      </p:to>
                                    </p:animClr>
                                    <p:set>
                                      <p:cBhvr>
                                        <p:cTn id="12" dur="50" fill="hold">
                                          <p:stCondLst>
                                            <p:cond delay="0"/>
                                          </p:stCondLst>
                                        </p:cTn>
                                        <p:tgtEl>
                                          <p:spTgt spid="17"/>
                                        </p:tgtEl>
                                        <p:attrNameLst>
                                          <p:attrName>fill.type</p:attrName>
                                        </p:attrNameLst>
                                      </p:cBhvr>
                                      <p:to>
                                        <p:strVal val="solid"/>
                                      </p:to>
                                    </p:set>
                                    <p:set>
                                      <p:cBhvr>
                                        <p:cTn id="13" dur="50" fill="hold">
                                          <p:stCondLst>
                                            <p:cond delay="0"/>
                                          </p:stCondLst>
                                        </p:cTn>
                                        <p:tgtEl>
                                          <p:spTgt spid="17"/>
                                        </p:tgtEl>
                                        <p:attrNameLst>
                                          <p:attrName>fill.on</p:attrName>
                                        </p:attrNameLst>
                                      </p:cBhvr>
                                      <p:to>
                                        <p:strVal val="true"/>
                                      </p:to>
                                    </p:set>
                                    <p:animRot by="120000">
                                      <p:cBhvr>
                                        <p:cTn id="14" dur="50" fill="hold">
                                          <p:stCondLst>
                                            <p:cond delay="50"/>
                                          </p:stCondLst>
                                        </p:cTn>
                                        <p:tgtEl>
                                          <p:spTgt spid="17"/>
                                        </p:tgtEl>
                                        <p:attrNameLst>
                                          <p:attrName>r</p:attrName>
                                        </p:attrNameLst>
                                      </p:cBhvr>
                                    </p:animRot>
                                    <p:animRot by="-240000">
                                      <p:cBhvr>
                                        <p:cTn id="15" dur="100" fill="hold">
                                          <p:stCondLst>
                                            <p:cond delay="100"/>
                                          </p:stCondLst>
                                        </p:cTn>
                                        <p:tgtEl>
                                          <p:spTgt spid="17"/>
                                        </p:tgtEl>
                                        <p:attrNameLst>
                                          <p:attrName>r</p:attrName>
                                        </p:attrNameLst>
                                      </p:cBhvr>
                                    </p:animRot>
                                    <p:animRot by="240000">
                                      <p:cBhvr>
                                        <p:cTn id="16" dur="100" fill="hold">
                                          <p:stCondLst>
                                            <p:cond delay="200"/>
                                          </p:stCondLst>
                                        </p:cTn>
                                        <p:tgtEl>
                                          <p:spTgt spid="17"/>
                                        </p:tgtEl>
                                        <p:attrNameLst>
                                          <p:attrName>r</p:attrName>
                                        </p:attrNameLst>
                                      </p:cBhvr>
                                    </p:animRot>
                                    <p:animRot by="-240000">
                                      <p:cBhvr>
                                        <p:cTn id="17" dur="100" fill="hold">
                                          <p:stCondLst>
                                            <p:cond delay="300"/>
                                          </p:stCondLst>
                                        </p:cTn>
                                        <p:tgtEl>
                                          <p:spTgt spid="17"/>
                                        </p:tgtEl>
                                        <p:attrNameLst>
                                          <p:attrName>r</p:attrName>
                                        </p:attrNameLst>
                                      </p:cBhvr>
                                    </p:animRot>
                                    <p:animRot by="120000">
                                      <p:cBhvr>
                                        <p:cTn id="18"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advAuto="0"/>
      <p:bldP spid="17" grpId="1" animBg="1" advAuto="0"/>
    </p:bldLst>
    <p:extLst>
      <p:ext uri="smNativeData">
        <pr:smNativeData xmlns:pr="smNativeData" xmlns="smNativeData" val="2mHZYgIAAAAFAAAA/f///wEAAAAJAAAAAAAAAAAAAAAAAAAAAAAAAAkAAAD9////AwAAACAAAAAAAAAAAAAAAAAAAAAAAAAA"/>
      </p:ext>
    </p:extLst>
  </p:timing>
</p:sld>
</file>

<file path=ppt/slides/slide28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60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8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zBAAABAgAAAmAAAACAAAAP//////////"/>
              </a:ext>
            </a:extLst>
          </p:cNvSpPr>
          <p:nvPr/>
        </p:nvSpPr>
        <p:spPr>
          <a:xfrm>
            <a:off x="1003300" y="1409700"/>
            <a:ext cx="9070340" cy="1320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instance, the CAT model (Lartillot and Philippe, 2004).</a:t>
            </a:r>
          </a:p>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Similar to the discrete Gamma to model ASRH, at each site we </a:t>
            </a:r>
            <a:r>
              <a:rPr i="1" cap="none"/>
              <a:t>sum</a:t>
            </a:r>
            <a:r>
              <a:t> over different parameter values.</a:t>
            </a:r>
          </a:p>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Here, we model heterogeneity in the stationary frequencies, in an amino acid model.</a:t>
            </a:r>
          </a:p>
        </p:txBody>
      </p:sp>
      <p:sp>
        <p:nvSpPr>
          <p:cNvPr id="3" name="Shape 361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Accommodating Among Site Process Heterogeneity </a:t>
            </a:r>
          </a:p>
        </p:txBody>
      </p:sp>
      <p:sp>
        <p:nvSpPr>
          <p:cNvPr id="4"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rPr b="1" cap="none"/>
              <a:t>Mixture</a:t>
            </a:r>
            <a:r>
              <a:t> model approach for modeling ASPH</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8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60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Cr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zBAAABAgAAAmAAAACAAAAP//////////"/>
              </a:ext>
            </a:extLst>
          </p:cNvSpPr>
          <p:nvPr/>
        </p:nvSpPr>
        <p:spPr>
          <a:xfrm>
            <a:off x="1003300" y="1409700"/>
            <a:ext cx="9070340" cy="1320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instance, the CAT model (Lartillot and Philippe, 2004).</a:t>
            </a:r>
          </a:p>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Similar to the discrete Gamma to model ASRH, at each site we </a:t>
            </a:r>
            <a:r>
              <a:rPr i="1" cap="none"/>
              <a:t>sum</a:t>
            </a:r>
            <a:r>
              <a:t> over different parameter values.</a:t>
            </a:r>
          </a:p>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Here, we model heterogeneity in the stationary frequencies, in an amino acid model.</a:t>
            </a:r>
          </a:p>
        </p:txBody>
      </p:sp>
      <p:sp>
        <p:nvSpPr>
          <p:cNvPr id="3" name="Shape 361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BeWg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Accommodating Among Site Process Heterogeneity </a:t>
            </a:r>
          </a:p>
        </p:txBody>
      </p:sp>
      <p:sp>
        <p:nvSpPr>
          <p:cNvPr id="4"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B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Mixture model approach for modeling ASPH</a:t>
            </a:r>
          </a:p>
        </p:txBody>
      </p:sp>
      <p:pic>
        <p:nvPicPr>
          <p:cNvPr id="5" name="Image1"/>
          <p:cNvPicPr>
            <a:picLocks noChangeAspect="1"/>
            <a:extLst>
              <a:ext uri="smNativeData">
                <pr:smNativeData xmlns:pr="smNativeData" xmlns="smNativeData" val="SMDATA_17_2mHZ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6Nm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EGAABVEAAAlSwAAFkuAAAQAAAAJgAAAAgAAAD//////////w=="/>
              </a:ext>
            </a:extLst>
          </p:cNvPicPr>
          <p:nvPr/>
        </p:nvPicPr>
        <p:blipFill>
          <a:blip r:embed="rId2"/>
          <a:stretch>
            <a:fillRect/>
          </a:stretch>
        </p:blipFill>
        <p:spPr>
          <a:xfrm>
            <a:off x="1026795" y="2654935"/>
            <a:ext cx="6220460" cy="4879340"/>
          </a:xfrm>
          <a:prstGeom prst="rect">
            <a:avLst/>
          </a:prstGeom>
          <a:noFill/>
          <a:ln>
            <a:noFill/>
          </a:ln>
          <a:effectLst/>
        </p:spPr>
      </p:pic>
      <p:sp>
        <p:nvSpPr>
          <p:cNvPr id="6" name="CadreTexte1"/>
          <p:cNvSpPr txBox="1">
            <a:extLst>
              <a:ext uri="smNativeData">
                <pr:smNativeData xmlns:pr="smNativeData" xmlns="smNativeData" val="SMDATA_15_2mHZ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C4G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fBoAACsoAAA9PgAAqy4AABAgAAAmAAAACAAAAP//////////"/>
              </a:ext>
            </a:extLst>
          </p:cNvSpPr>
          <p:nvPr/>
        </p:nvSpPr>
        <p:spPr>
          <a:xfrm>
            <a:off x="4305300" y="6529705"/>
            <a:ext cx="5812155" cy="1056640"/>
          </a:xfrm>
          <a:prstGeom prst="rect">
            <a:avLst/>
          </a:prstGeom>
          <a:noFill/>
          <a:ln>
            <a:noFill/>
          </a:ln>
          <a:effectLst/>
        </p:spPr>
        <p:txBody>
          <a:bodyPr vert="horz" wrap="square" numCol="1" spcCol="215900" anchor="t"/>
          <a:lstStyle/>
          <a:p>
            <a:pPr>
              <a:defRPr sz="1400" cap="none"/>
            </a:pPr>
            <a:r>
              <a:t>11 vectors of stationary amino acid frequencies estimated from an alignment of eukaryotic elongation factor 2 sequences (30 sequences, no gaps, 627 sites)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8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5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o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sz="3200" b="0" i="0" u="none" strike="noStrike" kern="1" cap="none" spc="0" baseline="0">
                <a:solidFill>
                  <a:srgbClr val="0433FF"/>
                </a:solidFill>
                <a:effectLst/>
                <a:latin typeface="Arial" pitchFamily="1" charset="0"/>
                <a:ea typeface="Arial" pitchFamily="1" charset="0"/>
                <a:cs typeface="Arial" pitchFamily="1" charset="0"/>
              </a:defRPr>
            </a:pPr>
            <a:r>
              <a:t>Outline</a:t>
            </a:r>
          </a:p>
        </p:txBody>
      </p:sp>
      <p:sp>
        <p:nvSpPr>
          <p:cNvPr id="3" name="Shape 2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C0C0C0"/>
                </a:solidFill>
                <a:effectLst/>
                <a:latin typeface="Arial" pitchFamily="1" charset="0"/>
                <a:ea typeface="Arial" pitchFamily="1" charset="0"/>
                <a:cs typeface="Arial" pitchFamily="1" charset="0"/>
              </a:defRPr>
            </a:pPr>
            <a:r>
              <a:t>I. A brief summary of Continuous-Time Markov chains (CTMCs)</a:t>
            </a:r>
          </a:p>
        </p:txBody>
      </p:sp>
      <p:sp>
        <p:nvSpPr>
          <p:cNvPr id="4" name="Shape 2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4KAAAgNQAAPg0AABAgAAAmAAAACAAAAP//////////"/>
              </a:ext>
            </a:extLst>
          </p:cNvSpPr>
          <p:nvPr/>
        </p:nvSpPr>
        <p:spPr>
          <a:xfrm>
            <a:off x="635000" y="174625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C0C0C0"/>
                </a:solidFill>
                <a:effectLst/>
                <a:latin typeface="Arial" pitchFamily="1" charset="0"/>
                <a:ea typeface="Arial" pitchFamily="1" charset="0"/>
                <a:cs typeface="Arial" pitchFamily="1" charset="0"/>
              </a:defRPr>
            </a:pPr>
            <a:r>
              <a:t>II. Stochastic models of nucleotide substitution</a:t>
            </a:r>
          </a:p>
        </p:txBody>
      </p:sp>
      <p:sp>
        <p:nvSpPr>
          <p:cNvPr id="5" name="Shape 2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M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YNAACgMgAAWg8AABAgAAAmAAAACAAAAP//////////"/>
              </a:ext>
            </a:extLst>
          </p:cNvSpPr>
          <p:nvPr/>
        </p:nvSpPr>
        <p:spPr>
          <a:xfrm>
            <a:off x="990600" y="2127250"/>
            <a:ext cx="7239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C0C0C0"/>
                </a:solidFill>
                <a:effectLst/>
                <a:latin typeface="Arial" pitchFamily="1" charset="0"/>
                <a:ea typeface="Arial" pitchFamily="1" charset="0"/>
                <a:cs typeface="Arial" pitchFamily="1" charset="0"/>
              </a:defRPr>
            </a:pPr>
            <a:r>
              <a:t>What’s the deal with time reversibility</a:t>
            </a:r>
          </a:p>
        </p:txBody>
      </p:sp>
      <p:sp>
        <p:nvSpPr>
          <p:cNvPr id="6" name="Shape 2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I4SAACAOQAADhUAABAgAAAmAAAACAAAAP//////////"/>
              </a:ext>
            </a:extLst>
          </p:cNvSpPr>
          <p:nvPr/>
        </p:nvSpPr>
        <p:spPr>
          <a:xfrm>
            <a:off x="635000" y="3016250"/>
            <a:ext cx="87122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C0C0C0"/>
                </a:solidFill>
                <a:effectLst/>
                <a:latin typeface="Arial" pitchFamily="1" charset="0"/>
                <a:ea typeface="Arial" pitchFamily="1" charset="0"/>
                <a:cs typeface="Arial" pitchFamily="1" charset="0"/>
              </a:defRPr>
            </a:pPr>
            <a:r>
              <a:t>III. Accommodating among-site heterogeneity in the substitution process</a:t>
            </a:r>
          </a:p>
        </p:txBody>
      </p:sp>
      <p:sp>
        <p:nvSpPr>
          <p:cNvPr id="7" name="Shape 2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YUAABQNwAAKhcAABAgAAAmAAAACAAAAP//////////"/>
              </a:ext>
            </a:extLst>
          </p:cNvSpPr>
          <p:nvPr/>
        </p:nvSpPr>
        <p:spPr>
          <a:xfrm>
            <a:off x="990600" y="3397250"/>
            <a:ext cx="8001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C0C0C0"/>
                </a:solidFill>
                <a:effectLst/>
                <a:latin typeface="Arial" pitchFamily="1" charset="0"/>
                <a:ea typeface="Arial" pitchFamily="1" charset="0"/>
                <a:cs typeface="Arial" pitchFamily="1" charset="0"/>
              </a:defRPr>
            </a:pPr>
            <a:r>
              <a:t>Among-site variation in substitution rates</a:t>
            </a:r>
          </a:p>
        </p:txBody>
      </p:sp>
      <p:sp>
        <p:nvSpPr>
          <p:cNvPr id="8" name="Shape 26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4XAABQNwAAghkAABAgAAAmAAAACAAAAP//////////"/>
              </a:ext>
            </a:extLst>
          </p:cNvSpPr>
          <p:nvPr/>
        </p:nvSpPr>
        <p:spPr>
          <a:xfrm>
            <a:off x="990600" y="3778250"/>
            <a:ext cx="8001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C0C0C0"/>
                </a:solidFill>
                <a:effectLst/>
                <a:latin typeface="Arial" pitchFamily="1" charset="0"/>
                <a:ea typeface="Arial" pitchFamily="1" charset="0"/>
                <a:cs typeface="Arial" pitchFamily="1" charset="0"/>
              </a:defRPr>
            </a:pPr>
            <a:r>
              <a:t>Among-site variation in substitution process</a:t>
            </a:r>
          </a:p>
        </p:txBody>
      </p:sp>
      <p:sp>
        <p:nvSpPr>
          <p:cNvPr id="9" name="Shape 2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G4PAACgMgAAshEAABAgAAAmAAAACAAAAP//////////"/>
              </a:ext>
            </a:extLst>
          </p:cNvSpPr>
          <p:nvPr/>
        </p:nvSpPr>
        <p:spPr>
          <a:xfrm>
            <a:off x="990600" y="2508250"/>
            <a:ext cx="7239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C0C0C0"/>
                </a:solidFill>
                <a:effectLst/>
                <a:latin typeface="Arial" pitchFamily="1" charset="0"/>
                <a:ea typeface="Arial" pitchFamily="1" charset="0"/>
                <a:cs typeface="Arial" pitchFamily="1" charset="0"/>
              </a:defRPr>
            </a:pPr>
            <a:r>
              <a:t>Meet the GTR family</a:t>
            </a:r>
          </a:p>
        </p:txBody>
      </p:sp>
      <p:sp>
        <p:nvSpPr>
          <p:cNvPr id="10"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CIaAACAOAAAohwAABAgAAAmAAAACAAAAP//////////"/>
              </a:ext>
            </a:extLst>
          </p:cNvSpPr>
          <p:nvPr/>
        </p:nvSpPr>
        <p:spPr>
          <a:xfrm>
            <a:off x="635000" y="424815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
        <p:nvSpPr>
          <p:cNvPr id="11" name="Rectangle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CgMgAA3AoAABAgAAAmAAAACAAAAP//////////"/>
              </a:ext>
            </a:extLst>
          </p:cNvSpPr>
          <p:nvPr/>
        </p:nvSpPr>
        <p:spPr>
          <a:xfrm>
            <a:off x="990600" y="1397000"/>
            <a:ext cx="7239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100"/>
              </a:lnSpc>
              <a:defRPr sz="1800" cap="none">
                <a:solidFill>
                  <a:srgbClr val="C0C0C0"/>
                </a:solidFill>
                <a:latin typeface="Arial" pitchFamily="1" charset="0"/>
                <a:ea typeface="Gill Sans" pitchFamily="0" charset="0"/>
                <a:cs typeface="Gill Sans" pitchFamily="0" charset="0"/>
              </a:defRPr>
            </a:pPr>
            <a:r>
              <a:t>The scale parameter</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8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creen Shot 2016-06-23 at 14.21.37.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AaFU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sAAACPDgAAwj0AAL8UAAAQAAAAJgAAAAgAAAD//////////w=="/>
              </a:ext>
            </a:extLst>
          </p:cNvPicPr>
          <p:nvPr/>
        </p:nvPicPr>
        <p:blipFill>
          <a:blip r:embed="rId2"/>
          <a:stretch>
            <a:fillRect/>
          </a:stretch>
        </p:blipFill>
        <p:spPr>
          <a:xfrm>
            <a:off x="67945" y="2366645"/>
            <a:ext cx="9971405" cy="1005840"/>
          </a:xfrm>
          <a:prstGeom prst="rect">
            <a:avLst/>
          </a:prstGeom>
          <a:noFill/>
          <a:ln>
            <a:noFill/>
          </a:ln>
          <a:effectLst/>
        </p:spPr>
      </p:pic>
      <p:sp>
        <p:nvSpPr>
          <p:cNvPr id="3" name="Shape 14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Qp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QAAAF4bAACAPgAAfiMAABAgAAAmAAAACAAAAP//////////"/>
              </a:ext>
            </a:extLst>
          </p:cNvSpPr>
          <p:nvPr/>
        </p:nvSpPr>
        <p:spPr>
          <a:xfrm>
            <a:off x="71755" y="4448810"/>
            <a:ext cx="10088245" cy="1320800"/>
          </a:xfrm>
          <a:prstGeom prst="rect">
            <a:avLst/>
          </a:prstGeom>
          <a:noFill/>
          <a:ln>
            <a:noFill/>
          </a:ln>
          <a:effectLst/>
        </p:spPr>
        <p:txBody>
          <a:bodyPr vert="horz" wrap="square" lIns="50800" tIns="50800" rIns="50800" bIns="50800" numCol="1" spcCol="215900" anchor="ctr"/>
          <a:lstStyle/>
          <a:p>
            <a:pPr>
              <a:lnSpc>
                <a:spcPts val="2400"/>
              </a:lnSpc>
              <a:defRPr sz="1400" cap="none">
                <a:latin typeface="Arial" pitchFamily="1" charset="0"/>
                <a:ea typeface="Arial" pitchFamily="1" charset="0"/>
                <a:cs typeface="Arial" pitchFamily="1" charset="0"/>
              </a:defRPr>
            </a:pPr>
            <a:r>
              <a:t>“The (partial) sequence of </a:t>
            </a:r>
            <a:r>
              <a:rPr i="1" cap="none"/>
              <a:t>T. aquaticus</a:t>
            </a:r>
            <a:r>
              <a:t> rRNA appears relatively close to those of other thermophilic eubacteria. […] However, this closeness does not reflect a true evolutionary closeness; rather it is due to a "thermophilic convergence", the result of unusually high G+C composition in the rRNAs of thermophilic bacteria. Unless such compositional biases are taken into account, the branching order and root of phylogenetic trees can be incorrectly inferred.”</a:t>
            </a:r>
          </a:p>
        </p:txBody>
      </p:sp>
      <p:sp>
        <p:nvSpPr>
          <p:cNvPr id="4" name="Textbox1"/>
          <p:cNvSpPr txBox="1">
            <a:extLst>
              <a:ext uri="smNativeData">
                <pr:smNativeData xmlns:pr="smNativeData" xmlns="smNativeData" val="SMDATA_15_2mHZYhMAAAAlAAAAEg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nwQAAOz///95PAAAXAwAABAAAAAmAAAACAAAAP//////////"/>
              </a:ext>
            </a:extLst>
          </p:cNvSpPr>
          <p:nvPr/>
        </p:nvSpPr>
        <p:spPr>
          <a:xfrm>
            <a:off x="751205" y="-12700"/>
            <a:ext cx="9079230" cy="2021840"/>
          </a:xfrm>
          <a:prstGeom prst="rect">
            <a:avLst/>
          </a:prstGeom>
          <a:noFill/>
          <a:ln>
            <a:noFill/>
          </a:ln>
          <a:effectLst/>
        </p:spPr>
        <p:txBody>
          <a:bodyPr vert="horz" wrap="square" numCol="1" spcCol="215900" anchor="t"/>
          <a:lstStyle/>
          <a:p>
            <a:pPr>
              <a:defRPr sz="2800" cap="none">
                <a:solidFill>
                  <a:srgbClr val="0000FF"/>
                </a:solidFill>
                <a:latin typeface="Arial" pitchFamily="1" charset="0"/>
                <a:ea typeface="Arial" pitchFamily="1" charset="0"/>
                <a:cs typeface="Arial" pitchFamily="1" charset="0"/>
              </a:defRPr>
            </a:pPr>
            <a:r>
              <a:t>The Deinococcus-Thermus phylum and the effect of rRNA composition on phylogenetic tree construction.</a:t>
            </a:r>
          </a:p>
          <a:p>
            <a:pPr>
              <a:defRPr sz="2000" cap="none">
                <a:solidFill>
                  <a:srgbClr val="0000FF"/>
                </a:solidFill>
                <a:latin typeface="Arial" pitchFamily="1" charset="0"/>
                <a:ea typeface="Arial" pitchFamily="1" charset="0"/>
                <a:cs typeface="Arial" pitchFamily="1" charset="0"/>
              </a:defRPr>
            </a:pPr>
            <a:r>
              <a:t>Weisburg WG, Giovannoni SJ, Woese CR.</a:t>
            </a:r>
          </a:p>
          <a:p>
            <a:pPr>
              <a:defRPr sz="2800" cap="none">
                <a:solidFill>
                  <a:srgbClr val="0000FF"/>
                </a:solidFill>
                <a:latin typeface="Arial" pitchFamily="1" charset="0"/>
                <a:ea typeface="Arial" pitchFamily="1" charset="0"/>
                <a:cs typeface="Arial" pitchFamily="1" charset="0"/>
              </a:defRPr>
            </a:pPr>
            <a:r>
              <a:rPr sz="2000" cap="none"/>
              <a:t>Syst Appl Microbiol. 1989;11:128-34.</a:t>
            </a:r>
            <a:endParaRPr sz="2000" cap="none"/>
          </a:p>
        </p:txBody>
      </p:sp>
    </p:spTree>
  </p:cSld>
  <p:clrMapOvr>
    <a:masterClrMapping/>
  </p:clrMapOvr>
  <p:timing>
    <p:tnLst>
      <p:par>
        <p:cTn id="1" dur="indefinite" restart="never" nodeType="tmRoot"/>
      </p:par>
    </p:tnLst>
  </p:timing>
</p:sld>
</file>

<file path=ppt/slides/slide28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Screen Shot 2016-06-23 at 15.15.34.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wWNoc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oDAACyBwAAtiEAAKYOAAAQAAAAJgAAAAgAAAD//////////w=="/>
              </a:ext>
            </a:extLst>
          </p:cNvPicPr>
          <p:nvPr/>
        </p:nvPicPr>
        <p:blipFill>
          <a:blip r:embed="rId2"/>
          <a:stretch>
            <a:fillRect/>
          </a:stretch>
        </p:blipFill>
        <p:spPr>
          <a:xfrm>
            <a:off x="514350" y="1250950"/>
            <a:ext cx="4965700" cy="1130300"/>
          </a:xfrm>
          <a:prstGeom prst="rect">
            <a:avLst/>
          </a:prstGeom>
          <a:noFill/>
          <a:ln>
            <a:noFill/>
          </a:ln>
          <a:effectLst/>
        </p:spPr>
      </p:pic>
      <p:pic>
        <p:nvPicPr>
          <p:cNvPr id="3" name="Screen Shot 2016-06-23 at 15.15.21.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oDAADsDgAACiMAAPQVAAAQAAAAJgAAAAgAAAD//////////w=="/>
              </a:ext>
            </a:extLst>
          </p:cNvPicPr>
          <p:nvPr/>
        </p:nvPicPr>
        <p:blipFill>
          <a:blip r:embed="rId3"/>
          <a:stretch>
            <a:fillRect/>
          </a:stretch>
        </p:blipFill>
        <p:spPr>
          <a:xfrm>
            <a:off x="514350" y="2425700"/>
            <a:ext cx="5181600" cy="1143000"/>
          </a:xfrm>
          <a:prstGeom prst="rect">
            <a:avLst/>
          </a:prstGeom>
          <a:noFill/>
          <a:ln>
            <a:noFill/>
          </a:ln>
          <a:effectLst/>
        </p:spPr>
      </p:pic>
      <p:pic>
        <p:nvPicPr>
          <p:cNvPr id="4" name="Screen Shot 2016-06-23 at 15.15.12.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qAACoKgAAykQAAMQxAAAQAAAAJgAAAAgAAAD//////////w=="/>
              </a:ext>
            </a:extLst>
          </p:cNvPicPr>
          <p:nvPr/>
        </p:nvPicPr>
        <p:blipFill>
          <a:blip r:embed="rId4"/>
          <a:stretch>
            <a:fillRect/>
          </a:stretch>
        </p:blipFill>
        <p:spPr>
          <a:xfrm>
            <a:off x="6851650" y="6934200"/>
            <a:ext cx="4330700" cy="1155700"/>
          </a:xfrm>
          <a:prstGeom prst="rect">
            <a:avLst/>
          </a:prstGeom>
          <a:noFill/>
          <a:ln>
            <a:noFill/>
          </a:ln>
          <a:effectLst/>
        </p:spPr>
      </p:pic>
      <p:pic>
        <p:nvPicPr>
          <p:cNvPr id="5" name="Screen Shot 2016-06-23 at 15.15.00.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oDAAA6FgAAbiMAADogAAAQAAAAJgAAAAgAAAD//////////w=="/>
              </a:ext>
            </a:extLst>
          </p:cNvPicPr>
          <p:nvPr/>
        </p:nvPicPr>
        <p:blipFill>
          <a:blip r:embed="rId5"/>
          <a:stretch>
            <a:fillRect/>
          </a:stretch>
        </p:blipFill>
        <p:spPr>
          <a:xfrm>
            <a:off x="514350" y="3613150"/>
            <a:ext cx="5245100" cy="1625600"/>
          </a:xfrm>
          <a:prstGeom prst="rect">
            <a:avLst/>
          </a:prstGeom>
          <a:noFill/>
          <a:ln>
            <a:noFill/>
          </a:ln>
          <a:effectLst/>
        </p:spPr>
      </p:pic>
      <p:pic>
        <p:nvPicPr>
          <p:cNvPr id="6" name="Screen Shot 2016-06-23 at 15.14.52.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oDAACAIAAAziIAANwoAAAQAAAAJgAAAAgAAAD//////////w=="/>
              </a:ext>
            </a:extLst>
          </p:cNvPicPr>
          <p:nvPr/>
        </p:nvPicPr>
        <p:blipFill>
          <a:blip r:embed="rId6"/>
          <a:stretch>
            <a:fillRect/>
          </a:stretch>
        </p:blipFill>
        <p:spPr>
          <a:xfrm>
            <a:off x="514350" y="5283200"/>
            <a:ext cx="5143500" cy="1358900"/>
          </a:xfrm>
          <a:prstGeom prst="rect">
            <a:avLst/>
          </a:prstGeom>
          <a:noFill/>
          <a:ln>
            <a:noFill/>
          </a:ln>
          <a:effectLst/>
        </p:spPr>
      </p:pic>
      <p:pic>
        <p:nvPicPr>
          <p:cNvPr id="7" name="Screen Shot 2016-06-23 at 15.14.37.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oDAABKMwAA7iAAAPY7AAAQAAAAJgAAAAgAAAD//////////w=="/>
              </a:ext>
            </a:extLst>
          </p:cNvPicPr>
          <p:nvPr/>
        </p:nvPicPr>
        <p:blipFill>
          <a:blip r:embed="rId7"/>
          <a:stretch>
            <a:fillRect/>
          </a:stretch>
        </p:blipFill>
        <p:spPr>
          <a:xfrm>
            <a:off x="514350" y="8337550"/>
            <a:ext cx="4838700" cy="1409700"/>
          </a:xfrm>
          <a:prstGeom prst="rect">
            <a:avLst/>
          </a:prstGeom>
          <a:noFill/>
          <a:ln>
            <a:noFill/>
          </a:ln>
          <a:effectLst/>
        </p:spPr>
      </p:pic>
      <p:pic>
        <p:nvPicPr>
          <p:cNvPr id="8" name="Screen Shot 2016-06-23 at 15.14.26.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oDAAAiKQAApiIAADYzAAAQAAAAJgAAAAgAAAD//////////w=="/>
              </a:ext>
            </a:extLst>
          </p:cNvPicPr>
          <p:nvPr/>
        </p:nvPicPr>
        <p:blipFill>
          <a:blip r:embed="rId8"/>
          <a:stretch>
            <a:fillRect/>
          </a:stretch>
        </p:blipFill>
        <p:spPr>
          <a:xfrm>
            <a:off x="514350" y="6686550"/>
            <a:ext cx="5118100" cy="1638300"/>
          </a:xfrm>
          <a:prstGeom prst="rect">
            <a:avLst/>
          </a:prstGeom>
          <a:noFill/>
          <a:ln>
            <a:noFill/>
          </a:ln>
          <a:effectLst/>
        </p:spPr>
      </p:pic>
      <p:pic>
        <p:nvPicPr>
          <p:cNvPr id="9" name="Screen Shot 2016-06-23 at 15.14.10.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gPW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qAABQAAAA3kkAADwKAAAQAAAAJgAAAAgAAAD//////////w=="/>
              </a:ext>
            </a:extLst>
          </p:cNvPicPr>
          <p:nvPr/>
        </p:nvPicPr>
        <p:blipFill>
          <a:blip r:embed="rId9"/>
          <a:stretch>
            <a:fillRect/>
          </a:stretch>
        </p:blipFill>
        <p:spPr>
          <a:xfrm>
            <a:off x="6851650" y="50800"/>
            <a:ext cx="5156200" cy="1612900"/>
          </a:xfrm>
          <a:prstGeom prst="rect">
            <a:avLst/>
          </a:prstGeom>
          <a:noFill/>
          <a:ln>
            <a:noFill/>
          </a:ln>
          <a:effectLst/>
        </p:spPr>
      </p:pic>
      <p:pic>
        <p:nvPicPr>
          <p:cNvPr id="10" name="Screen Shot 2016-06-23 at 15.14.00.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qAAAoCgAA4koAAGwRAAAQAAAAJgAAAAgAAAD//////////w=="/>
              </a:ext>
            </a:extLst>
          </p:cNvPicPr>
          <p:nvPr/>
        </p:nvPicPr>
        <p:blipFill>
          <a:blip r:embed="rId10"/>
          <a:stretch>
            <a:fillRect/>
          </a:stretch>
        </p:blipFill>
        <p:spPr>
          <a:xfrm>
            <a:off x="6851650" y="1651000"/>
            <a:ext cx="5321300" cy="1181100"/>
          </a:xfrm>
          <a:prstGeom prst="rect">
            <a:avLst/>
          </a:prstGeom>
          <a:noFill/>
          <a:ln>
            <a:noFill/>
          </a:ln>
          <a:effectLst/>
        </p:spPr>
      </p:pic>
      <p:pic>
        <p:nvPicPr>
          <p:cNvPr id="11" name="Screen Shot 2016-06-23 at 15.13.48.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qAAA6EQAAGkoAANIZAAAQAAAAJgAAAAgAAAD//////////w=="/>
              </a:ext>
            </a:extLst>
          </p:cNvPicPr>
          <p:nvPr/>
        </p:nvPicPr>
        <p:blipFill>
          <a:blip r:embed="rId11"/>
          <a:stretch>
            <a:fillRect/>
          </a:stretch>
        </p:blipFill>
        <p:spPr>
          <a:xfrm>
            <a:off x="6851650" y="2800350"/>
            <a:ext cx="5194300" cy="1397000"/>
          </a:xfrm>
          <a:prstGeom prst="rect">
            <a:avLst/>
          </a:prstGeom>
          <a:noFill/>
          <a:ln>
            <a:noFill/>
          </a:ln>
          <a:effectLst/>
        </p:spPr>
      </p:pic>
      <p:pic>
        <p:nvPicPr>
          <p:cNvPr id="12" name="Screen Shot 2016-06-23 at 15.13.37.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qAADcGQAA8kkAADgiAAAQAAAAJgAAAAgAAAD//////////w=="/>
              </a:ext>
            </a:extLst>
          </p:cNvPicPr>
          <p:nvPr/>
        </p:nvPicPr>
        <p:blipFill>
          <a:blip r:embed="rId12"/>
          <a:stretch>
            <a:fillRect/>
          </a:stretch>
        </p:blipFill>
        <p:spPr>
          <a:xfrm>
            <a:off x="6851650" y="4203700"/>
            <a:ext cx="5168900" cy="1358900"/>
          </a:xfrm>
          <a:prstGeom prst="rect">
            <a:avLst/>
          </a:prstGeom>
          <a:noFill/>
          <a:ln>
            <a:noFill/>
          </a:ln>
          <a:effectLst/>
        </p:spPr>
      </p:pic>
      <p:pic>
        <p:nvPicPr>
          <p:cNvPr id="13" name="Screen Shot 2016-06-23 at 15.13.28.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qAAA4IgAAkkoAALwqAAAQAAAAJgAAAAgAAAD//////////w=="/>
              </a:ext>
            </a:extLst>
          </p:cNvPicPr>
          <p:nvPr/>
        </p:nvPicPr>
        <p:blipFill>
          <a:blip r:embed="rId13"/>
          <a:stretch>
            <a:fillRect/>
          </a:stretch>
        </p:blipFill>
        <p:spPr>
          <a:xfrm>
            <a:off x="6851650" y="5562600"/>
            <a:ext cx="5270500" cy="1384300"/>
          </a:xfrm>
          <a:prstGeom prst="rect">
            <a:avLst/>
          </a:prstGeom>
          <a:noFill/>
          <a:ln>
            <a:noFill/>
          </a:ln>
          <a:effectLst/>
        </p:spPr>
      </p:pic>
      <p:pic>
        <p:nvPicPr>
          <p:cNvPr id="14" name="Screen Shot 2016-06-23 at 15.13.12.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iVc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qAADYMQAApkoAALA7AAAQAAAAJgAAAAgAAAD//////////w=="/>
              </a:ext>
            </a:extLst>
          </p:cNvPicPr>
          <p:nvPr/>
        </p:nvPicPr>
        <p:blipFill>
          <a:blip r:embed="rId14"/>
          <a:stretch>
            <a:fillRect/>
          </a:stretch>
        </p:blipFill>
        <p:spPr>
          <a:xfrm>
            <a:off x="6851650" y="8102600"/>
            <a:ext cx="5283200" cy="1600200"/>
          </a:xfrm>
          <a:prstGeom prst="rect">
            <a:avLst/>
          </a:prstGeom>
          <a:noFill/>
          <a:ln>
            <a:noFill/>
          </a:ln>
          <a:effectLst/>
        </p:spPr>
      </p:pic>
      <p:sp>
        <p:nvSpPr>
          <p:cNvPr id="15" name="Shape 157"/>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DW5h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fAEAAIIAAADiHAAAHgUAABAAAAAmAAAACAAAAH1w////////"/>
              </a:ext>
            </a:extLst>
          </p:cNvSpPr>
          <p:nvPr>
            <p:ph type="title"/>
          </p:nvPr>
        </p:nvSpPr>
        <p:spPr>
          <a:xfrm>
            <a:off x="241300" y="82550"/>
            <a:ext cx="4453890" cy="749300"/>
          </a:xfrm>
          <a:noFill/>
          <a:ln>
            <a:noFill/>
          </a:ln>
          <a:effectLst/>
        </p:spPr>
        <p:txBody>
          <a:bodyPr vert="horz" wrap="square" lIns="50800" tIns="50800" rIns="50800" bIns="50800" numCol="1" spcCol="215900" anchor="ctr">
            <a:prstTxWarp prst="textNoShape">
              <a:avLst/>
            </a:prstTxWarp>
          </a:bodyPr>
          <a:lstStyle/>
          <a:p>
            <a:pPr marL="0" marR="0" indent="0" algn="ctr" defTabSz="584200">
              <a:lnSpc>
                <a:spcPct val="100000"/>
              </a:lnSpc>
              <a:spcBef>
                <a:spcPts val="0"/>
              </a:spcBef>
              <a:spcAft>
                <a:spcPts val="0"/>
              </a:spcAft>
              <a:buNone/>
              <a:tabLst>
                <a:tab pos="838200" algn="l"/>
                <a:tab pos="952500" algn="l"/>
              </a:tabLst>
              <a:defRPr sz="3000" cap="none">
                <a:solidFill>
                  <a:srgbClr val="0000FF"/>
                </a:solidFill>
                <a:latin typeface="Helvetica Light" pitchFamily="0" charset="0"/>
                <a:ea typeface="Helvetica Light" pitchFamily="0" charset="0"/>
                <a:cs typeface="Helvetica Light" pitchFamily="0" charset="0"/>
              </a:defRPr>
            </a:pPr>
            <a:r>
              <a:t>Widespread compositional heterogeneity</a:t>
            </a:r>
          </a:p>
        </p:txBody>
      </p:sp>
    </p:spTree>
  </p:cSld>
  <p:clrMapOvr>
    <a:masterClrMapping/>
  </p:clrMapOvr>
  <p:timing>
    <p:tnLst>
      <p:par>
        <p:cTn id="1" dur="indefinite" restart="never" nodeType="tmRoot"/>
      </p:par>
    </p:tnLst>
  </p:timing>
</p:sld>
</file>

<file path=ppt/slides/slide28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59"/>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KAAAAAsOAAAPAUAABAAAAAmAAAACAAAAH1w////////"/>
              </a:ext>
            </a:extLst>
          </p:cNvSpPr>
          <p:nvPr>
            <p:ph type="title"/>
          </p:nvPr>
        </p:nvSpPr>
        <p:spPr>
          <a:xfrm>
            <a:off x="952500" y="101600"/>
            <a:ext cx="8178800" cy="749300"/>
          </a:xfrm>
          <a:noFill/>
          <a:ln>
            <a:noFill/>
          </a:ln>
          <a:effectLst/>
        </p:spPr>
        <p:txBody>
          <a:bodyPr vert="horz" wrap="square" lIns="50800" tIns="50800" rIns="50800" bIns="50800" numCol="1" spcCol="215900" anchor="ctr">
            <a:prstTxWarp prst="textNoShape">
              <a:avLst/>
            </a:prstTxWarp>
          </a:bodyPr>
          <a:lstStyle/>
          <a:p>
            <a:pPr marL="0" marR="0" indent="0" algn="ctr" defTabSz="350520">
              <a:lnSpc>
                <a:spcPct val="100000"/>
              </a:lnSpc>
              <a:spcBef>
                <a:spcPts val="0"/>
              </a:spcBef>
              <a:spcAft>
                <a:spcPts val="0"/>
              </a:spcAft>
              <a:buNone/>
              <a:tabLst>
                <a:tab pos="838200" algn="l"/>
                <a:tab pos="952500" algn="l"/>
              </a:tabLst>
              <a:defRPr sz="3600" cap="none">
                <a:solidFill>
                  <a:srgbClr val="0000FF"/>
                </a:solidFill>
                <a:latin typeface="Helvetica Light" pitchFamily="0" charset="0"/>
                <a:ea typeface="Helvetica Light" pitchFamily="0" charset="0"/>
                <a:cs typeface="Helvetica Light" pitchFamily="0" charset="0"/>
              </a:defRPr>
            </a:pPr>
            <a:r>
              <a:t>The impact of compositional heterogeneity on mammalian phylogeny</a:t>
            </a:r>
          </a:p>
        </p:txBody>
      </p:sp>
      <p:sp>
        <p:nvSpPr>
          <p:cNvPr id="3" name="Shape 160"/>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t6h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uicAABEQAACAPgAA2ycAABAAAAAmAAAACAAAAH1w////////"/>
              </a:ext>
            </a:extLst>
          </p:cNvSpPr>
          <p:nvPr>
            <p:ph type="body" idx="1"/>
          </p:nvPr>
        </p:nvSpPr>
        <p:spPr>
          <a:xfrm>
            <a:off x="6457950" y="2611755"/>
            <a:ext cx="3702050" cy="3867150"/>
          </a:xfrm>
          <a:noFill/>
          <a:ln>
            <a:noFill/>
          </a:ln>
          <a:effectLst/>
        </p:spPr>
        <p:txBody>
          <a:bodyPr vert="horz" wrap="square" lIns="50800" tIns="50800" rIns="50800" bIns="50800" numCol="1" spcCol="215900" anchor="ctr">
            <a:prstTxWarp prst="textNoShape">
              <a:avLst/>
            </a:prstTxWarp>
          </a:bodyPr>
          <a:lstStyle/>
          <a:p>
            <a:pPr marL="571500" defTabSz="525780">
              <a:spcBef>
                <a:spcPts val="3700"/>
              </a:spcBef>
              <a:buSzTx/>
              <a:buFont typeface="Wingdings" pitchFamily="2" charset="2"/>
              <a:buBlip>
                <a:blip r:embed="rId2"/>
              </a:buBlip>
              <a:tabLst>
                <a:tab pos="838200" algn="l"/>
                <a:tab pos="1041400" algn="l"/>
              </a:tabLst>
              <a:defRPr sz="2000" cap="none"/>
            </a:pPr>
            <a:r>
              <a:t>131 sets of 100 genes ordered from low to high GC</a:t>
            </a:r>
          </a:p>
          <a:p>
            <a:pPr marL="571500" defTabSz="525780">
              <a:spcBef>
                <a:spcPts val="3700"/>
              </a:spcBef>
              <a:buSzTx/>
              <a:buFont typeface="Wingdings" pitchFamily="2" charset="2"/>
              <a:buBlip>
                <a:blip r:embed="rId2"/>
              </a:buBlip>
              <a:tabLst>
                <a:tab pos="838200" algn="l"/>
                <a:tab pos="1041400" algn="l"/>
              </a:tabLst>
              <a:defRPr sz="2000" cap="none"/>
            </a:pPr>
            <a:r>
              <a:t>In GC rich gene families, GC content varies widely between genes</a:t>
            </a:r>
          </a:p>
          <a:p>
            <a:pPr marL="571500" defTabSz="525780">
              <a:spcBef>
                <a:spcPts val="3700"/>
              </a:spcBef>
              <a:buSzTx/>
              <a:buFont typeface="Wingdings" pitchFamily="2" charset="2"/>
              <a:buBlip>
                <a:blip r:embed="rId2"/>
              </a:buBlip>
              <a:tabLst>
                <a:tab pos="838200" algn="l"/>
                <a:tab pos="1041400" algn="l"/>
              </a:tabLst>
              <a:defRPr sz="2000" cap="none"/>
            </a:pPr>
            <a:r>
              <a:t>GC rich genes have trees with more difference to the true tree</a:t>
            </a:r>
          </a:p>
        </p:txBody>
      </p:sp>
      <p:sp>
        <p:nvSpPr>
          <p:cNvPr id="4" name="Shape 16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Ab6R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8CwAAHI4AADfTwAAbjwAABAgAAAmAAAACAAAAP//////////"/>
              </a:ext>
            </a:extLst>
          </p:cNvSpPr>
          <p:nvPr/>
        </p:nvSpPr>
        <p:spPr>
          <a:xfrm>
            <a:off x="7305040" y="9175750"/>
            <a:ext cx="5678805" cy="6477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3600" cap="none">
                <a:solidFill>
                  <a:schemeClr val="accent1"/>
                </a:solidFill>
                <a:latin typeface="Helvetica Light" pitchFamily="0" charset="0"/>
                <a:ea typeface="Helvetica Light" pitchFamily="0" charset="0"/>
                <a:cs typeface="Helvetica Light" pitchFamily="0" charset="0"/>
              </a:defRPr>
            </a:pPr>
            <a:r>
              <a:t>Romiguier et al., MBE 2013</a:t>
            </a:r>
          </a:p>
        </p:txBody>
      </p:sp>
      <p:pic>
        <p:nvPicPr>
          <p:cNvPr id="5" name="Picture1"/>
          <p:cNvPicPr>
            <a:picLocks noChangeAspect="1"/>
            <a:extLst>
              <a:ext uri="smNativeData">
                <pr:smNativeData xmlns:pr="smNativeData" xmlns="smNativeData" val="SMDATA_17_2mHZ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MCAAD6BgAAZyYAAFkuAAAQAAAAJgAAAAgAAAD//////////w=="/>
              </a:ext>
            </a:extLst>
          </p:cNvPicPr>
          <p:nvPr/>
        </p:nvPicPr>
        <p:blipFill>
          <a:blip r:embed="rId3"/>
          <a:stretch>
            <a:fillRect/>
          </a:stretch>
        </p:blipFill>
        <p:spPr>
          <a:xfrm>
            <a:off x="337185" y="1134110"/>
            <a:ext cx="5905500" cy="6400165"/>
          </a:xfrm>
          <a:prstGeom prst="rect">
            <a:avLst/>
          </a:prstGeom>
          <a:noFill/>
          <a:ln>
            <a:noFill/>
          </a:ln>
          <a:effectLst/>
        </p:spPr>
      </p:pic>
      <p:sp>
        <p:nvSpPr>
          <p:cNvPr id="6" name="Textbox1"/>
          <p:cNvSpPr txBox="1">
            <a:extLst>
              <a:ext uri="smNativeData">
                <pr:smNativeData xmlns:pr="smNativeData" xmlns="smNativeData" val="SMDATA_15_2mHZYhMAAAAlAAAAEg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9CUAAMArAAArNwAAfC4AABAAAAAmAAAACAAAAP//////////"/>
              </a:ext>
            </a:extLst>
          </p:cNvSpPr>
          <p:nvPr/>
        </p:nvSpPr>
        <p:spPr>
          <a:xfrm>
            <a:off x="6169660" y="7112000"/>
            <a:ext cx="2798445" cy="444500"/>
          </a:xfrm>
          <a:prstGeom prst="rect">
            <a:avLst/>
          </a:prstGeom>
          <a:noFill/>
          <a:ln>
            <a:noFill/>
          </a:ln>
          <a:effectLst/>
        </p:spPr>
        <p:txBody>
          <a:bodyPr vert="horz" wrap="square" numCol="1" spcCol="215900" anchor="t"/>
          <a:lstStyle/>
          <a:p>
            <a:pPr>
              <a:defRPr sz="1800" cap="none"/>
            </a:pPr>
            <a:r>
              <a:t>Romiguier et al., MBE 2013</a:t>
            </a:r>
          </a:p>
        </p:txBody>
      </p:sp>
    </p:spTree>
  </p:cSld>
  <p:clrMapOvr>
    <a:masterClrMapping/>
  </p:clrMapOvr>
  <p:timing>
    <p:tnLst>
      <p:par>
        <p:cTn id="1" dur="indefinite" restart="never" nodeType="tmRoot"/>
      </p:par>
    </p:tnLst>
  </p:timing>
</p:sld>
</file>

<file path=ppt/slides/slide28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64"/>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igMAABsAAADaNQAA8gcAABAAAAAmAAAACAAAAH1w////////"/>
              </a:ext>
            </a:extLst>
          </p:cNvSpPr>
          <p:nvPr>
            <p:ph type="title"/>
          </p:nvPr>
        </p:nvSpPr>
        <p:spPr>
          <a:xfrm>
            <a:off x="575310" y="17145"/>
            <a:ext cx="8178800" cy="1274445"/>
          </a:xfrm>
          <a:noFill/>
          <a:ln>
            <a:noFill/>
          </a:ln>
          <a:effectLst/>
        </p:spPr>
        <p:txBody>
          <a:bodyPr vert="horz" wrap="square" lIns="50800" tIns="50800" rIns="50800" bIns="50800" numCol="1" spcCol="215900" anchor="ctr">
            <a:prstTxWarp prst="textNoShape">
              <a:avLst/>
            </a:prstTxWarp>
          </a:bodyPr>
          <a:lstStyle/>
          <a:p>
            <a:pPr>
              <a:defRPr sz="3600" cap="none">
                <a:solidFill>
                  <a:srgbClr val="0000FF"/>
                </a:solidFill>
              </a:defRPr>
            </a:pPr>
            <a:r>
              <a:t>Homogeneous models</a:t>
            </a:r>
          </a:p>
        </p:txBody>
      </p:sp>
      <p:pic>
        <p:nvPicPr>
          <p:cNvPr id="3" name="Screen Shot 2016-06-23 at 14.37.14.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PGE6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B8EAAA6jwAAFYYAAAQAAAAJgAAAAgAAAD//////////w=="/>
              </a:ext>
            </a:extLst>
          </p:cNvPicPr>
          <p:nvPr/>
        </p:nvPicPr>
        <p:blipFill>
          <a:blip r:embed="rId2"/>
          <a:stretch>
            <a:fillRect/>
          </a:stretch>
        </p:blipFill>
        <p:spPr>
          <a:xfrm>
            <a:off x="0" y="2679700"/>
            <a:ext cx="9902190" cy="1276350"/>
          </a:xfrm>
          <a:prstGeom prst="rect">
            <a:avLst/>
          </a:prstGeom>
          <a:noFill/>
          <a:ln>
            <a:noFill/>
          </a:ln>
          <a:effectLst/>
        </p:spPr>
      </p:pic>
      <p:sp>
        <p:nvSpPr>
          <p:cNvPr id="4" name="Shape 16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DwUAACwLAADZNQAA7A4AABAgAAAmAAAACAAAAP//////////"/>
              </a:ext>
            </a:extLst>
          </p:cNvSpPr>
          <p:nvPr/>
        </p:nvSpPr>
        <p:spPr>
          <a:xfrm>
            <a:off x="822325" y="1816100"/>
            <a:ext cx="7931150" cy="6096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3300" cap="none">
                <a:latin typeface="Helvetica Light" pitchFamily="0" charset="0"/>
                <a:ea typeface="Helvetica Light" pitchFamily="0" charset="0"/>
                <a:cs typeface="Helvetica Light" pitchFamily="0" charset="0"/>
              </a:defRPr>
            </a:pPr>
            <a:r>
              <a:t>Commonly used models inherit from GTR:</a:t>
            </a:r>
          </a:p>
        </p:txBody>
      </p:sp>
      <p:pic>
        <p:nvPicPr>
          <p:cNvPr id="5" name="Screen Shot 2016-06-23 at 14.39.09.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PGE6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NAHAABsGwAAXhsAACIeAAAQAAAAJgAAAAgAAAD//////////w=="/>
              </a:ext>
            </a:extLst>
          </p:cNvPicPr>
          <p:nvPr/>
        </p:nvPicPr>
        <p:blipFill>
          <a:blip r:embed="rId3"/>
          <a:stretch>
            <a:fillRect/>
          </a:stretch>
        </p:blipFill>
        <p:spPr>
          <a:xfrm>
            <a:off x="1270000" y="4457700"/>
            <a:ext cx="3178810" cy="440690"/>
          </a:xfrm>
          <a:prstGeom prst="rect">
            <a:avLst/>
          </a:prstGeom>
          <a:noFill/>
          <a:ln>
            <a:noFill/>
          </a:ln>
          <a:effectLst/>
        </p:spPr>
      </p:pic>
      <p:sp>
        <p:nvSpPr>
          <p:cNvPr id="6" name="Shape 16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A1v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gAAAB4bAADvBQAA/h0AABAgAAAmAAAACAAAAP//////////"/>
              </a:ext>
            </a:extLst>
          </p:cNvSpPr>
          <p:nvPr/>
        </p:nvSpPr>
        <p:spPr>
          <a:xfrm>
            <a:off x="52070" y="4408170"/>
            <a:ext cx="912495" cy="46736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2400" cap="none">
                <a:latin typeface="Helvetica Light" pitchFamily="0" charset="0"/>
                <a:ea typeface="Helvetica Light" pitchFamily="0" charset="0"/>
                <a:cs typeface="Helvetica Light" pitchFamily="0" charset="0"/>
              </a:defRPr>
            </a:pPr>
            <a:r>
              <a:t>Where</a:t>
            </a:r>
          </a:p>
        </p:txBody>
      </p:sp>
      <p:sp>
        <p:nvSpPr>
          <p:cNvPr id="7" name="Shape 16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9H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hcAAMIaAAAGRQAAWh4AABAgAAAmAAAACAAAAP//////////"/>
              </a:ext>
            </a:extLst>
          </p:cNvSpPr>
          <p:nvPr/>
        </p:nvSpPr>
        <p:spPr>
          <a:xfrm>
            <a:off x="3841750" y="4349750"/>
            <a:ext cx="7378700" cy="584200"/>
          </a:xfrm>
          <a:prstGeom prst="rect">
            <a:avLst/>
          </a:prstGeom>
          <a:noFill/>
          <a:ln>
            <a:noFill/>
          </a:ln>
          <a:effectLst/>
        </p:spPr>
        <p:txBody>
          <a:bodyPr vert="horz" wrap="square" lIns="50800" tIns="50800" rIns="50800" bIns="50800" numCol="1" spcCol="215900" anchor="ctr"/>
          <a:lstStyle/>
          <a:p>
            <a:pPr>
              <a:defRPr sz="2400" cap="none"/>
            </a:pPr>
            <a:r>
              <a:t>is the set of </a:t>
            </a:r>
            <a:r>
              <a:rPr b="1" i="1" cap="none">
                <a:latin typeface="Helvetica" pitchFamily="0" charset="0"/>
                <a:ea typeface="Gill Sans" pitchFamily="0" charset="0"/>
                <a:cs typeface="Gill Sans" pitchFamily="0" charset="0"/>
              </a:rPr>
              <a:t>equilibrium</a:t>
            </a:r>
            <a:r>
              <a:t> frequencies</a:t>
            </a:r>
          </a:p>
        </p:txBody>
      </p:sp>
      <p:sp>
        <p:nvSpPr>
          <p:cNvPr id="8" name="Shape 17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v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NyYAAF8rAACeOwAAPy4AABAgAAAmAAAACAAAAP//////////"/>
              </a:ext>
            </a:extLst>
          </p:cNvSpPr>
          <p:nvPr/>
        </p:nvSpPr>
        <p:spPr>
          <a:xfrm>
            <a:off x="6212205" y="7050405"/>
            <a:ext cx="3479165" cy="46736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2400" b="1" i="1" cap="none">
                <a:solidFill>
                  <a:schemeClr val="accent1"/>
                </a:solidFill>
                <a:latin typeface="Helvetica" pitchFamily="0" charset="0"/>
                <a:ea typeface="Helvetica" pitchFamily="0" charset="0"/>
                <a:cs typeface="Helvetica" pitchFamily="0" charset="0"/>
              </a:defRPr>
            </a:pPr>
            <a:r>
              <a:t>Does not fit many data sets</a:t>
            </a:r>
          </a:p>
        </p:txBody>
      </p:sp>
      <p:grpSp>
        <p:nvGrpSpPr>
          <p:cNvPr id="9" name="Group 17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HEAAAByIwAAkD8AAEIrAAAQAAAAJgAAAAgAAAD/////AAAAAA=="/>
              </a:ext>
            </a:extLst>
          </p:cNvGrpSpPr>
          <p:nvPr/>
        </p:nvGrpSpPr>
        <p:grpSpPr>
          <a:xfrm>
            <a:off x="71755" y="5761990"/>
            <a:ext cx="10260965" cy="1270000"/>
            <a:chOff x="71755" y="5761990"/>
            <a:chExt cx="10260965" cy="1270000"/>
          </a:xfrm>
        </p:grpSpPr>
        <p:grpSp>
          <p:nvGrpSpPr>
            <p:cNvPr id="11" name="Group 17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NAAAAB8IwAAkD8AADgrAAAAAAAAJgAAAAgAAAD/////AAAAAA=="/>
                </a:ext>
              </a:extLst>
            </p:cNvGrpSpPr>
            <p:nvPr/>
          </p:nvGrpSpPr>
          <p:grpSpPr>
            <a:xfrm>
              <a:off x="132080" y="5768340"/>
              <a:ext cx="10200640" cy="1257300"/>
              <a:chOff x="132080" y="5768340"/>
              <a:chExt cx="10200640" cy="1257300"/>
            </a:xfrm>
          </p:grpSpPr>
          <p:sp>
            <p:nvSpPr>
              <p:cNvPr id="13" name="Shape 17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0x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AAAAHwjAACQPwAA1CoAAAAgAAAmAAAACAAAAP//////////"/>
                  </a:ext>
                </a:extLst>
              </p:cNvSpPr>
              <p:nvPr/>
            </p:nvSpPr>
            <p:spPr>
              <a:xfrm>
                <a:off x="132080" y="5768340"/>
                <a:ext cx="10200640" cy="1193800"/>
              </a:xfrm>
              <a:prstGeom prst="rect">
                <a:avLst/>
              </a:prstGeom>
              <a:noFill/>
              <a:ln>
                <a:noFill/>
              </a:ln>
              <a:effectLst/>
            </p:spPr>
            <p:txBody>
              <a:bodyPr vert="horz" wrap="none" lIns="50800" tIns="50800" rIns="50800" bIns="50800" numCol="1" spcCol="215900" anchor="ctr"/>
              <a:lstStyle/>
              <a:p>
                <a:pPr marL="0" marR="0" indent="0" algn="l" defTabSz="584200">
                  <a:lnSpc>
                    <a:spcPct val="100000"/>
                  </a:lnSpc>
                  <a:spcBef>
                    <a:spcPts val="0"/>
                  </a:spcBef>
                  <a:spcAft>
                    <a:spcPts val="0"/>
                  </a:spcAft>
                  <a:buNone/>
                  <a:tabLst>
                    <a:tab pos="838200" algn="l"/>
                  </a:tabLst>
                  <a:defRPr sz="2400" cap="none">
                    <a:latin typeface="Helvetica Light" pitchFamily="0" charset="0"/>
                    <a:ea typeface="Helvetica Light" pitchFamily="0" charset="0"/>
                    <a:cs typeface="Helvetica Light" pitchFamily="0" charset="0"/>
                  </a:defRPr>
                </a:pPr>
                <a:r>
                  <a:t>When a single matrix is used over a phylogeny, one assumes that sequences all tend towards </a:t>
                </a:r>
              </a:p>
            </p:txBody>
          </p:sp>
          <p:pic>
            <p:nvPicPr>
              <p:cNvPr id="12"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PGE6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IhAAAAJwAAOzoAADgrAAAAAAAAJgAAAAgAAAD//////////w=="/>
                  </a:ext>
                </a:extLst>
              </p:cNvPicPr>
              <p:nvPr/>
            </p:nvPicPr>
            <p:blipFill>
              <a:blip r:embed="rId3"/>
              <a:stretch>
                <a:fillRect/>
              </a:stretch>
            </p:blipFill>
            <p:spPr>
              <a:xfrm>
                <a:off x="5487670" y="6339840"/>
                <a:ext cx="3978275" cy="685800"/>
              </a:xfrm>
              <a:prstGeom prst="rect">
                <a:avLst/>
              </a:prstGeom>
              <a:noFill/>
              <a:ln>
                <a:noFill/>
              </a:ln>
              <a:effectLst/>
            </p:spPr>
          </p:pic>
        </p:grpSp>
        <p:sp>
          <p:nvSpPr>
            <p:cNvPr id="10" name="Shape 17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PPJQ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PPJQB/f38A3N7gA8zMzADAwP8Af39/AAAAAAAAAAAAAAAAAAAAAAAAAAAAIQAAABgAAAAUAAAAcQAAAHIjAAAQPwAAQisAAAAAAAAmAAAACAAAAP//////////"/>
                </a:ext>
              </a:extLst>
            </p:cNvSpPr>
            <p:nvPr/>
          </p:nvSpPr>
          <p:spPr>
            <a:xfrm>
              <a:off x="71755" y="5761990"/>
              <a:ext cx="10179685" cy="1270000"/>
            </a:xfrm>
            <a:prstGeom prst="rect">
              <a:avLst/>
            </a:prstGeom>
            <a:noFill/>
            <a:ln w="25400" cap="flat" cmpd="sng" algn="ctr">
              <a:solidFill>
                <a:srgbClr val="F3CF25"/>
              </a:solidFill>
              <a:prstDash val="solid"/>
              <a:headEnd type="none"/>
              <a:tailEnd type="none"/>
            </a:ln>
            <a:effectLst/>
          </p:spPr>
          <p:txBody>
            <a:bodyPr vert="horz" wrap="square" lIns="50800" tIns="50800" rIns="50800" bIns="50800" numCol="1" spcCol="215900" anchor="ctr"/>
            <a:lstStyle/>
            <a:p>
              <a:pPr>
                <a:defRPr sz="2400" cap="none"/>
              </a:pPr>
            </a:p>
          </p:txBody>
        </p:sp>
      </p:grpSp>
      <p:grpSp>
        <p:nvGrpSpPr>
          <p:cNvPr id="14" name="Group 180"/>
          <p:cNvGrpSpPr>
            <a:extLst>
              <a:ext uri="smNativeData">
                <pr:smNativeData xmlns:pr="smNativeData" xmlns="smNativeData" val="SMDATA_6_2mHZYhMAAAAlAAAAAQAAAA8BAAAAkAAAAEgAAACQAAAASAAAAAAAAAAAAAAAAAAAABcAAAAUAAAAAAAAAAAAAAD/fwAA/38AAAAAAAAJAAAABAAAAACwifsfAAAAVAAAAAAAAAAAAAAAAAAAAAAAAAAAAAAAAAAAAAAAAAAAAAAAAAAAAAAAAAAAAAAAAAAAAAAAAAAAAAAAAAAAAAAAAAAAAAAAAAAAAAAAAAAAAAAAAAAAACEAAAAYAAAAFAAAAJ43AABxAAAAKT0AABwLAAAQAAAAJgAAAAgAAAD/////AAAAAA=="/>
              </a:ext>
            </a:extLst>
          </p:cNvGrpSpPr>
          <p:nvPr/>
        </p:nvGrpSpPr>
        <p:grpSpPr>
          <a:xfrm>
            <a:off x="9041130" y="71755"/>
            <a:ext cx="901065" cy="1734185"/>
            <a:chOff x="9041130" y="71755"/>
            <a:chExt cx="901065" cy="1734185"/>
          </a:xfrm>
        </p:grpSpPr>
        <p:sp>
          <p:nvSpPr>
            <p:cNvPr id="18" name="Shape 17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NlwAy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NlwAV/f38A3N7gA8zMzADAwP8Af39/AAAAAAAAAAAAAAAAAAAAAAAAAAAAIQAAABgAAAAUAAAAnjcAAHEAAAAOPQAA4QUAAAAAAAAmAAAACAAAAP//////////"/>
                </a:ext>
              </a:extLst>
            </p:cNvSpPr>
            <p:nvPr/>
          </p:nvSpPr>
          <p:spPr>
            <a:xfrm flipV="1">
              <a:off x="9041130" y="71755"/>
              <a:ext cx="883920" cy="883920"/>
            </a:xfrm>
            <a:prstGeom prst="line">
              <a:avLst/>
            </a:prstGeom>
            <a:noFill/>
            <a:ln w="88900" cap="flat" cmpd="sng" algn="ctr">
              <a:solidFill>
                <a:schemeClr val="accent1"/>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7" name="Shape 177"/>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NlwAy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I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NlwAV/f38A3N7gA8zMzADAwP8Af39/AAAAAAAAAAAAAAAAAAAAAAAAAAAAIQAAABgAAAAUAAAAnjcAAJIFAAC4OQAArAcAAAAAAAAmAAAACAAAAP//////////"/>
                </a:ext>
              </a:extLst>
            </p:cNvSpPr>
            <p:nvPr/>
          </p:nvSpPr>
          <p:spPr>
            <a:xfrm>
              <a:off x="9041130" y="905510"/>
              <a:ext cx="341630" cy="341630"/>
            </a:xfrm>
            <a:prstGeom prst="line">
              <a:avLst/>
            </a:prstGeom>
            <a:noFill/>
            <a:ln w="88900" cap="flat" cmpd="sng" algn="ctr">
              <a:solidFill>
                <a:schemeClr val="accent1"/>
              </a:solidFill>
              <a:prstDash val="solid"/>
              <a:headEnd type="none"/>
              <a:tailEnd type="none"/>
            </a:ln>
            <a:effectLst/>
          </p:spPr>
          <p:txBody>
            <a:bodyPr vert="horz" wrap="square" lIns="50800" tIns="50800" rIns="50800" bIns="50800" numCol="1" spcCol="215900" anchor="ctr"/>
            <a:lstStyle/>
            <a:p>
              <a:pPr>
                <a:defRPr sz="2400" cap="none"/>
              </a:pPr>
            </a:p>
          </p:txBody>
        </p:sp>
        <p:sp>
          <p:nvSpPr>
            <p:cNvPr id="16" name="Shape 178"/>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NlwAy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EL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NlwAV/f38A3N7gA8zMzADAwP8Af39/AAAAAAAAAAAAAAAAAAAAAAAAAAAAIQAAABgAAAAUAAAApzkAAJoHAAApPQAAHAsAAAAAAAAmAAAACAAAAP//////////"/>
                </a:ext>
              </a:extLst>
            </p:cNvSpPr>
            <p:nvPr/>
          </p:nvSpPr>
          <p:spPr>
            <a:xfrm>
              <a:off x="9371965" y="1235710"/>
              <a:ext cx="570230" cy="570230"/>
            </a:xfrm>
            <a:prstGeom prst="line">
              <a:avLst/>
            </a:prstGeom>
            <a:noFill/>
            <a:ln w="88900" cap="flat" cmpd="sng" algn="ctr">
              <a:solidFill>
                <a:schemeClr val="accent1"/>
              </a:solidFill>
              <a:prstDash val="solid"/>
              <a:headEnd type="none"/>
              <a:tailEnd type="none"/>
            </a:ln>
            <a:effectLst/>
          </p:spPr>
          <p:txBody>
            <a:bodyPr vert="horz" wrap="square" lIns="50800" tIns="50800" rIns="50800" bIns="50800" numCol="1" spcCol="215900" anchor="ctr"/>
            <a:lstStyle/>
            <a:p>
              <a:pPr>
                <a:defRPr sz="2400" cap="none"/>
              </a:pPr>
            </a:p>
          </p:txBody>
        </p:sp>
        <p:sp>
          <p:nvSpPr>
            <p:cNvPr id="15" name="Shape 17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NlwAy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NlwAV/f38A3N7gA8zMzADAwP8Af39/AAAAAAAAAAAAAAAAAAAAAAAAAAAAIQAAABgAAAAUAAAAqDkAAM0FAAAoPQAAmQcAAAAAAAAmAAAACAAAAP//////////"/>
                </a:ext>
              </a:extLst>
            </p:cNvSpPr>
            <p:nvPr/>
          </p:nvSpPr>
          <p:spPr>
            <a:xfrm flipV="1">
              <a:off x="9372600" y="942975"/>
              <a:ext cx="568960" cy="292100"/>
            </a:xfrm>
            <a:prstGeom prst="line">
              <a:avLst/>
            </a:prstGeom>
            <a:noFill/>
            <a:ln w="88900" cap="flat" cmpd="sng" algn="ctr">
              <a:solidFill>
                <a:schemeClr val="accent1"/>
              </a:solidFill>
              <a:prstDash val="solid"/>
              <a:headEnd type="none"/>
              <a:tailEnd type="none"/>
            </a:ln>
            <a:effectLst/>
          </p:spPr>
          <p:txBody>
            <a:bodyPr rot="10800000" vert="horz" wrap="square" lIns="50800" tIns="50800" rIns="50800" bIns="50800" numCol="1" spcCol="215900" anchor="ctr"/>
            <a:lstStyle/>
            <a:p>
              <a:pPr>
                <a:defRPr sz="2400" cap="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charRg st="4294967295" end="429496729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Lst>
    <p:extLst>
      <p:ext uri="smNativeData">
        <pr:smNativeData xmlns:pr="smNativeData" xmlns="smNativeData" val="2mHZYgMAAAAFAAAA/f///wEAAAABAAAAAAAAAAAAAAAAAAAAAAAAAAkAAAD+////AQAAAAEAAAAAAAAAAAAAAAAAAAAAAAAACwAAAP////8BAAAAAQAAAAAAAAAAAAAAAAAAAAAAAAA="/>
      </p:ext>
    </p:extLst>
  </p:timing>
</p:sld>
</file>

<file path=ppt/slides/slide2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3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UT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44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rYvmT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CwNsc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44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n5+V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pic>
        <p:nvPicPr>
          <p:cNvPr id="7" name="avg_rat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sEAADkJQAA0zQAADwoAAAQAAAAJgAAAAgAAAD//////////w=="/>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D1eH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S2o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DQzB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44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EAL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KAkAANonAAAoCQAAqykAABAAAAAmAAAACAAAAP//////////"/>
              </a:ext>
            </a:extLst>
          </p:cNvSpPr>
          <p:nvPr/>
        </p:nvSpPr>
        <p:spPr>
          <a:xfrm flipV="1">
            <a:off x="1488440" y="6478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45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AEAAEcpAADBEAAAYCwAABAgAAAmAAAACAAAAP//////////"/>
              </a:ext>
            </a:extLst>
          </p:cNvSpPr>
          <p:nvPr/>
        </p:nvSpPr>
        <p:spPr>
          <a:xfrm>
            <a:off x="254000" y="6710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starting in </a:t>
            </a:r>
            <a:r>
              <a:rPr cap="none">
                <a:latin typeface="Times New Roman" pitchFamily="1" charset="0"/>
                <a:ea typeface="Times New Roman" pitchFamily="1" charset="0"/>
                <a:cs typeface="Times New Roman" pitchFamily="1" charset="0"/>
              </a:rPr>
              <a:t>A</a:t>
            </a:r>
            <a:r>
              <a:t> </a:t>
            </a:r>
          </a:p>
        </p:txBody>
      </p:sp>
      <p:sp>
        <p:nvSpPr>
          <p:cNvPr id="14" name="Shape 45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ItX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aA8AANonAABoDwAAfSsAABAAAAAmAAAACAAAAP//////////"/>
              </a:ext>
            </a:extLst>
          </p:cNvSpPr>
          <p:nvPr/>
        </p:nvSpPr>
        <p:spPr>
          <a:xfrm flipV="1">
            <a:off x="2504440" y="6478270"/>
            <a:ext cx="0" cy="59118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45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MeWP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0AcAAE8rAAABFwAAaC4AABAgAAAmAAAACAAAAP//////////"/>
              </a:ext>
            </a:extLst>
          </p:cNvSpPr>
          <p:nvPr/>
        </p:nvSpPr>
        <p:spPr>
          <a:xfrm>
            <a:off x="1270000" y="70402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overall rate of </a:t>
            </a:r>
            <a:br/>
            <a:r>
              <a:t>change away from </a:t>
            </a:r>
            <a:r>
              <a:rPr cap="none">
                <a:latin typeface="Times New Roman" pitchFamily="1" charset="0"/>
                <a:ea typeface="Times New Roman" pitchFamily="1" charset="0"/>
                <a:cs typeface="Times New Roman" pitchFamily="1" charset="0"/>
              </a:rPr>
              <a:t>A</a:t>
            </a:r>
            <a:r>
              <a:t> </a:t>
            </a:r>
          </a:p>
        </p:txBody>
      </p:sp>
      <p:sp>
        <p:nvSpPr>
          <p:cNvPr id="16" name="Shape 45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5Z8T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iBMAAHAXAACPGAAAgBkAABAAAAAmAAAACAAAAP//////////"/>
              </a:ext>
            </a:extLst>
          </p:cNvSpPr>
          <p:nvPr/>
        </p:nvSpPr>
        <p:spPr>
          <a:xfrm>
            <a:off x="31750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45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Irq/V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MAALgLAAC3GAAAyA0AABAAAAAmAAAACAAAAP//////////"/>
              </a:ext>
            </a:extLst>
          </p:cNvSpPr>
          <p:nvPr/>
        </p:nvSpPr>
        <p:spPr>
          <a:xfrm>
            <a:off x="3200400" y="1905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45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TfyZ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1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7Grf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9"/>
          <a:stretch>
            <a:fillRect/>
          </a:stretch>
        </p:blipFill>
        <p:spPr>
          <a:xfrm>
            <a:off x="3613785" y="5699125"/>
            <a:ext cx="2334260" cy="481330"/>
          </a:xfrm>
          <a:prstGeom prst="rect">
            <a:avLst/>
          </a:prstGeom>
          <a:noFill/>
          <a:ln>
            <a:noFill/>
          </a:ln>
          <a:effectLst/>
        </p:spPr>
      </p:pic>
      <p:sp>
        <p:nvSpPr>
          <p:cNvPr id="20" name="Shape 45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QLK8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29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2"/>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L4AAAAsOAAA2gUAABAAAAAmAAAACAAAAH1w////////"/>
              </a:ext>
            </a:extLst>
          </p:cNvSpPr>
          <p:nvPr>
            <p:ph type="title"/>
          </p:nvPr>
        </p:nvSpPr>
        <p:spPr>
          <a:xfrm>
            <a:off x="952500" y="120650"/>
            <a:ext cx="8178800" cy="830580"/>
          </a:xfrm>
          <a:noFill/>
          <a:ln>
            <a:noFill/>
          </a:ln>
          <a:effectLst/>
        </p:spPr>
        <p:txBody>
          <a:bodyPr vert="horz" wrap="square" lIns="50800" tIns="50800" rIns="50800" bIns="50800" numCol="1" spcCol="215900" anchor="ctr">
            <a:prstTxWarp prst="textNoShape">
              <a:avLst/>
            </a:prstTxWarp>
          </a:bodyPr>
          <a:lstStyle/>
          <a:p>
            <a:pPr marL="0" marR="0" indent="0" algn="ctr" defTabSz="496570">
              <a:lnSpc>
                <a:spcPct val="100000"/>
              </a:lnSpc>
              <a:spcBef>
                <a:spcPts val="0"/>
              </a:spcBef>
              <a:spcAft>
                <a:spcPts val="0"/>
              </a:spcAft>
              <a:buNone/>
              <a:tabLst>
                <a:tab pos="838200" algn="l"/>
                <a:tab pos="952500" algn="l"/>
              </a:tabLst>
              <a:defRPr sz="3600" cap="none">
                <a:solidFill>
                  <a:srgbClr val="0000FF"/>
                </a:solidFill>
                <a:latin typeface="Arial" pitchFamily="1" charset="0"/>
                <a:ea typeface="Arial" pitchFamily="1" charset="0"/>
                <a:cs typeface="Arial" pitchFamily="1" charset="0"/>
              </a:defRPr>
            </a:pPr>
            <a:r>
              <a:t>Software explicitly handling compositional heterogeneity</a:t>
            </a:r>
          </a:p>
        </p:txBody>
      </p:sp>
      <p:sp>
        <p:nvSpPr>
          <p:cNvPr id="3" name="Shape 183"/>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v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UgEAAJ4MAAA9PgAAHigAABAAAAAmAAAACAAAAH1w////////"/>
              </a:ext>
            </a:extLst>
          </p:cNvSpPr>
          <p:nvPr>
            <p:ph type="body" idx="1"/>
          </p:nvPr>
        </p:nvSpPr>
        <p:spPr>
          <a:xfrm>
            <a:off x="214630" y="2051050"/>
            <a:ext cx="9902825" cy="4470400"/>
          </a:xfrm>
          <a:noFill/>
          <a:ln>
            <a:noFill/>
          </a:ln>
          <a:effectLst/>
        </p:spPr>
        <p:txBody>
          <a:bodyPr vert="horz" wrap="square" lIns="50800" tIns="50800" rIns="50800" bIns="50800" numCol="1" spcCol="215900" anchor="ctr">
            <a:prstTxWarp prst="textNoShape">
              <a:avLst/>
            </a:prstTxWarp>
          </a:bodyPr>
          <a:lstStyle/>
          <a:p>
            <a:pPr marL="571500" defTabSz="449580">
              <a:spcBef>
                <a:spcPts val="3200"/>
              </a:spcBef>
              <a:buSzTx/>
              <a:buFont typeface="Wingdings" pitchFamily="2" charset="2"/>
              <a:buBlip>
                <a:blip r:embed="rId2"/>
              </a:buBlip>
              <a:tabLst>
                <a:tab pos="838200" algn="l"/>
                <a:tab pos="1041400" algn="l"/>
              </a:tabLst>
              <a:defRPr sz="2770" cap="none"/>
            </a:pPr>
            <a:r>
              <a:t>Paml (Z. Yang)</a:t>
            </a:r>
          </a:p>
          <a:p>
            <a:pPr marL="571500" defTabSz="449580">
              <a:spcBef>
                <a:spcPts val="3200"/>
              </a:spcBef>
              <a:buSzTx/>
              <a:buFont typeface="Wingdings" pitchFamily="2" charset="2"/>
              <a:buBlip>
                <a:blip r:embed="rId2"/>
              </a:buBlip>
              <a:tabLst>
                <a:tab pos="838200" algn="l"/>
                <a:tab pos="1041400" algn="l"/>
              </a:tabLst>
              <a:defRPr sz="2770" cap="none"/>
            </a:pPr>
            <a:r>
              <a:t>nhml (N. Galtier)</a:t>
            </a:r>
          </a:p>
          <a:p>
            <a:pPr marL="571500" defTabSz="449580">
              <a:spcBef>
                <a:spcPts val="3200"/>
              </a:spcBef>
              <a:buSzTx/>
              <a:buFont typeface="Wingdings" pitchFamily="2" charset="2"/>
              <a:buBlip>
                <a:blip r:embed="rId2"/>
              </a:buBlip>
              <a:tabLst>
                <a:tab pos="838200" algn="l"/>
                <a:tab pos="1041400" algn="l"/>
              </a:tabLst>
              <a:defRPr sz="2770" cap="none"/>
            </a:pPr>
            <a:r>
              <a:t>nhPhyML (B. Boussau)</a:t>
            </a:r>
          </a:p>
          <a:p>
            <a:pPr marL="571500" defTabSz="449580">
              <a:spcBef>
                <a:spcPts val="3200"/>
              </a:spcBef>
              <a:buSzTx/>
              <a:buFont typeface="Wingdings" pitchFamily="2" charset="2"/>
              <a:buBlip>
                <a:blip r:embed="rId2"/>
              </a:buBlip>
              <a:tabLst>
                <a:tab pos="838200" algn="l"/>
                <a:tab pos="1041400" algn="l"/>
              </a:tabLst>
              <a:defRPr sz="2770" cap="none"/>
            </a:pPr>
            <a:r>
              <a:t>bppML (J. Dutheil, L. Gueguen, B. Boussau)</a:t>
            </a:r>
          </a:p>
          <a:p>
            <a:pPr marL="571500" defTabSz="449580">
              <a:spcBef>
                <a:spcPts val="3200"/>
              </a:spcBef>
              <a:buSzTx/>
              <a:buFont typeface="Wingdings" pitchFamily="2" charset="2"/>
              <a:buBlip>
                <a:blip r:embed="rId2"/>
              </a:buBlip>
              <a:tabLst>
                <a:tab pos="838200" algn="l"/>
                <a:tab pos="1041400" algn="l"/>
              </a:tabLst>
              <a:defRPr sz="2770" cap="none"/>
            </a:pPr>
            <a:r>
              <a:t>p4 (P. Foster)</a:t>
            </a:r>
          </a:p>
          <a:p>
            <a:pPr marL="571500" defTabSz="449580">
              <a:spcBef>
                <a:spcPts val="3200"/>
              </a:spcBef>
              <a:buSzTx/>
              <a:buFont typeface="Wingdings" pitchFamily="2" charset="2"/>
              <a:buBlip>
                <a:blip r:embed="rId2"/>
              </a:buBlip>
              <a:tabLst>
                <a:tab pos="838200" algn="l"/>
                <a:tab pos="1041400" algn="l"/>
              </a:tabLst>
              <a:defRPr sz="2770" cap="none"/>
            </a:pPr>
            <a:r>
              <a:t>Hal-Has (V. Jayaswal)</a:t>
            </a:r>
          </a:p>
          <a:p>
            <a:pPr marL="571500" defTabSz="449580">
              <a:spcBef>
                <a:spcPts val="3200"/>
              </a:spcBef>
              <a:buSzTx/>
              <a:buFont typeface="Wingdings" pitchFamily="2" charset="2"/>
              <a:buBlip>
                <a:blip r:embed="rId2"/>
              </a:buBlip>
              <a:tabLst>
                <a:tab pos="838200" algn="l"/>
                <a:tab pos="1041400" algn="l"/>
              </a:tabLst>
              <a:defRPr sz="2770" cap="none"/>
            </a:pPr>
            <a:r>
              <a:t>PhyloBayes ? (N. Lartillot)</a:t>
            </a:r>
          </a:p>
          <a:p>
            <a:pPr marL="571500" defTabSz="449580">
              <a:spcBef>
                <a:spcPts val="3200"/>
              </a:spcBef>
              <a:buClrTx/>
              <a:buSzTx/>
              <a:buFont typeface="Wingdings" pitchFamily="2" charset="2"/>
              <a:buBlip>
                <a:blip r:embed="rId2"/>
              </a:buBlip>
              <a:tabLst>
                <a:tab pos="838200" algn="l"/>
                <a:tab pos="1041400" algn="l"/>
              </a:tabLst>
              <a:defRPr sz="2770" b="1" cap="none">
                <a:latin typeface="Helvetica" pitchFamily="0" charset="0"/>
                <a:ea typeface="Verdana" pitchFamily="1" charset="0"/>
                <a:cs typeface="Verdana" pitchFamily="1" charset="0"/>
              </a:defRPr>
            </a:pPr>
            <a:r>
              <a:rPr i="1" cap="none"/>
              <a:t>not</a:t>
            </a:r>
            <a:r>
              <a:t> PhyML, IQTree, RaXml, Garli, mrBayes, Beast(*)…</a:t>
            </a:r>
          </a:p>
        </p:txBody>
      </p:sp>
      <p:sp>
        <p:nvSpPr>
          <p:cNvPr id="4" name="Shape 18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Y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gEAADA5AAAuHwAAUDwAABAgAAAmAAAACAAAAP//////////"/>
              </a:ext>
            </a:extLst>
          </p:cNvSpPr>
          <p:nvPr/>
        </p:nvSpPr>
        <p:spPr>
          <a:xfrm>
            <a:off x="189230" y="9296400"/>
            <a:ext cx="4879340" cy="5080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2700" i="1" cap="none">
                <a:solidFill>
                  <a:schemeClr val="accent1"/>
                </a:solidFill>
                <a:latin typeface="Helvetica" pitchFamily="0" charset="0"/>
                <a:ea typeface="Helvetica" pitchFamily="0" charset="0"/>
                <a:cs typeface="Helvetica" pitchFamily="0" charset="0"/>
              </a:defRPr>
            </a:pPr>
            <a:r>
              <a:t>(*): Beast has the epoch model</a:t>
            </a:r>
          </a:p>
        </p:txBody>
      </p:sp>
    </p:spTree>
  </p:cSld>
  <p:clrMapOvr>
    <a:masterClrMapping/>
  </p:clrMapOvr>
  <p:timing>
    <p:tnLst>
      <p:par>
        <p:cTn id="1" dur="indefinite" restart="never" nodeType="tmRoot"/>
      </p:par>
    </p:tnLst>
  </p:timing>
</p:sld>
</file>

<file path=ppt/slides/slide29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86"/>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IACAAAsOAAAigcAABAAAAAmAAAACAAAAH1w////////"/>
              </a:ext>
            </a:extLst>
          </p:cNvSpPr>
          <p:nvPr>
            <p:ph type="title"/>
          </p:nvPr>
        </p:nvSpPr>
        <p:spPr>
          <a:xfrm>
            <a:off x="952500" y="406400"/>
            <a:ext cx="8178800" cy="819150"/>
          </a:xfrm>
          <a:noFill/>
          <a:ln>
            <a:noFill/>
          </a:ln>
          <a:effectLst/>
        </p:spPr>
        <p:txBody>
          <a:bodyPr vert="horz" wrap="square" lIns="50800" tIns="50800" rIns="50800" bIns="50800" numCol="1" spcCol="215900" anchor="ctr">
            <a:prstTxWarp prst="textNoShape">
              <a:avLst/>
            </a:prstTxWarp>
          </a:bodyPr>
          <a:lstStyle/>
          <a:p>
            <a:pPr marL="0" marR="0" indent="0" algn="ctr" defTabSz="496570">
              <a:lnSpc>
                <a:spcPct val="100000"/>
              </a:lnSpc>
              <a:spcBef>
                <a:spcPts val="0"/>
              </a:spcBef>
              <a:spcAft>
                <a:spcPts val="0"/>
              </a:spcAft>
              <a:buNone/>
              <a:tabLst>
                <a:tab pos="838200" algn="l"/>
                <a:tab pos="952500" algn="l"/>
              </a:tabLst>
              <a:defRPr sz="3600" cap="none">
                <a:solidFill>
                  <a:srgbClr val="0000FF"/>
                </a:solidFill>
                <a:latin typeface="Arial" pitchFamily="1" charset="0"/>
                <a:ea typeface="Arial" pitchFamily="1" charset="0"/>
                <a:cs typeface="Arial" pitchFamily="1" charset="0"/>
              </a:defRPr>
            </a:pPr>
            <a:r>
              <a:t>2 major ways to model compositional heterogeneity</a:t>
            </a:r>
          </a:p>
        </p:txBody>
      </p:sp>
      <p:sp>
        <p:nvSpPr>
          <p:cNvPr id="3" name="Shape 187"/>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h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gNAABoOAAAyCgAABAAAAAmAAAACAAAAHxw////////"/>
              </a:ext>
            </a:extLst>
          </p:cNvSpPr>
          <p:nvPr>
            <p:ph type="body" idx="1"/>
          </p:nvPr>
        </p:nvSpPr>
        <p:spPr>
          <a:noFill/>
          <a:ln>
            <a:noFill/>
          </a:ln>
          <a:effectLst/>
        </p:spPr>
        <p:txBody>
          <a:bodyPr vert="horz" wrap="square" lIns="50800" tIns="50800" rIns="50800" bIns="50800" numCol="1" spcCol="215900" anchor="ctr">
            <a:prstTxWarp prst="textNoShape">
              <a:avLst/>
            </a:prstTxWarp>
          </a:bodyPr>
          <a:lstStyle/>
          <a:p>
            <a:pPr marL="571500">
              <a:buSzTx/>
              <a:buFont typeface="Wingdings" pitchFamily="2" charset="2"/>
              <a:buBlip>
                <a:blip r:embed="rId2"/>
              </a:buBlip>
            </a:pPr>
            <a:r>
              <a:t>The Barry-Hartigan model</a:t>
            </a:r>
          </a:p>
          <a:p>
            <a:pPr marL="571500">
              <a:buSzTx/>
              <a:buFont typeface="Wingdings" pitchFamily="2" charset="2"/>
              <a:buBlip>
                <a:blip r:embed="rId2"/>
              </a:buBlip>
            </a:pPr>
            <a:r>
              <a:t>Mixtures of GTR matrices: transitions at nodes, or on branches</a:t>
            </a:r>
          </a:p>
        </p:txBody>
      </p:sp>
    </p:spTree>
  </p:cSld>
  <p:clrMapOvr>
    <a:masterClrMapping/>
  </p:clrMapOvr>
  <p:timing>
    <p:tnLst>
      <p:par>
        <p:cTn id="1" dur="indefinite" restart="never" nodeType="tmRoot"/>
      </p:par>
    </p:tnLst>
  </p:timing>
</p:sld>
</file>

<file path=ppt/slides/slide29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89"/>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ABAABoOAAA3AUAABAAAAAmAAAACAAAAHxw////////"/>
              </a:ext>
            </a:extLst>
          </p:cNvSpPr>
          <p:nvPr>
            <p:ph type="title"/>
          </p:nvPr>
        </p:nvSpPr>
        <p:spPr>
          <a:noFill/>
          <a:ln>
            <a:noFill/>
          </a:ln>
          <a:effectLst/>
        </p:spPr>
        <p:txBody>
          <a:bodyPr vert="horz" wrap="square" lIns="50800" tIns="50800" rIns="50800" bIns="50800" numCol="1" spcCol="215900" anchor="ctr">
            <a:prstTxWarp prst="textNoShape">
              <a:avLst/>
            </a:prstTxWarp>
          </a:bodyPr>
          <a:lstStyle/>
          <a:p>
            <a:pPr>
              <a:defRPr cap="none">
                <a:solidFill>
                  <a:srgbClr val="0000FF"/>
                </a:solidFill>
                <a:latin typeface="Arial" pitchFamily="1" charset="0"/>
                <a:ea typeface="Arial" pitchFamily="1" charset="0"/>
                <a:cs typeface="Arial" pitchFamily="1" charset="0"/>
              </a:defRPr>
            </a:pPr>
            <a:r>
              <a:t>Barry-Hartigan model</a:t>
            </a:r>
          </a:p>
        </p:txBody>
      </p:sp>
      <p:sp>
        <p:nvSpPr>
          <p:cNvPr id="3" name="Shape 190"/>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0x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BwMAABoOAAAnCcAABAAAAAmAAAACAAAAH1w////////"/>
              </a:ext>
            </a:extLst>
          </p:cNvSpPr>
          <p:nvPr>
            <p:ph type="body" idx="1"/>
          </p:nvPr>
        </p:nvSpPr>
        <p:spPr>
          <a:xfrm>
            <a:off x="990600" y="1968500"/>
            <a:ext cx="8178800" cy="4470400"/>
          </a:xfrm>
          <a:noFill/>
          <a:ln>
            <a:noFill/>
          </a:ln>
          <a:effectLst/>
        </p:spPr>
        <p:txBody>
          <a:bodyPr vert="horz" wrap="square" lIns="50800" tIns="50800" rIns="50800" bIns="50800" numCol="1" spcCol="215900" anchor="ctr">
            <a:prstTxWarp prst="textNoShape">
              <a:avLst/>
            </a:prstTxWarp>
          </a:bodyPr>
          <a:lstStyle/>
          <a:p>
            <a:pPr marL="571500">
              <a:buSzTx/>
              <a:buFont typeface="Wingdings" pitchFamily="2" charset="2"/>
              <a:buBlip>
                <a:blip r:embed="rId2"/>
              </a:buBlip>
            </a:pPr>
            <a:r>
              <a:t>Proposed in 1987</a:t>
            </a:r>
          </a:p>
          <a:p>
            <a:pPr marL="571500">
              <a:buSzTx/>
              <a:buFont typeface="Wingdings" pitchFamily="2" charset="2"/>
              <a:buBlip>
                <a:blip r:embed="rId2"/>
              </a:buBlip>
            </a:pPr>
            <a:r>
              <a:t>Much work done by Lars Jermiin, John Robinson, Edward Susko, Barbara Holland, Jeremy Sumner, Gavin Huttley…</a:t>
            </a:r>
          </a:p>
          <a:p>
            <a:pPr marL="571500">
              <a:buSzTx/>
              <a:buFont typeface="Wingdings" pitchFamily="2" charset="2"/>
              <a:buBlip>
                <a:blip r:embed="rId2"/>
              </a:buBlip>
            </a:pPr>
            <a:r>
              <a:t>fundamentally different from usual models: no branch lengths, no stationary frequencies</a:t>
            </a:r>
          </a:p>
        </p:txBody>
      </p:sp>
    </p:spTree>
  </p:cSld>
  <p:clrMapOvr>
    <a:masterClrMapping/>
  </p:clrMapOvr>
  <p:timing>
    <p:tnLst>
      <p:par>
        <p:cTn id="1" dur="indefinite" restart="never" nodeType="tmRoot"/>
      </p:par>
    </p:tnLst>
  </p:timing>
</p:sld>
</file>

<file path=ppt/slides/slide29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92"/>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Cc8R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EQIAAFAAAAD3OQAAUwUAABAAAAAmAAAACAAAAH1w////////"/>
              </a:ext>
            </a:extLst>
          </p:cNvSpPr>
          <p:nvPr>
            <p:ph type="title"/>
          </p:nvPr>
        </p:nvSpPr>
        <p:spPr>
          <a:xfrm>
            <a:off x="335915" y="50800"/>
            <a:ext cx="9086850" cy="814705"/>
          </a:xfrm>
          <a:noFill/>
          <a:ln>
            <a:noFill/>
          </a:ln>
          <a:effectLst/>
        </p:spPr>
        <p:txBody>
          <a:bodyPr vert="horz" wrap="square" lIns="50800" tIns="50800" rIns="50800" bIns="50800" numCol="1" spcCol="215900" anchor="ctr">
            <a:prstTxWarp prst="textNoShape">
              <a:avLst/>
            </a:prstTxWarp>
          </a:bodyPr>
          <a:lstStyle/>
          <a:p>
            <a:pPr marL="0" marR="0" indent="0" algn="ctr" defTabSz="531495">
              <a:lnSpc>
                <a:spcPct val="100000"/>
              </a:lnSpc>
              <a:spcBef>
                <a:spcPts val="0"/>
              </a:spcBef>
              <a:spcAft>
                <a:spcPts val="0"/>
              </a:spcAft>
              <a:buNone/>
              <a:tabLst>
                <a:tab pos="838200" algn="l"/>
                <a:tab pos="952500" algn="l"/>
              </a:tabLst>
              <a:defRPr cap="none">
                <a:solidFill>
                  <a:srgbClr val="0000FF"/>
                </a:solidFill>
                <a:latin typeface="Helvetica Light" pitchFamily="0" charset="0"/>
                <a:ea typeface="Helvetica Light" pitchFamily="0" charset="0"/>
                <a:cs typeface="Helvetica Light" pitchFamily="0" charset="0"/>
              </a:defRPr>
            </a:pPr>
            <a:r>
              <a:t>Barry-Hartigan model vs GTR</a:t>
            </a:r>
          </a:p>
        </p:txBody>
      </p:sp>
      <p:sp>
        <p:nvSpPr>
          <p:cNvPr id="3" name="Shape 193"/>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UwEAAJAMAABqGwAARCcAABAAAAAmAAAACAAAAH1w////////"/>
              </a:ext>
            </a:extLst>
          </p:cNvSpPr>
          <p:nvPr>
            <p:ph type="body" idx="1"/>
          </p:nvPr>
        </p:nvSpPr>
        <p:spPr>
          <a:xfrm>
            <a:off x="215265" y="2042160"/>
            <a:ext cx="4241165" cy="4340860"/>
          </a:xfrm>
          <a:noFill/>
          <a:ln>
            <a:noFill/>
          </a:ln>
          <a:effectLst/>
        </p:spPr>
        <p:txBody>
          <a:bodyPr vert="horz" wrap="square" lIns="50800" tIns="50800" rIns="50800" bIns="50800" numCol="1" spcCol="215900" anchor="ctr">
            <a:prstTxWarp prst="textNoShape">
              <a:avLst/>
            </a:prstTxWarp>
          </a:bodyPr>
          <a:lstStyle/>
          <a:p>
            <a:pPr marL="0" indent="0" algn="ctr" defTabSz="525780">
              <a:spcBef>
                <a:spcPts val="3700"/>
              </a:spcBef>
              <a:buNone/>
              <a:tabLst>
                <a:tab pos="838200" algn="l"/>
                <a:tab pos="1041400" algn="l"/>
              </a:tabLst>
              <a:defRPr sz="2400" b="1" u="sng" cap="none">
                <a:latin typeface="Arial" pitchFamily="1" charset="0"/>
                <a:ea typeface="Arial" pitchFamily="1" charset="0"/>
                <a:cs typeface="Arial" pitchFamily="1" charset="0"/>
              </a:defRPr>
            </a:pPr>
            <a:r>
              <a:rPr sz="2800" cap="none"/>
              <a:t>GTR</a:t>
            </a:r>
            <a:endParaRPr sz="2800" cap="none"/>
          </a:p>
          <a:p>
            <a:pPr marL="571500" defTabSz="525780">
              <a:spcBef>
                <a:spcPts val="3700"/>
              </a:spcBef>
              <a:buSzTx/>
              <a:buFont typeface="Wingdings" pitchFamily="2" charset="2"/>
              <a:buBlip>
                <a:blip r:embed="rId2"/>
              </a:buBlip>
              <a:tabLst>
                <a:tab pos="838200" algn="l"/>
                <a:tab pos="1041400" algn="l"/>
              </a:tabLst>
              <a:defRPr sz="2400" cap="none">
                <a:latin typeface="Arial" pitchFamily="1" charset="0"/>
                <a:ea typeface="Arial" pitchFamily="1" charset="0"/>
                <a:cs typeface="Arial" pitchFamily="1" charset="0"/>
              </a:defRPr>
            </a:pPr>
            <a:r>
              <a:t>Ubiquitous</a:t>
            </a:r>
          </a:p>
          <a:p>
            <a:pPr marL="571500" defTabSz="525780">
              <a:spcBef>
                <a:spcPts val="3700"/>
              </a:spcBef>
              <a:buSzTx/>
              <a:buFont typeface="Wingdings" pitchFamily="2" charset="2"/>
              <a:buBlip>
                <a:blip r:embed="rId2"/>
              </a:buBlip>
              <a:tabLst>
                <a:tab pos="838200" algn="l"/>
                <a:tab pos="1041400" algn="l"/>
              </a:tabLst>
              <a:defRPr sz="2400" cap="none">
                <a:latin typeface="Arial" pitchFamily="1" charset="0"/>
                <a:ea typeface="Arial" pitchFamily="1" charset="0"/>
                <a:cs typeface="Arial" pitchFamily="1" charset="0"/>
              </a:defRPr>
            </a:pPr>
            <a:r>
              <a:t>estimate 8 parameters of the Q matrix, then P = e</a:t>
            </a:r>
            <a:r>
              <a:rPr cap="none" baseline="30000"/>
              <a:t>Qt</a:t>
            </a:r>
            <a:r>
              <a:t> </a:t>
            </a:r>
          </a:p>
          <a:p>
            <a:pPr marL="571500" defTabSz="525780">
              <a:spcBef>
                <a:spcPts val="3700"/>
              </a:spcBef>
              <a:buSzTx/>
              <a:buFont typeface="Wingdings" pitchFamily="2" charset="2"/>
              <a:buBlip>
                <a:blip r:embed="rId2"/>
              </a:buBlip>
              <a:tabLst>
                <a:tab pos="838200" algn="l"/>
                <a:tab pos="1041400" algn="l"/>
              </a:tabLst>
              <a:defRPr sz="2400" cap="none">
                <a:solidFill>
                  <a:srgbClr val="6BBE3F"/>
                </a:solidFill>
                <a:latin typeface="Arial" pitchFamily="1" charset="0"/>
                <a:ea typeface="Arial" pitchFamily="1" charset="0"/>
                <a:cs typeface="Arial" pitchFamily="1" charset="0"/>
              </a:defRPr>
            </a:pPr>
            <a:r>
              <a:t>ancestral sequences: easy to reconstruct </a:t>
            </a:r>
          </a:p>
          <a:p>
            <a:pPr marL="571500" defTabSz="525780">
              <a:spcBef>
                <a:spcPts val="3700"/>
              </a:spcBef>
              <a:buSzTx/>
              <a:buFont typeface="Wingdings" pitchFamily="2" charset="2"/>
              <a:buBlip>
                <a:blip r:embed="rId2"/>
              </a:buBlip>
              <a:tabLst>
                <a:tab pos="838200" algn="l"/>
                <a:tab pos="1041400" algn="l"/>
              </a:tabLst>
              <a:defRPr sz="2400" cap="none">
                <a:solidFill>
                  <a:srgbClr val="EC5753"/>
                </a:solidFill>
                <a:latin typeface="Arial" pitchFamily="1" charset="0"/>
                <a:ea typeface="Arial" pitchFamily="1" charset="0"/>
                <a:cs typeface="Arial" pitchFamily="1" charset="0"/>
              </a:defRPr>
            </a:pPr>
            <a:r>
              <a:t>lack of closure</a:t>
            </a:r>
          </a:p>
        </p:txBody>
      </p:sp>
      <p:sp>
        <p:nvSpPr>
          <p:cNvPr id="4" name="Shape 19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Du8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ph0AADIMAAD6PgAAXi4AABAAAAAmAAAACAAAAP//////////"/>
              </a:ext>
            </a:extLst>
          </p:cNvSpPr>
          <p:nvPr/>
        </p:nvSpPr>
        <p:spPr>
          <a:xfrm>
            <a:off x="4819650" y="1982470"/>
            <a:ext cx="5417820" cy="5554980"/>
          </a:xfrm>
          <a:prstGeom prst="rect">
            <a:avLst/>
          </a:prstGeom>
          <a:noFill/>
          <a:ln>
            <a:noFill/>
          </a:ln>
          <a:effectLst/>
        </p:spPr>
        <p:txBody>
          <a:bodyPr vert="horz" wrap="square" lIns="50800" tIns="50800" rIns="50800" bIns="50800" numCol="1" spcCol="215900" anchor="ctr"/>
          <a:lstStyle/>
          <a:p>
            <a:pPr defTabSz="485140">
              <a:spcBef>
                <a:spcPts val="3400"/>
              </a:spcBef>
              <a:tabLst>
                <a:tab pos="838200" algn="l"/>
              </a:tabLst>
              <a:defRPr sz="2985" b="1" u="sng" cap="none">
                <a:solidFill>
                  <a:schemeClr val="accent1"/>
                </a:solidFill>
                <a:latin typeface="Arial" pitchFamily="1" charset="0"/>
                <a:ea typeface="Arial" pitchFamily="1" charset="0"/>
                <a:cs typeface="Arial" pitchFamily="1" charset="0"/>
              </a:defRPr>
            </a:pPr>
            <a:r>
              <a:rPr sz="2800" cap="none"/>
              <a:t>Barry-Hartigan</a:t>
            </a:r>
            <a:endParaRPr sz="2800" cap="none"/>
          </a:p>
          <a:p>
            <a:pPr marL="0" indent="0" algn="l" defTabSz="485140">
              <a:spcBef>
                <a:spcPts val="3400"/>
              </a:spcBef>
              <a:buSzTx/>
              <a:buFont typeface="Wingdings" pitchFamily="2" charset="2"/>
              <a:buChar char=""/>
              <a:tabLst>
                <a:tab pos="838200" algn="l"/>
              </a:tabLst>
              <a:defRPr sz="2400" cap="none">
                <a:solidFill>
                  <a:schemeClr val="accent1"/>
                </a:solidFill>
                <a:latin typeface="Arial" pitchFamily="1" charset="0"/>
                <a:ea typeface="Arial" pitchFamily="1" charset="0"/>
                <a:cs typeface="Arial" pitchFamily="1" charset="0"/>
              </a:defRPr>
            </a:pPr>
            <a:r>
              <a:t>not implemented in any widely used software</a:t>
            </a:r>
          </a:p>
          <a:p>
            <a:pPr marL="0" indent="0" algn="l" defTabSz="485140">
              <a:spcBef>
                <a:spcPts val="3400"/>
              </a:spcBef>
              <a:buSzTx/>
              <a:buFont typeface="Wingdings" pitchFamily="2" charset="2"/>
              <a:buChar char=""/>
              <a:tabLst>
                <a:tab pos="838200" algn="l"/>
              </a:tabLst>
              <a:defRPr sz="2400" cap="none">
                <a:solidFill>
                  <a:schemeClr val="accent1"/>
                </a:solidFill>
                <a:latin typeface="Arial" pitchFamily="1" charset="0"/>
                <a:ea typeface="Arial" pitchFamily="1" charset="0"/>
                <a:cs typeface="Arial" pitchFamily="1" charset="0"/>
              </a:defRPr>
            </a:pPr>
            <a:r>
              <a:t>directly estimate the 12 parameters of the P matrix</a:t>
            </a:r>
          </a:p>
          <a:p>
            <a:pPr marL="0" indent="0" algn="l" defTabSz="485140">
              <a:spcBef>
                <a:spcPts val="3400"/>
              </a:spcBef>
              <a:buSzTx/>
              <a:buFont typeface="Wingdings" pitchFamily="2" charset="2"/>
              <a:buChar char=""/>
              <a:tabLst>
                <a:tab pos="838200" algn="l"/>
              </a:tabLst>
              <a:defRPr sz="2400" cap="none">
                <a:solidFill>
                  <a:srgbClr val="EC5753"/>
                </a:solidFill>
                <a:latin typeface="Arial" pitchFamily="1" charset="0"/>
                <a:ea typeface="Arial" pitchFamily="1" charset="0"/>
                <a:cs typeface="Arial" pitchFamily="1" charset="0"/>
              </a:defRPr>
            </a:pPr>
            <a:r>
              <a:t>ancestral sequences: identifiability problem</a:t>
            </a:r>
          </a:p>
          <a:p>
            <a:pPr marL="0" indent="0" algn="l" defTabSz="485140">
              <a:spcBef>
                <a:spcPts val="3400"/>
              </a:spcBef>
              <a:buSzTx/>
              <a:buFont typeface="Wingdings" pitchFamily="2" charset="2"/>
              <a:buChar char=""/>
              <a:tabLst>
                <a:tab pos="838200" algn="l"/>
              </a:tabLst>
              <a:defRPr sz="2400" cap="none">
                <a:solidFill>
                  <a:srgbClr val="6BBE3F"/>
                </a:solidFill>
                <a:latin typeface="Arial" pitchFamily="1" charset="0"/>
                <a:ea typeface="Arial" pitchFamily="1" charset="0"/>
                <a:cs typeface="Arial" pitchFamily="1" charset="0"/>
              </a:defRPr>
            </a:pPr>
            <a:r>
              <a:t>closure by matrix multiplication</a:t>
            </a:r>
          </a:p>
        </p:txBody>
      </p:sp>
      <p:sp>
        <p:nvSpPr>
          <p:cNvPr id="5" name="Shape 19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MAIAAGgIAADMOQAASAsAABAgAAAmAAAACAAAAP//////////"/>
              </a:ext>
            </a:extLst>
          </p:cNvSpPr>
          <p:nvPr/>
        </p:nvSpPr>
        <p:spPr>
          <a:xfrm>
            <a:off x="355600" y="1366520"/>
            <a:ext cx="9039860" cy="467360"/>
          </a:xfrm>
          <a:prstGeom prst="rect">
            <a:avLst/>
          </a:prstGeom>
          <a:noFill/>
          <a:ln>
            <a:noFill/>
          </a:ln>
          <a:effectLst/>
        </p:spPr>
        <p:txBody>
          <a:bodyPr vert="horz" wrap="none" lIns="50800" tIns="50800" rIns="50800" bIns="50800" numCol="1" spcCol="215900" anchor="ctr"/>
          <a:lstStyle/>
          <a:p>
            <a:pPr marL="0" marR="0" indent="0" algn="l" defTabSz="584200">
              <a:lnSpc>
                <a:spcPct val="100000"/>
              </a:lnSpc>
              <a:spcBef>
                <a:spcPts val="4200"/>
              </a:spcBef>
              <a:spcAft>
                <a:spcPts val="0"/>
              </a:spcAft>
              <a:buNone/>
              <a:tabLst>
                <a:tab pos="838200" algn="l"/>
              </a:tabLst>
              <a:defRPr sz="2400" cap="none">
                <a:solidFill>
                  <a:srgbClr val="0000FF"/>
                </a:solidFill>
                <a:latin typeface="Helvetica Light" pitchFamily="0" charset="0"/>
                <a:ea typeface="Helvetica Light" pitchFamily="0" charset="0"/>
                <a:cs typeface="Helvetica Light" pitchFamily="0" charset="0"/>
              </a:defRPr>
            </a:pPr>
            <a:r>
              <a:t>Both models are reversible: no information about the position of the root.</a:t>
            </a:r>
          </a:p>
        </p:txBody>
      </p:sp>
    </p:spTree>
  </p:cSld>
  <p:clrMapOvr>
    <a:masterClrMapping/>
  </p:clrMapOvr>
  <p:timing>
    <p:tnLst>
      <p:par>
        <p:cTn id="1" dur="indefinite" restart="never" nodeType="tmRoot"/>
      </p:par>
    </p:tnLst>
  </p:timing>
</p:sld>
</file>

<file path=ppt/slides/slide29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0mAACwDQAA8k8AACc8AAAQAAAAJgAAAAgAAAD//////////w=="/>
              </a:ext>
            </a:extLst>
          </p:cNvPicPr>
          <p:nvPr/>
        </p:nvPicPr>
        <p:blipFill>
          <a:blip r:embed="rId2"/>
          <a:stretch>
            <a:fillRect/>
          </a:stretch>
        </p:blipFill>
        <p:spPr>
          <a:xfrm>
            <a:off x="6246495" y="2225040"/>
            <a:ext cx="6749415" cy="7553325"/>
          </a:xfrm>
          <a:prstGeom prst="rect">
            <a:avLst/>
          </a:prstGeom>
          <a:noFill/>
          <a:ln>
            <a:noFill/>
          </a:ln>
          <a:effectLst/>
        </p:spPr>
      </p:pic>
      <p:sp>
        <p:nvSpPr>
          <p:cNvPr id="3" name="Shape 198"/>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NT+//8sOAAAZwQAABAAAAAmAAAACAAAAH1w////////"/>
              </a:ext>
            </a:extLst>
          </p:cNvSpPr>
          <p:nvPr>
            <p:ph type="title"/>
          </p:nvPr>
        </p:nvSpPr>
        <p:spPr>
          <a:xfrm>
            <a:off x="952500" y="-190500"/>
            <a:ext cx="8178800" cy="906145"/>
          </a:xfrm>
          <a:noFill/>
          <a:ln>
            <a:noFill/>
          </a:ln>
          <a:effectLst/>
        </p:spPr>
        <p:txBody>
          <a:bodyPr vert="horz" wrap="square" lIns="50800" tIns="50800" rIns="50800" bIns="50800" numCol="1" spcCol="215900" anchor="ctr">
            <a:prstTxWarp prst="textNoShape">
              <a:avLst/>
            </a:prstTxWarp>
          </a:bodyPr>
          <a:lstStyle/>
          <a:p>
            <a:pPr marL="0" marR="0" indent="0" algn="ctr" defTabSz="520065">
              <a:lnSpc>
                <a:spcPct val="100000"/>
              </a:lnSpc>
              <a:spcBef>
                <a:spcPts val="0"/>
              </a:spcBef>
              <a:spcAft>
                <a:spcPts val="0"/>
              </a:spcAft>
              <a:buNone/>
              <a:tabLst>
                <a:tab pos="838200" algn="l"/>
                <a:tab pos="952500" algn="l"/>
              </a:tabLst>
              <a:defRPr sz="7115" cap="none">
                <a:solidFill>
                  <a:schemeClr val="accent1"/>
                </a:solidFill>
                <a:latin typeface="Helvetica Light" pitchFamily="0" charset="0"/>
                <a:ea typeface="Helvetica Light" pitchFamily="0" charset="0"/>
                <a:cs typeface="Helvetica Light" pitchFamily="0" charset="0"/>
              </a:defRPr>
            </a:pPr>
            <a:r>
              <a:t>Lack of closure in the GTR model (Sumner et al. 2012) </a:t>
            </a:r>
          </a:p>
        </p:txBody>
      </p:sp>
      <p:sp>
        <p:nvSpPr>
          <p:cNvPr id="4" name="Shape 199"/>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NlwAy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5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NlwAV/f38A3N7gA8zMzADAwP8Af39/AAAAAAAAAAAAAAAAAAAAAAAAAAAAIQAAABgAAAAUAAAAvAwAABwWAAC8DAAAQyIAABAAAAAmAAAACAAAAP//////////"/>
              </a:ext>
            </a:extLst>
          </p:cNvSpPr>
          <p:nvPr/>
        </p:nvSpPr>
        <p:spPr>
          <a:xfrm flipH="1">
            <a:off x="2070100" y="3594100"/>
            <a:ext cx="0" cy="1975485"/>
          </a:xfrm>
          <a:prstGeom prst="line">
            <a:avLst/>
          </a:prstGeom>
          <a:noFill/>
          <a:ln w="88900" cap="flat" cmpd="sng" algn="ctr">
            <a:solidFill>
              <a:schemeClr val="accent1"/>
            </a:solidFill>
            <a:prstDash val="solid"/>
            <a:headEnd type="none"/>
            <a:tailEnd type="none"/>
          </a:ln>
          <a:effectLst/>
        </p:spPr>
        <p:txBody>
          <a:bodyPr vert="horz" wrap="square" lIns="50800" tIns="50800" rIns="50800" bIns="50800" numCol="1" spcCol="215900" anchor="ctr"/>
          <a:lstStyle/>
          <a:p>
            <a:pPr>
              <a:defRPr sz="2400" cap="none"/>
            </a:pPr>
          </a:p>
        </p:txBody>
      </p:sp>
      <p:sp>
        <p:nvSpPr>
          <p:cNvPr id="5" name="Shape 200"/>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Ny9I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Ny9IwB/f38A3N7gA8zMzADAwP8Af39/AAAAAAAAAAAAAAAAAAAAAAAAAAAAIQAAABgAAAAUAAAAvAwAAJghAAC8DAAAHi0AABAAAAAmAAAACAAAAP//////////"/>
              </a:ext>
            </a:extLst>
          </p:cNvSpPr>
          <p:nvPr/>
        </p:nvSpPr>
        <p:spPr>
          <a:xfrm flipH="1">
            <a:off x="2070100" y="5461000"/>
            <a:ext cx="0" cy="1873250"/>
          </a:xfrm>
          <a:prstGeom prst="line">
            <a:avLst/>
          </a:prstGeom>
          <a:noFill/>
          <a:ln w="88900" cap="flat" cmpd="sng" algn="ctr">
            <a:solidFill>
              <a:srgbClr val="DCBD23"/>
            </a:solidFill>
            <a:prstDash val="solid"/>
            <a:headEnd type="none"/>
            <a:tailEnd type="none"/>
          </a:ln>
          <a:effectLst/>
        </p:spPr>
        <p:txBody>
          <a:bodyPr vert="horz" wrap="square" lIns="50800" tIns="50800" rIns="50800" bIns="50800" numCol="1" spcCol="215900" anchor="ctr"/>
          <a:lstStyle/>
          <a:p>
            <a:pPr>
              <a:defRPr sz="2400" cap="none"/>
            </a:pPr>
          </a:p>
        </p:txBody>
      </p:sp>
      <p:grpSp>
        <p:nvGrpSpPr>
          <p:cNvPr id="6" name="Group 203"/>
          <p:cNvGrpSpPr>
            <a:extLst>
              <a:ext uri="smNativeData">
                <pr:smNativeData xmlns:pr="smNativeData" xmlns="smNativeData" val="SMDATA_6_2mHZYhMAAAAlAAAAAQAAAA8BAAAAkAAAAEgAAACQAAAASAAAAAAAAAAAAAAAAAAAABcAAAAUAAAAAAAAAAAAAAD/fwAA/38AAAAAAAAJAAAABAAAALgABywfAAAAVAAAAAAAAAAAAAAAAAAAAAAAAAAAAAAAAAAAAAAAAAAAAAAAAAAAAAAAAAAAAAAAAAAAAAAAAAAAAAAAAAAAAAAAAAAAAAAAAAAAAAAAAAAAAAAAAAAAACEAAAAYAAAAFAAAAEoBAAAhHQAAwAgAALYnAAAQAAAAJgAAAAgAAAD/////AAAAAA=="/>
              </a:ext>
            </a:extLst>
          </p:cNvGrpSpPr>
          <p:nvPr/>
        </p:nvGrpSpPr>
        <p:grpSpPr>
          <a:xfrm>
            <a:off x="209550" y="4735195"/>
            <a:ext cx="1212850" cy="1720215"/>
            <a:chOff x="209550" y="4735195"/>
            <a:chExt cx="1212850" cy="1720215"/>
          </a:xfrm>
        </p:grpSpPr>
        <p:sp>
          <p:nvSpPr>
            <p:cNvPr id="8" name="Shape 201"/>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wAgAACEdAADACAAAticAAAAAAAAmAAAACAAAAP//////////"/>
                </a:ext>
              </a:extLst>
            </p:cNvSpPr>
            <p:nvPr/>
          </p:nvSpPr>
          <p:spPr>
            <a:xfrm rot="21600000">
              <a:off x="1422400" y="4735195"/>
              <a:ext cx="0" cy="1720215"/>
            </a:xfrm>
            <a:prstGeom prst="line">
              <a:avLst/>
            </a:prstGeom>
            <a:noFill/>
            <a:ln w="25400" cap="flat" cmpd="sng" algn="ctr">
              <a:solidFill>
                <a:srgbClr val="000000"/>
              </a:solidFill>
              <a:prstDash val="solid"/>
              <a:headEnd type="none"/>
              <a:tailEnd type="triangle" w="med" len="med"/>
            </a:ln>
            <a:effectLst/>
          </p:spPr>
          <p:txBody>
            <a:bodyPr vert="horz" wrap="square" lIns="50800" tIns="50800" rIns="50800" bIns="50800" numCol="1" spcCol="215900" anchor="ctr"/>
            <a:lstStyle/>
            <a:p>
              <a:pPr>
                <a:defRPr sz="2400" cap="none"/>
              </a:pPr>
            </a:p>
          </p:txBody>
        </p:sp>
        <p:sp>
          <p:nvSpPr>
            <p:cNvPr id="7" name="Shape 20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Bv7h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gEAAEofAAAWCAAARiMAAAAgAAAmAAAACAAAAP//////////"/>
                </a:ext>
              </a:extLst>
            </p:cNvSpPr>
            <p:nvPr/>
          </p:nvSpPr>
          <p:spPr>
            <a:xfrm>
              <a:off x="209550" y="5086350"/>
              <a:ext cx="1104900" cy="647700"/>
            </a:xfrm>
            <a:prstGeom prst="rect">
              <a:avLst/>
            </a:prstGeom>
            <a:noFill/>
            <a:ln>
              <a:noFill/>
            </a:ln>
            <a:effectLst/>
          </p:spPr>
          <p:txBody>
            <a:bodyPr vert="horz" wrap="none" lIns="50800" tIns="50800" rIns="50800" bIns="50800" numCol="1" spcCol="215900" anchor="ctr"/>
            <a:lstStyle/>
            <a:p>
              <a:pPr/>
              <a:r>
                <a:t>Time</a:t>
              </a:r>
            </a:p>
          </p:txBody>
        </p:sp>
      </p:grpSp>
      <p:sp>
        <p:nvSpPr>
          <p:cNvPr id="9" name="Shape 20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DRAAAOIZAAC7GAAA3h0AABAgAAAmAAAACAAAAP//////////"/>
              </a:ext>
            </a:extLst>
          </p:cNvSpPr>
          <p:nvPr/>
        </p:nvSpPr>
        <p:spPr>
          <a:xfrm>
            <a:off x="2609215" y="4207510"/>
            <a:ext cx="1410970" cy="6477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3600" cap="none">
                <a:solidFill>
                  <a:schemeClr val="accent1"/>
                </a:solidFill>
                <a:latin typeface="Helvetica Light" pitchFamily="0" charset="0"/>
                <a:ea typeface="Helvetica Light" pitchFamily="0" charset="0"/>
                <a:cs typeface="Helvetica Light" pitchFamily="0" charset="0"/>
              </a:defRPr>
            </a:pPr>
            <a:r>
              <a:t>GTR 1</a:t>
            </a:r>
          </a:p>
        </p:txBody>
      </p:sp>
      <p:sp>
        <p:nvSpPr>
          <p:cNvPr id="10" name="Shape 20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Dwow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RAAAHIlAADPGAAAbikAABAgAAAmAAAACAAAAP//////////"/>
              </a:ext>
            </a:extLst>
          </p:cNvSpPr>
          <p:nvPr/>
        </p:nvSpPr>
        <p:spPr>
          <a:xfrm>
            <a:off x="2621915" y="6087110"/>
            <a:ext cx="1410970" cy="6477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3600" cap="none">
                <a:solidFill>
                  <a:schemeClr val="accent3"/>
                </a:solidFill>
                <a:latin typeface="Helvetica Light" pitchFamily="0" charset="0"/>
                <a:ea typeface="Helvetica Light" pitchFamily="0" charset="0"/>
                <a:cs typeface="Helvetica Light" pitchFamily="0" charset="0"/>
              </a:defRPr>
            </a:pPr>
            <a:r>
              <a:t>GTR 2</a:t>
            </a:r>
          </a:p>
        </p:txBody>
      </p:sp>
      <p:sp>
        <p:nvSpPr>
          <p:cNvPr id="11" name="Shape 20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o+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QwAAMYSAAAvEQAAUiIAABAgAAAmAAAACAAAAP//////////"/>
              </a:ext>
            </a:extLst>
          </p:cNvSpPr>
          <p:nvPr/>
        </p:nvSpPr>
        <p:spPr>
          <a:xfrm>
            <a:off x="2007235" y="3051810"/>
            <a:ext cx="786130" cy="25273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15900" cap="none">
                <a:solidFill>
                  <a:schemeClr val="accent1"/>
                </a:solidFill>
                <a:latin typeface="Helvetica Light" pitchFamily="0" charset="0"/>
                <a:ea typeface="Helvetica Light" pitchFamily="0" charset="0"/>
                <a:cs typeface="Helvetica Light" pitchFamily="0" charset="0"/>
              </a:defRPr>
            </a:pPr>
            <a:r>
              <a:t>}</a:t>
            </a:r>
          </a:p>
        </p:txBody>
      </p:sp>
      <p:sp>
        <p:nvSpPr>
          <p:cNvPr id="12" name="Shape 20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57R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QwAAH0eAAAvEQAACS4AABAgAAAmAAAACAAAAP//////////"/>
              </a:ext>
            </a:extLst>
          </p:cNvSpPr>
          <p:nvPr/>
        </p:nvSpPr>
        <p:spPr>
          <a:xfrm>
            <a:off x="2007235" y="4956175"/>
            <a:ext cx="786130" cy="25273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15900" cap="none">
                <a:solidFill>
                  <a:schemeClr val="accent3"/>
                </a:solidFill>
                <a:latin typeface="Helvetica Light" pitchFamily="0" charset="0"/>
                <a:ea typeface="Helvetica Light" pitchFamily="0" charset="0"/>
                <a:cs typeface="Helvetica Light" pitchFamily="0" charset="0"/>
              </a:defRPr>
            </a:pPr>
            <a:r>
              <a:t>}</a:t>
            </a:r>
          </a:p>
        </p:txBody>
      </p:sp>
      <p:sp>
        <p:nvSpPr>
          <p:cNvPr id="13" name="Shape 20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AysD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cAADgTAABgEgAAkBUAABAgAAAmAAAACAAAAP//////////"/>
              </a:ext>
            </a:extLst>
          </p:cNvSpPr>
          <p:nvPr/>
        </p:nvSpPr>
        <p:spPr>
          <a:xfrm>
            <a:off x="1153160" y="3124200"/>
            <a:ext cx="1833880" cy="3810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1800" cap="none">
                <a:latin typeface="Helvetica Light" pitchFamily="0" charset="0"/>
                <a:ea typeface="Helvetica Light" pitchFamily="0" charset="0"/>
                <a:cs typeface="Helvetica Light" pitchFamily="0" charset="0"/>
              </a:defRPr>
            </a:pPr>
            <a:r>
              <a:t>ACGCTGCAGAT</a:t>
            </a:r>
          </a:p>
        </p:txBody>
      </p:sp>
      <p:sp>
        <p:nvSpPr>
          <p:cNvPr id="14" name="Shape 20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DQ7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QcAADwtAABPEgAAlC8AABAgAAAmAAAACAAAAP//////////"/>
              </a:ext>
            </a:extLst>
          </p:cNvSpPr>
          <p:nvPr/>
        </p:nvSpPr>
        <p:spPr>
          <a:xfrm>
            <a:off x="1163955" y="7353300"/>
            <a:ext cx="1812290" cy="3810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1800" cap="none">
                <a:latin typeface="Helvetica Light" pitchFamily="0" charset="0"/>
                <a:ea typeface="Helvetica Light" pitchFamily="0" charset="0"/>
                <a:cs typeface="Helvetica Light" pitchFamily="0" charset="0"/>
              </a:defRPr>
            </a:pPr>
            <a:r>
              <a:t>ACGCTAGCGAT</a:t>
            </a:r>
          </a:p>
        </p:txBody>
      </p:sp>
      <p:grpSp>
        <p:nvGrpSpPr>
          <p:cNvPr id="15" name="Group 214"/>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CIVAAAAEAAAqiMAAKAuAAAQAAAAJgAAAAgAAAD/////AAAAAA=="/>
              </a:ext>
            </a:extLst>
          </p:cNvGrpSpPr>
          <p:nvPr/>
        </p:nvGrpSpPr>
        <p:grpSpPr>
          <a:xfrm>
            <a:off x="3435350" y="2600960"/>
            <a:ext cx="2362200" cy="4978400"/>
            <a:chOff x="3435350" y="2600960"/>
            <a:chExt cx="2362200" cy="4978400"/>
          </a:xfrm>
        </p:grpSpPr>
        <p:sp>
          <p:nvSpPr>
            <p:cNvPr id="19" name="Shape 21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hUAAAAQAAApHgAAoC4AAAAgAAAmAAAACAAAAP//////////"/>
                </a:ext>
              </a:extLst>
            </p:cNvSpPr>
            <p:nvPr/>
          </p:nvSpPr>
          <p:spPr>
            <a:xfrm>
              <a:off x="3435350" y="2600960"/>
              <a:ext cx="1467485" cy="49784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32000" cap="none">
                  <a:solidFill>
                    <a:schemeClr val="accent2"/>
                  </a:solidFill>
                  <a:latin typeface="Helvetica Light" pitchFamily="0" charset="0"/>
                  <a:ea typeface="Helvetica Light" pitchFamily="0" charset="0"/>
                  <a:cs typeface="Helvetica Light" pitchFamily="0" charset="0"/>
                </a:defRPr>
              </a:pPr>
              <a:r>
                <a:t>}</a:t>
              </a:r>
            </a:p>
          </p:txBody>
        </p:sp>
        <p:sp>
          <p:nvSpPr>
            <p:cNvPr id="18" name="Shape 21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CS7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VR0AAKofAACqIwAApiMAAAAgAAAmAAAACAAAAP//////////"/>
                </a:ext>
              </a:extLst>
            </p:cNvSpPr>
            <p:nvPr/>
          </p:nvSpPr>
          <p:spPr>
            <a:xfrm>
              <a:off x="4768215" y="5147310"/>
              <a:ext cx="1029335" cy="6477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3600" cap="none">
                  <a:solidFill>
                    <a:schemeClr val="accent2"/>
                  </a:solidFill>
                  <a:latin typeface="Helvetica Light" pitchFamily="0" charset="0"/>
                  <a:ea typeface="Helvetica Light" pitchFamily="0" charset="0"/>
                  <a:cs typeface="Helvetica Light" pitchFamily="0" charset="0"/>
                </a:defRPr>
              </a:pPr>
              <a:r>
                <a:t>GTR</a:t>
              </a:r>
            </a:p>
          </p:txBody>
        </p:sp>
        <p:sp>
          <p:nvSpPr>
            <p:cNvPr id="17" name="Shape 212"/>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1k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Cyqx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Kh4AAGcfAACtIgAA6iMAAAAAAAAmAAAACAAAAP//////////"/>
                </a:ext>
              </a:extLst>
            </p:cNvSpPr>
            <p:nvPr/>
          </p:nvSpPr>
          <p:spPr>
            <a:xfrm flipV="1">
              <a:off x="4903470" y="5104765"/>
              <a:ext cx="733425" cy="733425"/>
            </a:xfrm>
            <a:prstGeom prst="line">
              <a:avLst/>
            </a:prstGeom>
            <a:noFill/>
            <a:ln w="63500" cap="flat" cmpd="sng" algn="ctr">
              <a:solidFill>
                <a:schemeClr val="accent2"/>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6" name="Shape 213"/>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1k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Nx4AAIwfAABuIgAAxCMAAAAAAAAmAAAACAAAAP//////////"/>
                </a:ext>
              </a:extLst>
            </p:cNvSpPr>
            <p:nvPr/>
          </p:nvSpPr>
          <p:spPr>
            <a:xfrm>
              <a:off x="4911725" y="5128260"/>
              <a:ext cx="685165" cy="685800"/>
            </a:xfrm>
            <a:prstGeom prst="line">
              <a:avLst/>
            </a:prstGeom>
            <a:noFill/>
            <a:ln w="63500" cap="flat" cmpd="sng" algn="ctr">
              <a:solidFill>
                <a:schemeClr val="accent2"/>
              </a:solidFill>
              <a:prstDash val="solid"/>
              <a:headEnd type="none"/>
              <a:tailEnd type="none"/>
            </a:ln>
            <a:effectLst/>
          </p:spPr>
          <p:txBody>
            <a:bodyPr vert="horz" wrap="square" lIns="50800" tIns="50800" rIns="50800" bIns="50800" numCol="1" spcCol="215900" anchor="ctr"/>
            <a:lstStyle/>
            <a:p>
              <a:pPr>
                <a:defRPr sz="2400" cap="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15" grpId="0" animBg="1" advAuto="0"/>
    </p:bldLst>
    <p:extLst>
      <p:ext uri="smNativeData">
        <pr:smNativeData xmlns:pr="smNativeData" xmlns="smNativeData" val="2mHZYgIAAAAFAAAA/f///wEAAAABAAAAAAAAAAAAAAAAAAAAAAAAAAkAAAD9////AQAAAAEAAAAAAAAAAAAAAAAAAAAAAAAA"/>
      </p:ext>
    </p:extLst>
  </p:timing>
</p:sld>
</file>

<file path=ppt/slides/slide29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16"/>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o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ABAABoOAAA3AUAABAAAAAmAAAACAAAAHxw////////"/>
              </a:ext>
            </a:extLst>
          </p:cNvSpPr>
          <p:nvPr>
            <p:ph type="title"/>
          </p:nvPr>
        </p:nvSpPr>
        <p:spPr>
          <a:noFill/>
          <a:ln>
            <a:noFill/>
          </a:ln>
          <a:effectLst/>
        </p:spPr>
        <p:txBody>
          <a:bodyPr vert="horz" wrap="square" lIns="50800" tIns="50800" rIns="50800" bIns="50800" numCol="1" spcCol="215900" anchor="ctr">
            <a:prstTxWarp prst="textNoShape">
              <a:avLst/>
            </a:prstTxWarp>
          </a:bodyPr>
          <a:lstStyle/>
          <a:p>
            <a:pPr marL="0" marR="0" indent="0" algn="ctr" defTabSz="560705">
              <a:lnSpc>
                <a:spcPct val="100000"/>
              </a:lnSpc>
              <a:spcBef>
                <a:spcPts val="0"/>
              </a:spcBef>
              <a:spcAft>
                <a:spcPts val="0"/>
              </a:spcAft>
              <a:buNone/>
              <a:tabLst>
                <a:tab pos="838200" algn="l"/>
                <a:tab pos="952500" algn="l"/>
              </a:tabLst>
              <a:defRPr sz="7675" cap="none">
                <a:solidFill>
                  <a:srgbClr val="0000FF"/>
                </a:solidFill>
                <a:latin typeface="Arial" pitchFamily="1" charset="0"/>
                <a:ea typeface="Arial" pitchFamily="1" charset="0"/>
                <a:cs typeface="Arial" pitchFamily="1" charset="0"/>
              </a:defRPr>
            </a:pPr>
            <a:r>
              <a:rPr sz="4800" cap="none"/>
              <a:t>Mixtures of GTR matrices</a:t>
            </a:r>
            <a:endParaRPr sz="8000" cap="none"/>
          </a:p>
        </p:txBody>
      </p:sp>
      <p:sp>
        <p:nvSpPr>
          <p:cNvPr id="3" name="Shape 217"/>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gNAABoOAAAyCgAABAAAAAmAAAACAAAAHxw////////"/>
              </a:ext>
            </a:extLst>
          </p:cNvSpPr>
          <p:nvPr>
            <p:ph type="body" idx="1"/>
          </p:nvPr>
        </p:nvSpPr>
        <p:spPr>
          <a:noFill/>
          <a:ln>
            <a:noFill/>
          </a:ln>
          <a:effectLst/>
        </p:spPr>
        <p:txBody>
          <a:bodyPr vert="horz" wrap="square" lIns="50800" tIns="50800" rIns="50800" bIns="50800" numCol="1" spcCol="215900" anchor="ctr">
            <a:prstTxWarp prst="textNoShape">
              <a:avLst/>
            </a:prstTxWarp>
          </a:bodyPr>
          <a:lstStyle/>
          <a:p>
            <a:pPr marL="0" indent="0">
              <a:buNone/>
              <a:defRPr sz="3000" cap="none">
                <a:latin typeface="Arial" pitchFamily="1" charset="0"/>
                <a:ea typeface="Arial" pitchFamily="1" charset="0"/>
                <a:cs typeface="Arial" pitchFamily="1" charset="0"/>
              </a:defRPr>
            </a:pPr>
            <a:r>
              <a:t>Used for:</a:t>
            </a:r>
          </a:p>
          <a:p>
            <a:pPr lvl="1" marL="571500">
              <a:buSzTx/>
              <a:buFont typeface="Wingdings" pitchFamily="2" charset="2"/>
              <a:buBlip>
                <a:blip r:embed="rId2"/>
              </a:buBlip>
              <a:defRPr sz="3000" cap="none">
                <a:latin typeface="Arial" pitchFamily="1" charset="0"/>
                <a:ea typeface="Arial" pitchFamily="1" charset="0"/>
                <a:cs typeface="Arial" pitchFamily="1" charset="0"/>
              </a:defRPr>
            </a:pPr>
            <a:r>
              <a:t>model fitting (Jayaswal et al., 2011; Jayaswal et al., 2014; Dutheil et al., 2012)</a:t>
            </a:r>
          </a:p>
          <a:p>
            <a:pPr lvl="1" marL="571500">
              <a:buSzTx/>
              <a:buFont typeface="Wingdings" pitchFamily="2" charset="2"/>
              <a:buBlip>
                <a:blip r:embed="rId2"/>
              </a:buBlip>
              <a:defRPr sz="3000" cap="none">
                <a:latin typeface="Arial" pitchFamily="1" charset="0"/>
                <a:ea typeface="Arial" pitchFamily="1" charset="0"/>
                <a:cs typeface="Arial" pitchFamily="1" charset="0"/>
              </a:defRPr>
            </a:pPr>
            <a:r>
              <a:t>topology search (Boussau et al. 2006)</a:t>
            </a:r>
          </a:p>
          <a:p>
            <a:pPr lvl="1" marL="0" indent="0">
              <a:buNone/>
              <a:defRPr sz="3000" i="1" cap="none">
                <a:latin typeface="Arial" pitchFamily="1" charset="0"/>
                <a:ea typeface="Arial" pitchFamily="1" charset="0"/>
                <a:cs typeface="Arial" pitchFamily="1" charset="0"/>
              </a:defRPr>
            </a:pPr>
            <a:r>
              <a:t>Problem: lack of closure (Sumner et al. 2012)</a:t>
            </a:r>
          </a:p>
        </p:txBody>
      </p:sp>
    </p:spTree>
  </p:cSld>
  <p:clrMapOvr>
    <a:masterClrMapping/>
  </p:clrMapOvr>
  <p:timing>
    <p:tnLst>
      <p:par>
        <p:cTn id="1" dur="indefinite" restart="never" nodeType="tmRoot"/>
      </p:par>
    </p:tnLst>
  </p:timing>
</p:sld>
</file>

<file path=ppt/slides/slide29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19"/>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ArpR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DIAAAAsOAAAzgQAABAAAAAmAAAACAAAAH1w////////"/>
              </a:ext>
            </a:extLst>
          </p:cNvSpPr>
          <p:nvPr>
            <p:ph type="title"/>
          </p:nvPr>
        </p:nvSpPr>
        <p:spPr>
          <a:xfrm>
            <a:off x="952500" y="31750"/>
            <a:ext cx="8178800" cy="749300"/>
          </a:xfrm>
          <a:noFill/>
          <a:ln>
            <a:noFill/>
          </a:ln>
          <a:effectLst/>
        </p:spPr>
        <p:txBody>
          <a:bodyPr vert="horz" wrap="square" lIns="50800" tIns="50800" rIns="50800" bIns="50800" numCol="1" spcCol="215900" anchor="ctr">
            <a:prstTxWarp prst="textNoShape">
              <a:avLst/>
            </a:prstTxWarp>
          </a:bodyPr>
          <a:lstStyle/>
          <a:p>
            <a:pPr marL="0" marR="0" indent="0" algn="ctr" defTabSz="560705">
              <a:lnSpc>
                <a:spcPct val="100000"/>
              </a:lnSpc>
              <a:spcBef>
                <a:spcPts val="0"/>
              </a:spcBef>
              <a:spcAft>
                <a:spcPts val="0"/>
              </a:spcAft>
              <a:buNone/>
              <a:tabLst>
                <a:tab pos="838200" algn="l"/>
                <a:tab pos="952500" algn="l"/>
              </a:tabLst>
              <a:defRPr cap="none">
                <a:solidFill>
                  <a:srgbClr val="0000FF"/>
                </a:solidFill>
                <a:latin typeface="Arial" pitchFamily="1" charset="0"/>
                <a:ea typeface="Arial" pitchFamily="1" charset="0"/>
                <a:cs typeface="Arial" pitchFamily="1" charset="0"/>
              </a:defRPr>
            </a:pPr>
            <a:r>
              <a:t>Mixtures of GTR matrices</a:t>
            </a:r>
          </a:p>
        </p:txBody>
      </p:sp>
      <p:sp>
        <p:nvSpPr>
          <p:cNvPr id="3" name="Shape 220"/>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87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IwKAAAsOAAADCYAABAAAAAmAAAACAAAAH1w////////"/>
              </a:ext>
            </a:extLst>
          </p:cNvSpPr>
          <p:nvPr>
            <p:ph type="body" idx="1"/>
          </p:nvPr>
        </p:nvSpPr>
        <p:spPr>
          <a:xfrm>
            <a:off x="952500" y="1714500"/>
            <a:ext cx="8178800" cy="4470400"/>
          </a:xfrm>
          <a:noFill/>
          <a:ln>
            <a:noFill/>
          </a:ln>
          <a:effectLst/>
        </p:spPr>
        <p:txBody>
          <a:bodyPr vert="horz" wrap="square" lIns="50800" tIns="50800" rIns="50800" bIns="50800" numCol="1" spcCol="215900" anchor="ctr">
            <a:prstTxWarp prst="textNoShape">
              <a:avLst/>
            </a:prstTxWarp>
          </a:bodyPr>
          <a:lstStyle/>
          <a:p>
            <a:pPr marL="0" indent="0">
              <a:buNone/>
              <a:defRPr sz="3000" cap="none">
                <a:latin typeface="Arial" pitchFamily="1" charset="0"/>
                <a:ea typeface="Arial" pitchFamily="1" charset="0"/>
                <a:cs typeface="Arial" pitchFamily="1" charset="0"/>
              </a:defRPr>
            </a:pPr>
            <a:r>
              <a:t>Changes at nodes:</a:t>
            </a:r>
          </a:p>
          <a:p>
            <a:pPr lvl="1" marL="571500">
              <a:buSzTx/>
              <a:buFont typeface="Wingdings" pitchFamily="2" charset="2"/>
              <a:buBlip>
                <a:blip r:embed="rId2"/>
              </a:buBlip>
              <a:defRPr sz="3000" cap="none">
                <a:latin typeface="Arial" pitchFamily="1" charset="0"/>
                <a:ea typeface="Arial" pitchFamily="1" charset="0"/>
                <a:cs typeface="Arial" pitchFamily="1" charset="0"/>
              </a:defRPr>
            </a:pPr>
            <a:r>
              <a:rPr i="1" cap="none"/>
              <a:t>n</a:t>
            </a:r>
            <a:r>
              <a:t> branches -&gt; </a:t>
            </a:r>
            <a:r>
              <a:rPr i="1" cap="none"/>
              <a:t>n</a:t>
            </a:r>
            <a:r>
              <a:t> matrices: Yang and Roberts 1995, Galtier and Gouy 1998, Boussau 2006, Heaps et al., 2014</a:t>
            </a:r>
          </a:p>
          <a:p>
            <a:pPr lvl="1" marL="571500">
              <a:buSzTx/>
              <a:buFont typeface="Wingdings" pitchFamily="2" charset="2"/>
              <a:buBlip>
                <a:blip r:embed="rId2"/>
              </a:buBlip>
              <a:defRPr sz="3000" cap="none">
                <a:latin typeface="Arial" pitchFamily="1" charset="0"/>
                <a:ea typeface="Arial" pitchFamily="1" charset="0"/>
                <a:cs typeface="Arial" pitchFamily="1" charset="0"/>
              </a:defRPr>
            </a:pPr>
            <a:r>
              <a:rPr i="1" cap="none"/>
              <a:t>n</a:t>
            </a:r>
            <a:r>
              <a:t> branches -&gt; </a:t>
            </a:r>
            <a:r>
              <a:rPr i="1" cap="none"/>
              <a:t>k</a:t>
            </a:r>
            <a:r>
              <a:t>&lt;</a:t>
            </a:r>
            <a:r>
              <a:rPr i="1" cap="none"/>
              <a:t>n</a:t>
            </a:r>
            <a:r>
              <a:t> matrices: Foster 2004</a:t>
            </a:r>
          </a:p>
          <a:p>
            <a:pPr marL="0" indent="0">
              <a:buNone/>
              <a:defRPr sz="3000" cap="none">
                <a:latin typeface="Arial" pitchFamily="1" charset="0"/>
                <a:ea typeface="Arial" pitchFamily="1" charset="0"/>
                <a:cs typeface="Arial" pitchFamily="1" charset="0"/>
              </a:defRPr>
            </a:pPr>
            <a:r>
              <a:t>Changes along branches: </a:t>
            </a:r>
          </a:p>
          <a:p>
            <a:pPr lvl="1" marL="571500">
              <a:buSzTx/>
              <a:buFont typeface="Wingdings" pitchFamily="2" charset="2"/>
              <a:buBlip>
                <a:blip r:embed="rId2"/>
              </a:buBlip>
              <a:defRPr sz="3000" cap="none">
                <a:latin typeface="Arial" pitchFamily="1" charset="0"/>
                <a:ea typeface="Arial" pitchFamily="1" charset="0"/>
                <a:cs typeface="Arial" pitchFamily="1" charset="0"/>
              </a:defRPr>
            </a:pPr>
            <a:r>
              <a:t>Blanquart and Lartillot 2006, 2008</a:t>
            </a:r>
          </a:p>
        </p:txBody>
      </p:sp>
      <p:grpSp>
        <p:nvGrpSpPr>
          <p:cNvPr id="4" name="Group 225"/>
          <p:cNvGrpSpPr>
            <a:extLst>
              <a:ext uri="smNativeData">
                <pr:smNativeData xmlns:pr="smNativeData" xmlns="smNativeData" val="SMDATA_6_2mHZYhMAAAAlAAAAAQAAAA8BAAAAkAAAAEgAAACQAAAASAAAAAAAAAAAAAAAAAAAABcAAAAUAAAAAAAAAAAAAAD/fwAA/38AAAAAAAAJAAAABAAAAIQfAAAfAAAAVAAAAAAAAAAAAAAAAAAAAAAAAAAAAAAAAAAAAAAAAAAAAAAAAAAAAAAAAAAAAAAAAAAAAAAAAAAAAAAAAAAAAAAAAAAAAAAAAAAAAAAAAAAAAAAAAAAAACEAAAAYAAAAFAAAALw2AAAgDgAARzwAAMsYAAAQAAAAJgAAAAgAAAD/////AAAAAA=="/>
              </a:ext>
            </a:extLst>
          </p:cNvGrpSpPr>
          <p:nvPr/>
        </p:nvGrpSpPr>
        <p:grpSpPr>
          <a:xfrm>
            <a:off x="8897620" y="2296160"/>
            <a:ext cx="901065" cy="1734185"/>
            <a:chOff x="8897620" y="2296160"/>
            <a:chExt cx="901065" cy="1734185"/>
          </a:xfrm>
        </p:grpSpPr>
        <p:sp>
          <p:nvSpPr>
            <p:cNvPr id="8" name="Shape 22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DUq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vDYAACAOAAAsPAAAkBMAAAAAAAAmAAAACAAAAP//////////"/>
                </a:ext>
              </a:extLst>
            </p:cNvSpPr>
            <p:nvPr/>
          </p:nvSpPr>
          <p:spPr>
            <a:xfrm flipV="1">
              <a:off x="8897620" y="2296160"/>
              <a:ext cx="883920" cy="883920"/>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7" name="Shape 222"/>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vDYAAEETAADWOAAAWxUAAAAAAAAmAAAACAAAAP//////////"/>
                </a:ext>
              </a:extLst>
            </p:cNvSpPr>
            <p:nvPr/>
          </p:nvSpPr>
          <p:spPr>
            <a:xfrm>
              <a:off x="8897620" y="3129915"/>
              <a:ext cx="341630" cy="341630"/>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spcCol="215900" anchor="ctr"/>
            <a:lstStyle/>
            <a:p>
              <a:pPr>
                <a:defRPr sz="2400" cap="none"/>
              </a:pPr>
            </a:p>
          </p:txBody>
        </p:sp>
        <p:sp>
          <p:nvSpPr>
            <p:cNvPr id="6" name="Shape 223"/>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xTgAAEkVAABHPAAAyxgAAAAAAAAmAAAACAAAAP//////////"/>
                </a:ext>
              </a:extLst>
            </p:cNvSpPr>
            <p:nvPr/>
          </p:nvSpPr>
          <p:spPr>
            <a:xfrm>
              <a:off x="9228455" y="3460115"/>
              <a:ext cx="570230" cy="57023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spcCol="215900" anchor="ctr"/>
            <a:lstStyle/>
            <a:p>
              <a:pPr>
                <a:defRPr sz="2400" cap="none"/>
              </a:pPr>
            </a:p>
          </p:txBody>
        </p:sp>
        <p:sp>
          <p:nvSpPr>
            <p:cNvPr id="5" name="Shape 22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GJFgB/f38A3N7gA8zMzADAwP8Af39/AAAAAAAAAAAAAAAAAAAAAAAAAAAAIQAAABgAAAAUAAAAxjgAAHwTAABGPAAASBUAAAAAAAAmAAAACAAAAP//////////"/>
                </a:ext>
              </a:extLst>
            </p:cNvSpPr>
            <p:nvPr/>
          </p:nvSpPr>
          <p:spPr>
            <a:xfrm flipV="1">
              <a:off x="9229090" y="3167380"/>
              <a:ext cx="568960" cy="292100"/>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spcCol="215900" anchor="ctr"/>
            <a:lstStyle/>
            <a:p>
              <a:pPr>
                <a:defRPr sz="2400" cap="none"/>
              </a:pPr>
            </a:p>
          </p:txBody>
        </p:sp>
      </p:grpSp>
      <p:grpSp>
        <p:nvGrpSpPr>
          <p:cNvPr id="9" name="Group 235"/>
          <p:cNvGrpSpPr>
            <a:extLst>
              <a:ext uri="smNativeData">
                <pr:smNativeData xmlns:pr="smNativeData" xmlns="smNativeData" val="SMDATA_6_2mHZYhMAAAAlAAAAAQAAAA8BAAAAkAAAAEgAAACQAAAASAAAAAAAAAAAAAAAAAAAABcAAAAUAAAAAAAAAAAAAAD/fwAA/38AAAAAAAAJAAAABAAAABI5MDEfAAAAVAAAAAAAAAAAAAAAAAAAAAAAAAAAAAAAAAAAAAAAAAAAAAAAAAAAAAAAAAAAAAAAAAAAAAAAAAAAAAAAAAAAAAAAAAAAAAAAAAAAAAAAAAAAAAAAAAAAACEAAAAYAAAAFAAAAGA2AAAbIQAACDwAAMYrAAAQAAAAJgAAAAgAAAD/////AAAAAA=="/>
              </a:ext>
            </a:extLst>
          </p:cNvGrpSpPr>
          <p:nvPr/>
        </p:nvGrpSpPr>
        <p:grpSpPr>
          <a:xfrm>
            <a:off x="8839200" y="5381625"/>
            <a:ext cx="919480" cy="1734185"/>
            <a:chOff x="8839200" y="5381625"/>
            <a:chExt cx="919480" cy="1734185"/>
          </a:xfrm>
        </p:grpSpPr>
        <p:sp>
          <p:nvSpPr>
            <p:cNvPr id="18" name="Shape 22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bW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YDYAABshAADQOwAAiyYAAAAAAAAmAAAACAAAAP//////////"/>
                </a:ext>
              </a:extLst>
            </p:cNvSpPr>
            <p:nvPr/>
          </p:nvSpPr>
          <p:spPr>
            <a:xfrm flipV="1">
              <a:off x="8839200" y="5381625"/>
              <a:ext cx="883920" cy="883920"/>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7" name="Shape 227"/>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YDYAADwmAAB7OAAAVigAAAAAAAAmAAAACAAAAP//////////"/>
                </a:ext>
              </a:extLst>
            </p:cNvSpPr>
            <p:nvPr/>
          </p:nvSpPr>
          <p:spPr>
            <a:xfrm>
              <a:off x="8839200" y="6215380"/>
              <a:ext cx="342265" cy="341630"/>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spcCol="215900" anchor="ctr"/>
            <a:lstStyle/>
            <a:p>
              <a:pPr>
                <a:defRPr sz="2400" cap="none"/>
              </a:pPr>
            </a:p>
          </p:txBody>
        </p:sp>
        <p:sp>
          <p:nvSpPr>
            <p:cNvPr id="16" name="Shape 228"/>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D/mB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aTgAAEQoAADrOwAAxisAAAAAAAAmAAAACAAAAP//////////"/>
                </a:ext>
              </a:extLst>
            </p:cNvSpPr>
            <p:nvPr/>
          </p:nvSpPr>
          <p:spPr>
            <a:xfrm>
              <a:off x="9170035" y="6545580"/>
              <a:ext cx="570230" cy="570230"/>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spcCol="215900" anchor="ctr"/>
            <a:lstStyle/>
            <a:p>
              <a:pPr>
                <a:defRPr sz="2400" cap="none"/>
              </a:pPr>
            </a:p>
          </p:txBody>
        </p:sp>
        <p:sp>
          <p:nvSpPr>
            <p:cNvPr id="15" name="Shape 22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ajgAAHcmAADqOwAAQygAAAAAAAAmAAAACAAAAP//////////"/>
                </a:ext>
              </a:extLst>
            </p:cNvSpPr>
            <p:nvPr/>
          </p:nvSpPr>
          <p:spPr>
            <a:xfrm flipV="1">
              <a:off x="9170670" y="6252845"/>
              <a:ext cx="568960" cy="292100"/>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4" name="Shape 23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ajYAABshAADaOwAAiyYAAAAAAAAmAAAACAAAAP//////////"/>
                </a:ext>
              </a:extLst>
            </p:cNvSpPr>
            <p:nvPr/>
          </p:nvSpPr>
          <p:spPr>
            <a:xfrm flipV="1">
              <a:off x="8845550" y="5381625"/>
              <a:ext cx="883920" cy="883920"/>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3" name="Shape 231"/>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q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ZDcAADUnAACfOQAAcCkAAAAAAAAmAAAACAAAAP//////////"/>
                </a:ext>
              </a:extLst>
            </p:cNvSpPr>
            <p:nvPr/>
          </p:nvSpPr>
          <p:spPr>
            <a:xfrm>
              <a:off x="9004300" y="6373495"/>
              <a:ext cx="362585" cy="362585"/>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spcCol="215900" anchor="ctr"/>
            <a:lstStyle/>
            <a:p>
              <a:pPr>
                <a:defRPr sz="2400" cap="none"/>
              </a:pPr>
            </a:p>
          </p:txBody>
        </p:sp>
        <p:sp>
          <p:nvSpPr>
            <p:cNvPr id="12" name="Shape 232"/>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jTkAAF4pAAD1OwAAxisAAAAAAAAmAAAACAAAAP//////////"/>
                </a:ext>
              </a:extLst>
            </p:cNvSpPr>
            <p:nvPr/>
          </p:nvSpPr>
          <p:spPr>
            <a:xfrm>
              <a:off x="9355455" y="6724650"/>
              <a:ext cx="391160" cy="39116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spcCol="215900" anchor="ctr"/>
            <a:lstStyle/>
            <a:p>
              <a:pPr>
                <a:defRPr sz="2400" cap="none"/>
              </a:pPr>
            </a:p>
          </p:txBody>
        </p:sp>
        <p:sp>
          <p:nvSpPr>
            <p:cNvPr id="11" name="Shape 23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GJFgB/f38A3N7gA8zMzADAwP8Af39/AAAAAAAAAAAAAAAAAAAAAAAAAAAAIQAAABgAAAAUAAAAdDgAAGMmAAAIPAAALygAAAAAAAAmAAAACAAAAP//////////"/>
                </a:ext>
              </a:extLst>
            </p:cNvSpPr>
            <p:nvPr/>
          </p:nvSpPr>
          <p:spPr>
            <a:xfrm flipV="1">
              <a:off x="9177020" y="6240145"/>
              <a:ext cx="581660" cy="292100"/>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0" name="Shape 23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DMRR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VDgAABsnAACdOgAAQSgAAAAAAAAmAAAACAAAAP//////////"/>
                </a:ext>
              </a:extLst>
            </p:cNvSpPr>
            <p:nvPr/>
          </p:nvSpPr>
          <p:spPr>
            <a:xfrm flipV="1">
              <a:off x="9156700" y="6356985"/>
              <a:ext cx="371475" cy="186690"/>
            </a:xfrm>
            <a:prstGeom prst="line">
              <a:avLst/>
            </a:prstGeom>
            <a:noFill/>
            <a:ln w="88900" cap="flat" cmpd="sng" algn="ctr">
              <a:solidFill>
                <a:srgbClr val="4DA8FB"/>
              </a:solidFill>
              <a:prstDash val="solid"/>
              <a:headEnd type="none"/>
              <a:tailEnd type="none"/>
            </a:ln>
            <a:effectLst/>
          </p:spPr>
          <p:txBody>
            <a:bodyPr rot="10800000" vert="horz" wrap="square" lIns="50800" tIns="50800" rIns="50800" bIns="50800" numCol="1" spcCol="215900" anchor="ctr"/>
            <a:lstStyle/>
            <a:p>
              <a:pPr>
                <a:defRPr sz="2400" cap="none"/>
              </a:pPr>
            </a:p>
          </p:txBody>
        </p:sp>
      </p:grpSp>
    </p:spTree>
  </p:cSld>
  <p:clrMapOvr>
    <a:masterClrMapping/>
  </p:clrMapOvr>
  <p:timing>
    <p:tnLst>
      <p:par>
        <p:cTn id="1" dur="indefinite" restart="never" nodeType="tmRoot"/>
      </p:par>
    </p:tnLst>
  </p:timing>
</p:sld>
</file>

<file path=ppt/slides/slide29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43"/>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oO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AAAAAAsOAAAnAQAABAAAAAmAAAACAAAAH1w////////"/>
              </a:ext>
            </a:extLst>
          </p:cNvSpPr>
          <p:nvPr>
            <p:ph type="title"/>
          </p:nvPr>
        </p:nvSpPr>
        <p:spPr>
          <a:xfrm>
            <a:off x="952500" y="0"/>
            <a:ext cx="8178800" cy="749300"/>
          </a:xfrm>
          <a:noFill/>
          <a:ln>
            <a:noFill/>
          </a:ln>
          <a:effectLst/>
        </p:spPr>
        <p:txBody>
          <a:bodyPr vert="horz" wrap="square" lIns="50800" tIns="50800" rIns="50800" bIns="50800" numCol="1" spcCol="215900" anchor="ctr">
            <a:prstTxWarp prst="textNoShape">
              <a:avLst/>
            </a:prstTxWarp>
          </a:bodyPr>
          <a:lstStyle/>
          <a:p>
            <a:pPr marL="0" marR="0" indent="0" algn="ctr" defTabSz="508000">
              <a:lnSpc>
                <a:spcPct val="100000"/>
              </a:lnSpc>
              <a:spcBef>
                <a:spcPts val="0"/>
              </a:spcBef>
              <a:spcAft>
                <a:spcPts val="0"/>
              </a:spcAft>
              <a:buNone/>
              <a:tabLst>
                <a:tab pos="838200" algn="l"/>
                <a:tab pos="952500" algn="l"/>
              </a:tabLst>
              <a:defRPr sz="3600" cap="none">
                <a:solidFill>
                  <a:srgbClr val="0000FF"/>
                </a:solidFill>
                <a:latin typeface="Arial" pitchFamily="1" charset="0"/>
                <a:ea typeface="Arial" pitchFamily="1" charset="0"/>
                <a:cs typeface="Arial" pitchFamily="1" charset="0"/>
              </a:defRPr>
            </a:pPr>
            <a:r>
              <a:t>Blanquart and Lartillot 2006</a:t>
            </a:r>
          </a:p>
        </p:txBody>
      </p:sp>
      <p:sp>
        <p:nvSpPr>
          <p:cNvPr id="3" name="Shape 244"/>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YP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FwMAAAgHAAB5PAAA+Q4AABAAAAAmAAAACAAAAH1w////////"/>
              </a:ext>
            </a:extLst>
          </p:cNvSpPr>
          <p:nvPr>
            <p:ph type="body" idx="1"/>
          </p:nvPr>
        </p:nvSpPr>
        <p:spPr>
          <a:xfrm>
            <a:off x="502285" y="1143000"/>
            <a:ext cx="9328150" cy="1290955"/>
          </a:xfrm>
          <a:noFill/>
          <a:ln>
            <a:noFill/>
          </a:ln>
          <a:effectLst/>
        </p:spPr>
        <p:txBody>
          <a:bodyPr vert="horz" wrap="square" lIns="50800" tIns="50800" rIns="50800" bIns="50800" numCol="1" spcCol="215900" anchor="ctr">
            <a:prstTxWarp prst="textNoShape">
              <a:avLst/>
            </a:prstTxWarp>
          </a:bodyPr>
          <a:lstStyle/>
          <a:p>
            <a:pPr marL="0" marR="0" indent="0" algn="l" defTabSz="578485">
              <a:lnSpc>
                <a:spcPct val="100000"/>
              </a:lnSpc>
              <a:spcBef>
                <a:spcPts val="4100"/>
              </a:spcBef>
              <a:spcAft>
                <a:spcPts val="0"/>
              </a:spcAft>
              <a:buNone/>
              <a:tabLst>
                <a:tab pos="838200" algn="l"/>
                <a:tab pos="1041400" algn="l"/>
              </a:tabLst>
              <a:defRPr sz="2800" cap="none">
                <a:solidFill>
                  <a:schemeClr val="tx1"/>
                </a:solidFill>
                <a:latin typeface="Arial" pitchFamily="1" charset="0"/>
                <a:ea typeface="Arial" pitchFamily="1" charset="0"/>
                <a:cs typeface="Arial" pitchFamily="1" charset="0"/>
              </a:defRPr>
            </a:pPr>
            <a:r>
              <a:t>Bayesian MCMC sampling of histories of breakpoints between equilibrium frequencies along the phylogeny, and of the equilibrium frequencies themselves</a:t>
            </a:r>
          </a:p>
        </p:txBody>
      </p:sp>
      <p:pic>
        <p:nvPicPr>
          <p:cNvPr id="4" name="BlanquartExemple2006.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bwwAAAAAAAC5EwAAbgQAAAAAAABkAAAAZAAAAAAAAAAjAAAABAAAAGQAAAAXAAAAFAAAAAAAAAAAAAAA/38AAP9/AAAAAAAACQAAAAQAAADRA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IHAACBDwAAnBIAAFkuAAAQAAAAJgAAAAgAAAD//////////w=="/>
              </a:ext>
            </a:extLst>
          </p:cNvPicPr>
          <p:nvPr/>
        </p:nvPicPr>
        <p:blipFill>
          <a:blip r:embed="rId2"/>
          <a:srcRect l="31830" t="0" r="50490" b="11340"/>
          <a:stretch>
            <a:fillRect/>
          </a:stretch>
        </p:blipFill>
        <p:spPr>
          <a:xfrm>
            <a:off x="1291590" y="2520315"/>
            <a:ext cx="1733550" cy="5013960"/>
          </a:xfrm>
          <a:prstGeom prst="rect">
            <a:avLst/>
          </a:prstGeom>
          <a:noFill/>
          <a:ln>
            <a:noFill/>
          </a:ln>
          <a:effectLst/>
        </p:spPr>
      </p:pic>
      <p:sp>
        <p:nvSpPr>
          <p:cNvPr id="5" name="Shape 24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IAABQ3AACMUAAApD0AABAAAAAmAAAACAAAAP//////////"/>
              </a:ext>
            </a:extLst>
          </p:cNvSpPr>
          <p:nvPr/>
        </p:nvSpPr>
        <p:spPr>
          <a:xfrm>
            <a:off x="5664200" y="8953500"/>
            <a:ext cx="7429500" cy="1066800"/>
          </a:xfrm>
          <a:prstGeom prst="rect">
            <a:avLst/>
          </a:prstGeom>
          <a:noFill/>
          <a:ln>
            <a:noFill/>
          </a:ln>
          <a:effectLst/>
        </p:spPr>
        <p:txBody>
          <a:bodyPr vert="horz" wrap="square" lIns="50800" tIns="50800" rIns="50800" bIns="50800" numCol="1" spcCol="215900" anchor="ctr"/>
          <a:lstStyle/>
          <a:p>
            <a:pPr marL="0" marR="0" indent="0" algn="l" defTabSz="543560">
              <a:lnSpc>
                <a:spcPct val="100000"/>
              </a:lnSpc>
              <a:spcBef>
                <a:spcPts val="3900"/>
              </a:spcBef>
              <a:spcAft>
                <a:spcPts val="0"/>
              </a:spcAft>
              <a:buNone/>
              <a:tabLst>
                <a:tab pos="838200" algn="l"/>
              </a:tabLst>
              <a:defRPr sz="3345" b="1" i="1" cap="none">
                <a:solidFill>
                  <a:schemeClr val="accent1"/>
                </a:solidFill>
                <a:latin typeface="Helvetica" pitchFamily="0" charset="0"/>
                <a:ea typeface="Helvetica" pitchFamily="0" charset="0"/>
                <a:cs typeface="Helvetica" pitchFamily="0" charset="0"/>
              </a:defRPr>
            </a:pPr>
            <a:r>
              <a:t>Problem: does not scale very well…</a:t>
            </a:r>
          </a:p>
        </p:txBody>
      </p:sp>
      <p:grpSp>
        <p:nvGrpSpPr>
          <p:cNvPr id="6" name="Group 255"/>
          <p:cNvGrpSpPr>
            <a:extLst>
              <a:ext uri="smNativeData">
                <pr:smNativeData xmlns:pr="smNativeData" xmlns="smNativeData" val="SMDATA_6_2mHZYhMAAAAlAAAAAQAAAA8BAAAAkAAAAEgAAACQAAAASAAAAAAAAAAAAAAAAAAAABcAAAAUAAAAAAAAAAAAAAD/fwAA/38AAAAAAAAJAAAABAAAABc5ARIfAAAAVAAAAAAAAAAAAAAAAAAAAAAAAAAAAAAAAAAAAAAAAAAAAAAAAAAAAAAAAAAAAAAAAAAAAAAAAAAAAAAAAAAAAAAAAAAAAAAAAAAAAAAAAAAAAAAAAAAAACEAAAAYAAAAFAAAAIwoAACfEAAAezUAAGYpAAAQAAAAJgAAAAgAAAD/////AAAAAA=="/>
              </a:ext>
            </a:extLst>
          </p:cNvGrpSpPr>
          <p:nvPr/>
        </p:nvGrpSpPr>
        <p:grpSpPr>
          <a:xfrm>
            <a:off x="6591300" y="2701925"/>
            <a:ext cx="2102485" cy="4027805"/>
            <a:chOff x="6591300" y="2701925"/>
            <a:chExt cx="2102485" cy="4027805"/>
          </a:xfrm>
        </p:grpSpPr>
        <p:sp>
          <p:nvSpPr>
            <p:cNvPr id="14" name="Shape 247"/>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Jm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jCgAALscAABbLQAAiiEAAAAAAAAmAAAACAAAAP//////////"/>
                </a:ext>
              </a:extLst>
            </p:cNvSpPr>
            <p:nvPr/>
          </p:nvSpPr>
          <p:spPr>
            <a:xfrm>
              <a:off x="6591300" y="4670425"/>
              <a:ext cx="781685" cy="781685"/>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spcCol="215900" anchor="ctr"/>
            <a:lstStyle/>
            <a:p>
              <a:pPr>
                <a:defRPr sz="2400" cap="none"/>
              </a:pPr>
            </a:p>
          </p:txBody>
        </p:sp>
        <p:sp>
          <p:nvSpPr>
            <p:cNvPr id="13" name="Shape 248"/>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My0AAGAhAAA6NQAAZikAAAAAAAAmAAAACAAAAP//////////"/>
                </a:ext>
              </a:extLst>
            </p:cNvSpPr>
            <p:nvPr/>
          </p:nvSpPr>
          <p:spPr>
            <a:xfrm>
              <a:off x="7347585" y="5425440"/>
              <a:ext cx="1304925" cy="1304290"/>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spcCol="215900" anchor="ctr"/>
            <a:lstStyle/>
            <a:p>
              <a:pPr>
                <a:defRPr sz="2400" cap="none"/>
              </a:pPr>
            </a:p>
          </p:txBody>
        </p:sp>
        <p:sp>
          <p:nvSpPr>
            <p:cNvPr id="12" name="Shape 24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Ni0AAEMdAAA2NQAAXiEAAAAAAAAmAAAACAAAAP//////////"/>
                </a:ext>
              </a:extLst>
            </p:cNvSpPr>
            <p:nvPr/>
          </p:nvSpPr>
          <p:spPr>
            <a:xfrm flipV="1">
              <a:off x="7349490" y="4756785"/>
              <a:ext cx="1300480" cy="667385"/>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1" name="Shape 25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CEx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jygAAJ8QAAD/NAAADh0AAAAAAAAmAAAACAAAAP//////////"/>
                </a:ext>
              </a:extLst>
            </p:cNvSpPr>
            <p:nvPr/>
          </p:nvSpPr>
          <p:spPr>
            <a:xfrm flipV="1">
              <a:off x="6593205" y="2701925"/>
              <a:ext cx="2021840" cy="2021205"/>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0" name="Shape 251"/>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3ioAAPYeAAD5LwAAECQAAAAAAAAmAAAACAAAAP//////////"/>
                </a:ext>
              </a:extLst>
            </p:cNvSpPr>
            <p:nvPr/>
          </p:nvSpPr>
          <p:spPr>
            <a:xfrm>
              <a:off x="6968490" y="5033010"/>
              <a:ext cx="829945" cy="829310"/>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spcCol="215900" anchor="ctr"/>
            <a:lstStyle/>
            <a:p>
              <a:pPr>
                <a:defRPr sz="2400" cap="none"/>
              </a:pPr>
            </a:p>
          </p:txBody>
        </p:sp>
        <p:sp>
          <p:nvSpPr>
            <p:cNvPr id="9" name="Shape 252"/>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CEs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0C8AAOYjAABRNQAAZikAAAAAAAAmAAAACAAAAP//////////"/>
                </a:ext>
              </a:extLst>
            </p:cNvSpPr>
            <p:nvPr/>
          </p:nvSpPr>
          <p:spPr>
            <a:xfrm>
              <a:off x="7772400" y="5835650"/>
              <a:ext cx="894715" cy="89408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spcCol="215900" anchor="ctr"/>
            <a:lstStyle/>
            <a:p>
              <a:pPr>
                <a:defRPr sz="2400" cap="none"/>
              </a:pPr>
            </a:p>
          </p:txBody>
        </p:sp>
        <p:sp>
          <p:nvSpPr>
            <p:cNvPr id="8" name="Shape 25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Ue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GJFgB/f38A3N7gA8zMzADAwP8Af39/AAAAAAAAAAAAAAAAAAAAAAAAAAAAIQAAABgAAAAUAAAATS0AABUdAAB7NQAAMSEAAAAAAAAmAAAACAAAAP//////////"/>
                </a:ext>
              </a:extLst>
            </p:cNvSpPr>
            <p:nvPr/>
          </p:nvSpPr>
          <p:spPr>
            <a:xfrm flipV="1">
              <a:off x="7364095" y="4727575"/>
              <a:ext cx="1329690" cy="668020"/>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7" name="Shape 25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bW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Ay0AALkeAAA+MgAAWyEAAAAAAAAmAAAACAAAAP//////////"/>
                </a:ext>
              </a:extLst>
            </p:cNvSpPr>
            <p:nvPr/>
          </p:nvSpPr>
          <p:spPr>
            <a:xfrm flipV="1">
              <a:off x="7317105" y="4994275"/>
              <a:ext cx="850265" cy="427990"/>
            </a:xfrm>
            <a:prstGeom prst="line">
              <a:avLst/>
            </a:prstGeom>
            <a:noFill/>
            <a:ln w="88900" cap="flat" cmpd="sng" algn="ctr">
              <a:solidFill>
                <a:srgbClr val="4DA8FB"/>
              </a:solidFill>
              <a:prstDash val="solid"/>
              <a:headEnd type="none"/>
              <a:tailEnd type="none"/>
            </a:ln>
            <a:effectLst/>
          </p:spPr>
          <p:txBody>
            <a:bodyPr rot="10800000" vert="horz" wrap="square" lIns="50800" tIns="50800" rIns="50800" bIns="50800" numCol="1" spcCol="215900" anchor="ctr"/>
            <a:lstStyle/>
            <a:p>
              <a:pPr>
                <a:defRPr sz="2400" cap="none"/>
              </a:pPr>
            </a:p>
          </p:txBody>
        </p:sp>
      </p:grpSp>
      <p:pic>
        <p:nvPicPr>
          <p:cNvPr id="15" name="Pictur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tA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Af39/ANze4APMzMwAwMD/AH9/fwAAAAAAAAAAAAAAAAD///8AAAAAACEAAAAYAAAAFAAAAH0lAAADFQAAWS4AACcWAAAQAAAAJgAAAAgAAAD//////////w=="/>
              </a:ext>
            </a:extLst>
          </p:cNvPicPr>
          <p:nvPr/>
        </p:nvPicPr>
        <p:blipFill>
          <a:blip r:embed="rId3"/>
          <a:stretch>
            <a:fillRect/>
          </a:stretch>
        </p:blipFill>
        <p:spPr>
          <a:xfrm>
            <a:off x="6094095" y="3415665"/>
            <a:ext cx="1440180" cy="185420"/>
          </a:xfrm>
          <a:prstGeom prst="rect">
            <a:avLst/>
          </a:prstGeom>
          <a:noFill/>
          <a:ln w="25400" cap="flat" cmpd="sng" algn="ctr">
            <a:solidFill>
              <a:srgbClr val="000000"/>
            </a:solidFill>
            <a:prstDash val="solid"/>
            <a:headEnd type="none"/>
            <a:tailEnd type="none"/>
          </a:ln>
          <a:effectLst/>
        </p:spPr>
      </p:pic>
      <p:pic>
        <p:nvPicPr>
          <p:cNvPr id="16" name="Picture3"/>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0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iCsGf39/ANze4APMzMwAwMD/AH9/fwAAAAAAAAAAAAAAAAD///8AAAAAACEAAAAYAAAAFAAAAHUpAADnKAAAUTIAAAsqAAAQAAAAJgAAAAgAAAD//////////w=="/>
              </a:ext>
            </a:extLst>
          </p:cNvPicPr>
          <p:nvPr/>
        </p:nvPicPr>
        <p:blipFill>
          <a:blip r:embed="rId3"/>
          <a:stretch>
            <a:fillRect/>
          </a:stretch>
        </p:blipFill>
        <p:spPr>
          <a:xfrm>
            <a:off x="6739255" y="6649085"/>
            <a:ext cx="1440180" cy="185420"/>
          </a:xfrm>
          <a:prstGeom prst="rect">
            <a:avLst/>
          </a:prstGeom>
          <a:noFill/>
          <a:ln w="25400" cap="flat" cmpd="sng" algn="ctr">
            <a:solidFill>
              <a:schemeClr val="accent2"/>
            </a:solidFill>
            <a:prstDash val="solid"/>
            <a:headEnd type="none"/>
            <a:tailEnd type="none"/>
          </a:ln>
          <a:effectLst/>
        </p:spPr>
      </p:pic>
      <p:pic>
        <p:nvPicPr>
          <p:cNvPr id="17" name="Screen Shot 2016-06-23 at 14.37.14.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BNqPsAf39/ANze4APMzMwAwMD/AH9/fwAAAAAAAAAAAAAAAAD///8AAAAAACEAAAAYAAAAFAAAAAEkAAB/IwAA3SwAAKMkAAAQAAAAJgAAAAgAAAD//////////w=="/>
              </a:ext>
            </a:extLst>
          </p:cNvPicPr>
          <p:nvPr/>
        </p:nvPicPr>
        <p:blipFill>
          <a:blip r:embed="rId3"/>
          <a:stretch>
            <a:fillRect/>
          </a:stretch>
        </p:blipFill>
        <p:spPr>
          <a:xfrm>
            <a:off x="5852795" y="5770245"/>
            <a:ext cx="1440180" cy="185420"/>
          </a:xfrm>
          <a:prstGeom prst="rect">
            <a:avLst/>
          </a:prstGeom>
          <a:noFill/>
          <a:ln w="25400" cap="flat" cmpd="sng" algn="ctr">
            <a:solidFill>
              <a:srgbClr val="4DA8FB"/>
            </a:solidFill>
            <a:prstDash val="solid"/>
            <a:headEnd type="none"/>
            <a:tailEnd type="none"/>
          </a:ln>
          <a:effectLst/>
        </p:spPr>
      </p:pic>
      <p:pic>
        <p:nvPicPr>
          <p:cNvPr id="18"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DxiRYAf39/ANze4APMzMwAwMD/AH9/fwAAAAAAAAAAAAAAAAD///8AAAAAACEAAAAYAAAAFAAAAFEuAAAjGwAALTcAAEgcAAAQAAAAJgAAAAgAAAD//////////w=="/>
              </a:ext>
            </a:extLst>
          </p:cNvPicPr>
          <p:nvPr/>
        </p:nvPicPr>
        <p:blipFill>
          <a:blip r:embed="rId3"/>
          <a:stretch>
            <a:fillRect/>
          </a:stretch>
        </p:blipFill>
        <p:spPr>
          <a:xfrm>
            <a:off x="7529195" y="4411345"/>
            <a:ext cx="1440180" cy="186055"/>
          </a:xfrm>
          <a:prstGeom prst="rect">
            <a:avLst/>
          </a:prstGeom>
          <a:noFill/>
          <a:ln w="25400" cap="flat" cmpd="sng" algn="ctr">
            <a:solidFill>
              <a:srgbClr val="F18916"/>
            </a:solidFill>
            <a:prstDash val="solid"/>
            <a:headEnd type="none"/>
            <a:tailEnd type="none"/>
          </a:ln>
          <a:effectLst/>
        </p:spPr>
      </p:pic>
    </p:spTree>
  </p:cSld>
  <p:clrMapOvr>
    <a:masterClrMapping/>
  </p:clrMapOvr>
  <p:timing>
    <p:tnLst>
      <p:par>
        <p:cTn id="1" dur="indefinite" restart="never" nodeType="tmRoot"/>
      </p:par>
    </p:tnLst>
  </p:timing>
</p:sld>
</file>

<file path=ppt/slides/slide29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43"/>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BC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AAAAAAsOAAAnAQAABAAAAAmAAAACAAAAH1w////////"/>
              </a:ext>
            </a:extLst>
          </p:cNvSpPr>
          <p:nvPr>
            <p:ph type="title"/>
          </p:nvPr>
        </p:nvSpPr>
        <p:spPr>
          <a:xfrm>
            <a:off x="952500" y="0"/>
            <a:ext cx="8178800" cy="749300"/>
          </a:xfrm>
          <a:noFill/>
          <a:ln>
            <a:noFill/>
          </a:ln>
          <a:effectLst/>
        </p:spPr>
        <p:txBody>
          <a:bodyPr vert="horz" wrap="square" lIns="50800" tIns="50800" rIns="50800" bIns="50800" numCol="1" spcCol="215900" anchor="ctr">
            <a:prstTxWarp prst="textNoShape">
              <a:avLst/>
            </a:prstTxWarp>
          </a:bodyPr>
          <a:lstStyle/>
          <a:p>
            <a:pPr marL="0" marR="0" indent="0" algn="ctr" defTabSz="508000">
              <a:lnSpc>
                <a:spcPct val="100000"/>
              </a:lnSpc>
              <a:spcBef>
                <a:spcPts val="0"/>
              </a:spcBef>
              <a:spcAft>
                <a:spcPts val="0"/>
              </a:spcAft>
              <a:buNone/>
              <a:tabLst>
                <a:tab pos="838200" algn="l"/>
                <a:tab pos="952500" algn="l"/>
              </a:tabLst>
              <a:defRPr sz="3600" cap="none">
                <a:solidFill>
                  <a:srgbClr val="0000FF"/>
                </a:solidFill>
                <a:latin typeface="Arial" pitchFamily="1" charset="0"/>
                <a:ea typeface="Arial" pitchFamily="1" charset="0"/>
                <a:cs typeface="Arial" pitchFamily="1" charset="0"/>
              </a:defRPr>
            </a:pPr>
            <a:r>
              <a:t>Blanquart and Lartillot 2006</a:t>
            </a:r>
          </a:p>
        </p:txBody>
      </p:sp>
      <p:sp>
        <p:nvSpPr>
          <p:cNvPr id="3" name="Shape 244"/>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FwMAAAgHAAB5PAAA+Q4AABAAAAAmAAAACAAAAH1w////////"/>
              </a:ext>
            </a:extLst>
          </p:cNvSpPr>
          <p:nvPr>
            <p:ph type="body" idx="1"/>
          </p:nvPr>
        </p:nvSpPr>
        <p:spPr>
          <a:xfrm>
            <a:off x="502285" y="1143000"/>
            <a:ext cx="9328150" cy="1290955"/>
          </a:xfrm>
          <a:noFill/>
          <a:ln>
            <a:noFill/>
          </a:ln>
          <a:effectLst/>
        </p:spPr>
        <p:txBody>
          <a:bodyPr vert="horz" wrap="square" lIns="50800" tIns="50800" rIns="50800" bIns="50800" numCol="1" spcCol="215900" anchor="ctr">
            <a:prstTxWarp prst="textNoShape">
              <a:avLst/>
            </a:prstTxWarp>
          </a:bodyPr>
          <a:lstStyle/>
          <a:p>
            <a:pPr marL="0" marR="0" indent="0" algn="l" defTabSz="578485">
              <a:lnSpc>
                <a:spcPct val="100000"/>
              </a:lnSpc>
              <a:spcBef>
                <a:spcPts val="4100"/>
              </a:spcBef>
              <a:spcAft>
                <a:spcPts val="0"/>
              </a:spcAft>
              <a:buNone/>
              <a:tabLst>
                <a:tab pos="838200" algn="l"/>
                <a:tab pos="1041400" algn="l"/>
              </a:tabLst>
              <a:defRPr sz="2800" cap="none">
                <a:solidFill>
                  <a:schemeClr val="tx1"/>
                </a:solidFill>
                <a:latin typeface="Arial" pitchFamily="1" charset="0"/>
                <a:ea typeface="Arial" pitchFamily="1" charset="0"/>
                <a:cs typeface="Arial" pitchFamily="1" charset="0"/>
              </a:defRPr>
            </a:pPr>
            <a:r>
              <a:t>Bayesian MCMC sampling of histories of breakpoints between equilibrium frequencies along the phylogeny, and of the equilibrium frequencies themselves</a:t>
            </a:r>
          </a:p>
        </p:txBody>
      </p:sp>
      <p:pic>
        <p:nvPicPr>
          <p:cNvPr id="4" name="BlanquartExemple2006.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bwwAAAAAAAC5EwAAbgQ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IHAACBDwAAnBIAAFkuAAAQAAAAJgAAAAgAAAD//////////w=="/>
              </a:ext>
            </a:extLst>
          </p:cNvPicPr>
          <p:nvPr/>
        </p:nvPicPr>
        <p:blipFill>
          <a:blip r:embed="rId2"/>
          <a:srcRect l="31830" t="0" r="50490" b="11340"/>
          <a:stretch>
            <a:fillRect/>
          </a:stretch>
        </p:blipFill>
        <p:spPr>
          <a:xfrm>
            <a:off x="1291590" y="2520315"/>
            <a:ext cx="1733550" cy="5013960"/>
          </a:xfrm>
          <a:prstGeom prst="rect">
            <a:avLst/>
          </a:prstGeom>
          <a:noFill/>
          <a:ln>
            <a:noFill/>
          </a:ln>
          <a:effectLst/>
        </p:spPr>
      </p:pic>
      <p:sp>
        <p:nvSpPr>
          <p:cNvPr id="5" name="Shape 24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IAABQ3AACMUAAApD0AABAAAAAmAAAACAAAAP//////////"/>
              </a:ext>
            </a:extLst>
          </p:cNvSpPr>
          <p:nvPr/>
        </p:nvSpPr>
        <p:spPr>
          <a:xfrm>
            <a:off x="5664200" y="8953500"/>
            <a:ext cx="7429500" cy="1066800"/>
          </a:xfrm>
          <a:prstGeom prst="rect">
            <a:avLst/>
          </a:prstGeom>
          <a:noFill/>
          <a:ln>
            <a:noFill/>
          </a:ln>
          <a:effectLst/>
        </p:spPr>
        <p:txBody>
          <a:bodyPr vert="horz" wrap="square" lIns="50800" tIns="50800" rIns="50800" bIns="50800" numCol="1" spcCol="215900" anchor="ctr"/>
          <a:lstStyle/>
          <a:p>
            <a:pPr marL="0" marR="0" indent="0" algn="l" defTabSz="543560">
              <a:lnSpc>
                <a:spcPct val="100000"/>
              </a:lnSpc>
              <a:spcBef>
                <a:spcPts val="3900"/>
              </a:spcBef>
              <a:spcAft>
                <a:spcPts val="0"/>
              </a:spcAft>
              <a:buNone/>
              <a:tabLst>
                <a:tab pos="838200" algn="l"/>
              </a:tabLst>
              <a:defRPr sz="3345" b="1" i="1" cap="none">
                <a:solidFill>
                  <a:schemeClr val="accent1"/>
                </a:solidFill>
                <a:latin typeface="Helvetica" pitchFamily="0" charset="0"/>
                <a:ea typeface="Helvetica" pitchFamily="0" charset="0"/>
                <a:cs typeface="Helvetica" pitchFamily="0" charset="0"/>
              </a:defRPr>
            </a:pPr>
            <a:r>
              <a:t>Problem: does not scale very well…</a:t>
            </a:r>
          </a:p>
        </p:txBody>
      </p:sp>
      <p:grpSp>
        <p:nvGrpSpPr>
          <p:cNvPr id="6" name="Group 25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IwoAACfEAAAezUAAGYpAAAQAAAAJgAAAAgAAAD/////AAAAAA=="/>
              </a:ext>
            </a:extLst>
          </p:cNvGrpSpPr>
          <p:nvPr/>
        </p:nvGrpSpPr>
        <p:grpSpPr>
          <a:xfrm>
            <a:off x="6591300" y="2701925"/>
            <a:ext cx="2102485" cy="4027805"/>
            <a:chOff x="6591300" y="2701925"/>
            <a:chExt cx="2102485" cy="4027805"/>
          </a:xfrm>
        </p:grpSpPr>
        <p:sp>
          <p:nvSpPr>
            <p:cNvPr id="14" name="Shape 247"/>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Jm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jCgAALscAABbLQAAiiEAAAAAAAAmAAAACAAAAP//////////"/>
                </a:ext>
              </a:extLst>
            </p:cNvSpPr>
            <p:nvPr/>
          </p:nvSpPr>
          <p:spPr>
            <a:xfrm>
              <a:off x="6591300" y="4670425"/>
              <a:ext cx="781685" cy="781685"/>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spcCol="215900" anchor="ctr"/>
            <a:lstStyle/>
            <a:p>
              <a:pPr>
                <a:defRPr sz="2400" cap="none"/>
              </a:pPr>
            </a:p>
          </p:txBody>
        </p:sp>
        <p:sp>
          <p:nvSpPr>
            <p:cNvPr id="13" name="Shape 248"/>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3Sx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My0AAGAhAAA6NQAAZikAAAAAAAAmAAAACAAAAP//////////"/>
                </a:ext>
              </a:extLst>
            </p:cNvSpPr>
            <p:nvPr/>
          </p:nvSpPr>
          <p:spPr>
            <a:xfrm>
              <a:off x="7347585" y="5425440"/>
              <a:ext cx="1304925" cy="1304290"/>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spcCol="215900" anchor="ctr"/>
            <a:lstStyle/>
            <a:p>
              <a:pPr>
                <a:defRPr sz="2400" cap="none"/>
              </a:pPr>
            </a:p>
          </p:txBody>
        </p:sp>
        <p:sp>
          <p:nvSpPr>
            <p:cNvPr id="12" name="Shape 24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Bz7R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Ni0AAEMdAAA2NQAAXiEAAAAAAAAmAAAACAAAAP//////////"/>
                </a:ext>
              </a:extLst>
            </p:cNvSpPr>
            <p:nvPr/>
          </p:nvSpPr>
          <p:spPr>
            <a:xfrm flipV="1">
              <a:off x="7349490" y="4756785"/>
              <a:ext cx="1300480" cy="667385"/>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1" name="Shape 25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jygAAJ8QAAD/NAAADh0AAAAAAAAmAAAACAAAAP//////////"/>
                </a:ext>
              </a:extLst>
            </p:cNvSpPr>
            <p:nvPr/>
          </p:nvSpPr>
          <p:spPr>
            <a:xfrm flipV="1">
              <a:off x="6593205" y="2701925"/>
              <a:ext cx="2021840" cy="2021205"/>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0" name="Shape 251"/>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3ioAAPYeAAD5LwAAECQAAAAAAAAmAAAACAAAAP//////////"/>
                </a:ext>
              </a:extLst>
            </p:cNvSpPr>
            <p:nvPr/>
          </p:nvSpPr>
          <p:spPr>
            <a:xfrm>
              <a:off x="6968490" y="5033010"/>
              <a:ext cx="829945" cy="829310"/>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spcCol="215900" anchor="ctr"/>
            <a:lstStyle/>
            <a:p>
              <a:pPr>
                <a:defRPr sz="2400" cap="none"/>
              </a:pPr>
            </a:p>
          </p:txBody>
        </p:sp>
        <p:sp>
          <p:nvSpPr>
            <p:cNvPr id="9" name="Shape 252"/>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0C8AAOYjAABRNQAAZikAAAAAAAAmAAAACAAAAP//////////"/>
                </a:ext>
              </a:extLst>
            </p:cNvSpPr>
            <p:nvPr/>
          </p:nvSpPr>
          <p:spPr>
            <a:xfrm>
              <a:off x="7772400" y="5835650"/>
              <a:ext cx="894715" cy="89408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spcCol="215900" anchor="ctr"/>
            <a:lstStyle/>
            <a:p>
              <a:pPr>
                <a:defRPr sz="2400" cap="none"/>
              </a:pPr>
            </a:p>
          </p:txBody>
        </p:sp>
        <p:sp>
          <p:nvSpPr>
            <p:cNvPr id="8" name="Shape 25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DZmQ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GJFgB/f38A3N7gA8zMzADAwP8Af39/AAAAAAAAAAAAAAAAAAAAAAAAAAAAIQAAABgAAAAUAAAATS0AABUdAAB7NQAAMSEAAAAAAAAmAAAACAAAAP//////////"/>
                </a:ext>
              </a:extLst>
            </p:cNvSpPr>
            <p:nvPr/>
          </p:nvSpPr>
          <p:spPr>
            <a:xfrm flipV="1">
              <a:off x="7364095" y="4727575"/>
              <a:ext cx="1329690" cy="668020"/>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7" name="Shape 254"/>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Ay0AALkeAAA+MgAAWyEAAAAAAAAmAAAACAAAAP//////////"/>
                </a:ext>
              </a:extLst>
            </p:cNvSpPr>
            <p:nvPr/>
          </p:nvSpPr>
          <p:spPr>
            <a:xfrm flipV="1">
              <a:off x="7317105" y="4994275"/>
              <a:ext cx="850265" cy="427990"/>
            </a:xfrm>
            <a:prstGeom prst="line">
              <a:avLst/>
            </a:prstGeom>
            <a:noFill/>
            <a:ln w="88900" cap="flat" cmpd="sng" algn="ctr">
              <a:solidFill>
                <a:srgbClr val="4DA8FB"/>
              </a:solidFill>
              <a:prstDash val="solid"/>
              <a:headEnd type="none"/>
              <a:tailEnd type="none"/>
            </a:ln>
            <a:effectLst/>
          </p:spPr>
          <p:txBody>
            <a:bodyPr rot="10800000" vert="horz" wrap="square" lIns="50800" tIns="50800" rIns="50800" bIns="50800" numCol="1" spcCol="215900" anchor="ctr"/>
            <a:lstStyle/>
            <a:p>
              <a:pPr>
                <a:defRPr sz="2400" cap="none"/>
              </a:pPr>
            </a:p>
          </p:txBody>
        </p:sp>
      </p:grpSp>
      <p:pic>
        <p:nvPicPr>
          <p:cNvPr id="15" name="Pictur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mL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Af39/ANze4APMzMwAwMD/AH9/fwAAAAAAAAAAAAAAAAD///8AAAAAACEAAAAYAAAAFAAAAH0lAAADFQAAWS4AACcWAAAQAAAAJgAAAAgAAAD//////////w=="/>
              </a:ext>
            </a:extLst>
          </p:cNvPicPr>
          <p:nvPr/>
        </p:nvPicPr>
        <p:blipFill>
          <a:blip r:embed="rId3"/>
          <a:stretch>
            <a:fillRect/>
          </a:stretch>
        </p:blipFill>
        <p:spPr>
          <a:xfrm>
            <a:off x="6094095" y="3415665"/>
            <a:ext cx="1440180" cy="185420"/>
          </a:xfrm>
          <a:prstGeom prst="rect">
            <a:avLst/>
          </a:prstGeom>
          <a:noFill/>
          <a:ln w="25400" cap="flat" cmpd="sng" algn="ctr">
            <a:solidFill>
              <a:srgbClr val="000000"/>
            </a:solidFill>
            <a:prstDash val="solid"/>
            <a:headEnd type="none"/>
            <a:tailEnd type="none"/>
          </a:ln>
          <a:effectLst/>
        </p:spPr>
      </p:pic>
      <p:pic>
        <p:nvPicPr>
          <p:cNvPr id="16" name="Picture3"/>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0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iCsGf39/ANze4APMzMwAwMD/AH9/fwAAAAAAAAAAAAAAAAD///8AAAAAACEAAAAYAAAAFAAAAHUpAADnKAAAUTIAAAsqAAAQAAAAJgAAAAgAAAD//////////w=="/>
              </a:ext>
            </a:extLst>
          </p:cNvPicPr>
          <p:nvPr/>
        </p:nvPicPr>
        <p:blipFill>
          <a:blip r:embed="rId3"/>
          <a:stretch>
            <a:fillRect/>
          </a:stretch>
        </p:blipFill>
        <p:spPr>
          <a:xfrm>
            <a:off x="6739255" y="6649085"/>
            <a:ext cx="1440180" cy="185420"/>
          </a:xfrm>
          <a:prstGeom prst="rect">
            <a:avLst/>
          </a:prstGeom>
          <a:noFill/>
          <a:ln w="25400" cap="flat" cmpd="sng" algn="ctr">
            <a:solidFill>
              <a:schemeClr val="accent2"/>
            </a:solidFill>
            <a:prstDash val="solid"/>
            <a:headEnd type="none"/>
            <a:tailEnd type="none"/>
          </a:ln>
          <a:effectLst/>
        </p:spPr>
      </p:pic>
      <p:pic>
        <p:nvPicPr>
          <p:cNvPr id="17" name="Screen Shot 2016-06-23 at 14.37.14.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BNqPsAf39/ANze4APMzMwAwMD/AH9/fwAAAAAAAAAAAAAAAAD///8AAAAAACEAAAAYAAAAFAAAAAEkAAB/IwAA3SwAAKMkAAAQAAAAJgAAAAgAAAD//////////w=="/>
              </a:ext>
            </a:extLst>
          </p:cNvPicPr>
          <p:nvPr/>
        </p:nvPicPr>
        <p:blipFill>
          <a:blip r:embed="rId3"/>
          <a:stretch>
            <a:fillRect/>
          </a:stretch>
        </p:blipFill>
        <p:spPr>
          <a:xfrm>
            <a:off x="5852795" y="5770245"/>
            <a:ext cx="1440180" cy="185420"/>
          </a:xfrm>
          <a:prstGeom prst="rect">
            <a:avLst/>
          </a:prstGeom>
          <a:noFill/>
          <a:ln w="25400" cap="flat" cmpd="sng" algn="ctr">
            <a:solidFill>
              <a:srgbClr val="4DA8FB"/>
            </a:solidFill>
            <a:prstDash val="solid"/>
            <a:headEnd type="none"/>
            <a:tailEnd type="none"/>
          </a:ln>
          <a:effectLst/>
        </p:spPr>
      </p:pic>
      <p:pic>
        <p:nvPicPr>
          <p:cNvPr id="18"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i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DxiRYAf39/ANze4APMzMwAwMD/AH9/fwAAAAAAAAAAAAAAAAD///8AAAAAACEAAAAYAAAAFAAAAFEuAAAjGwAALTcAAEgcAAAQAAAAJgAAAAgAAAD//////////w=="/>
              </a:ext>
            </a:extLst>
          </p:cNvPicPr>
          <p:nvPr/>
        </p:nvPicPr>
        <p:blipFill>
          <a:blip r:embed="rId3"/>
          <a:stretch>
            <a:fillRect/>
          </a:stretch>
        </p:blipFill>
        <p:spPr>
          <a:xfrm>
            <a:off x="7529195" y="4411345"/>
            <a:ext cx="1440180" cy="186055"/>
          </a:xfrm>
          <a:prstGeom prst="rect">
            <a:avLst/>
          </a:prstGeom>
          <a:noFill/>
          <a:ln w="25400" cap="flat" cmpd="sng" algn="ctr">
            <a:solidFill>
              <a:srgbClr val="F18916"/>
            </a:solidFill>
            <a:prstDash val="solid"/>
            <a:headEnd type="none"/>
            <a:tailEnd type="none"/>
          </a:ln>
          <a:effectLst/>
        </p:spPr>
      </p:pic>
      <p:sp>
        <p:nvSpPr>
          <p:cNvPr id="19" name="Textbox1"/>
          <p:cNvSpPr txBox="1">
            <a:extLst>
              <a:ext uri="smNativeData">
                <pr:smNativeData xmlns:pr="smNativeData" xmlns="smNativeData" val="SMDATA_15_2mHZ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AAABC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MBUAANEqAABZPQAAWS4AABAgAAAmAAAACAAAAP//////////"/>
              </a:ext>
            </a:extLst>
          </p:cNvSpPr>
          <p:nvPr/>
        </p:nvSpPr>
        <p:spPr>
          <a:xfrm>
            <a:off x="3444240" y="6960235"/>
            <a:ext cx="6528435" cy="574040"/>
          </a:xfrm>
          <a:prstGeom prst="rect">
            <a:avLst/>
          </a:prstGeom>
          <a:noFill/>
          <a:ln>
            <a:noFill/>
          </a:ln>
          <a:effectLst/>
        </p:spPr>
        <p:txBody>
          <a:bodyPr vert="horz" wrap="square" numCol="1" spcCol="215900" anchor="t"/>
          <a:lstStyle/>
          <a:p>
            <a:pPr>
              <a:defRPr sz="3000" i="1" cap="none">
                <a:solidFill>
                  <a:srgbClr val="0000FF"/>
                </a:solidFill>
                <a:latin typeface="Arial" pitchFamily="1" charset="0"/>
                <a:ea typeface="Arial" pitchFamily="1" charset="0"/>
                <a:cs typeface="Arial" pitchFamily="1" charset="0"/>
              </a:defRPr>
            </a:pPr>
            <a:r>
              <a:t>Problem: does not scale very well</a:t>
            </a:r>
          </a:p>
        </p:txBody>
      </p:sp>
    </p:spTree>
  </p:cSld>
  <p:clrMapOvr>
    <a:masterClrMapping/>
  </p:clrMapOvr>
  <p:timing>
    <p:tnLst>
      <p:par>
        <p:cTn id="1" dur="indefinite" restart="never" nodeType="tmRoot"/>
      </p:par>
    </p:tnLst>
  </p:timing>
</p:sld>
</file>

<file path=ppt/slides/slide29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1"/>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c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AAAAAAsOAAAnAQAABAAAAAmAAAACAAAAH1w////////"/>
              </a:ext>
            </a:extLst>
          </p:cNvSpPr>
          <p:nvPr>
            <p:ph type="title"/>
          </p:nvPr>
        </p:nvSpPr>
        <p:spPr>
          <a:xfrm>
            <a:off x="952500" y="0"/>
            <a:ext cx="8178800" cy="749300"/>
          </a:xfrm>
          <a:noFill/>
          <a:ln>
            <a:noFill/>
          </a:ln>
          <a:effectLst/>
        </p:spPr>
        <p:txBody>
          <a:bodyPr vert="horz" wrap="square" lIns="50800" tIns="50800" rIns="50800" bIns="50800" numCol="1" spcCol="215900" anchor="ctr">
            <a:prstTxWarp prst="textNoShape">
              <a:avLst/>
            </a:prstTxWarp>
          </a:bodyPr>
          <a:lstStyle/>
          <a:p>
            <a:pPr>
              <a:defRPr sz="3600" cap="none">
                <a:solidFill>
                  <a:srgbClr val="0000FF"/>
                </a:solidFill>
                <a:latin typeface="Arial" pitchFamily="1" charset="0"/>
                <a:ea typeface="Arial" pitchFamily="1" charset="0"/>
                <a:cs typeface="Arial" pitchFamily="1" charset="0"/>
              </a:defRPr>
            </a:pPr>
            <a:r>
              <a:t>Galtier and Gouy 1998</a:t>
            </a:r>
          </a:p>
        </p:txBody>
      </p:sp>
      <p:sp>
        <p:nvSpPr>
          <p:cNvPr id="3" name="Shape 262"/>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A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UAUAAAgHAAAUOwAA+Q4AABAAAAAmAAAACAAAAH1w////////"/>
              </a:ext>
            </a:extLst>
          </p:cNvSpPr>
          <p:nvPr>
            <p:ph type="body" idx="1"/>
          </p:nvPr>
        </p:nvSpPr>
        <p:spPr>
          <a:xfrm>
            <a:off x="863600" y="1143000"/>
            <a:ext cx="8740140" cy="1290955"/>
          </a:xfrm>
          <a:noFill/>
          <a:ln>
            <a:noFill/>
          </a:ln>
          <a:effectLst/>
        </p:spPr>
        <p:txBody>
          <a:bodyPr vert="horz" wrap="square" lIns="50800" tIns="50800" rIns="50800" bIns="50800" numCol="1" spcCol="215900" anchor="ctr">
            <a:prstTxWarp prst="textNoShape">
              <a:avLst/>
            </a:prstTxWarp>
          </a:bodyPr>
          <a:lstStyle/>
          <a:p>
            <a:pPr marL="0" marR="0" indent="0" algn="l" defTabSz="584200">
              <a:lnSpc>
                <a:spcPct val="100000"/>
              </a:lnSpc>
              <a:spcBef>
                <a:spcPts val="4200"/>
              </a:spcBef>
              <a:spcAft>
                <a:spcPts val="0"/>
              </a:spcAft>
              <a:buNone/>
              <a:tabLst>
                <a:tab pos="838200" algn="l"/>
                <a:tab pos="1041400" algn="l"/>
              </a:tabLst>
              <a:defRPr sz="2800" cap="none">
                <a:solidFill>
                  <a:srgbClr val="000000"/>
                </a:solidFill>
                <a:latin typeface="Arial" pitchFamily="1" charset="0"/>
                <a:ea typeface="Arial" pitchFamily="1" charset="0"/>
                <a:cs typeface="Arial" pitchFamily="1" charset="0"/>
              </a:defRPr>
            </a:pPr>
            <a:r>
              <a:t>ML estimation of branch-wise GC equilibrium frequencies</a:t>
            </a:r>
          </a:p>
        </p:txBody>
      </p:sp>
      <p:grpSp>
        <p:nvGrpSpPr>
          <p:cNvPr id="4" name="Group 267"/>
          <p:cNvGrpSpPr>
            <a:extLst>
              <a:ext uri="smNativeData">
                <pr:smNativeData xmlns:pr="smNativeData" xmlns="smNativeData" val="SMDATA_6_2mHZYhMAAAAlAAAAAQAAAA8BAAAAkAAAAEgAAACQAAAASAAAAAAAAAAAAAAAAAAAABcAAAAUAAAAAAAAAAAAAAD/fwAA/38AAAAAAAAJAAAABAAAABYUAAAfAAAAVAAAAAAAAAAAAAAAAAAAAAAAAAAAAAAAAAAAAAAAAAAAAAAAAAAAAAAAAAAAAAAAAAAAAAAAAAAAAAAAAAAAAAAAAAAAAAAAAAAAAAAAAAAAAAAAAAAAACEAAAAYAAAAFAAAACMyAABuGAAArjcAABgjAAAQAAAAJgAAAAgAAAD/////AAAAAA=="/>
              </a:ext>
            </a:extLst>
          </p:cNvGrpSpPr>
          <p:nvPr/>
        </p:nvGrpSpPr>
        <p:grpSpPr>
          <a:xfrm>
            <a:off x="8150225" y="3971290"/>
            <a:ext cx="901065" cy="1733550"/>
            <a:chOff x="8150225" y="3971290"/>
            <a:chExt cx="901065" cy="1733550"/>
          </a:xfrm>
        </p:grpSpPr>
        <p:sp>
          <p:nvSpPr>
            <p:cNvPr id="8" name="Shape 26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IzIAAG4YAACTNwAA3h0AAAAAAAAmAAAACAAAAP//////////"/>
                </a:ext>
              </a:extLst>
            </p:cNvSpPr>
            <p:nvPr/>
          </p:nvSpPr>
          <p:spPr>
            <a:xfrm flipV="1">
              <a:off x="8150225" y="3971290"/>
              <a:ext cx="883920" cy="883920"/>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7" name="Shape 264"/>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n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IzIAAI4dAAA9NAAAqB8AAAAAAAAmAAAACAAAAP//////////"/>
                </a:ext>
              </a:extLst>
            </p:cNvSpPr>
            <p:nvPr/>
          </p:nvSpPr>
          <p:spPr>
            <a:xfrm>
              <a:off x="8150225" y="4804410"/>
              <a:ext cx="341630" cy="341630"/>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spcCol="215900" anchor="ctr"/>
            <a:lstStyle/>
            <a:p>
              <a:pPr>
                <a:defRPr sz="2400" cap="none"/>
              </a:pPr>
            </a:p>
          </p:txBody>
        </p:sp>
        <p:sp>
          <p:nvSpPr>
            <p:cNvPr id="6" name="Shape 265"/>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LDQAAJYfAACuNwAAGCMAAAAAAAAmAAAACAAAAP//////////"/>
                </a:ext>
              </a:extLst>
            </p:cNvSpPr>
            <p:nvPr/>
          </p:nvSpPr>
          <p:spPr>
            <a:xfrm>
              <a:off x="8481060" y="5134610"/>
              <a:ext cx="570230" cy="57023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spcCol="215900" anchor="ctr"/>
            <a:lstStyle/>
            <a:p>
              <a:pPr>
                <a:defRPr sz="2400" cap="none"/>
              </a:pPr>
            </a:p>
          </p:txBody>
        </p:sp>
        <p:sp>
          <p:nvSpPr>
            <p:cNvPr id="5" name="Shape 26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GJFgB/f38A3N7gA8zMzADAwP8Af39/AAAAAAAAAAAAAAAAAAAAAAAAAAAAIQAAABgAAAAUAAAALTQAAMkdAACtNwAAlR8AAAAAAAAmAAAACAAAAP//////////"/>
                </a:ext>
              </a:extLst>
            </p:cNvSpPr>
            <p:nvPr/>
          </p:nvSpPr>
          <p:spPr>
            <a:xfrm flipV="1">
              <a:off x="8481695" y="4841875"/>
              <a:ext cx="568960" cy="292100"/>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spcCol="215900" anchor="ctr"/>
            <a:lstStyle/>
            <a:p>
              <a:pPr>
                <a:defRPr sz="2400" cap="none"/>
              </a:pPr>
            </a:p>
          </p:txBody>
        </p:sp>
      </p:grpSp>
      <p:sp>
        <p:nvSpPr>
          <p:cNvPr id="9" name="Shape 27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AcAADw3AAAUUAAAzD0AABAAAAAmAAAACAAAAP//////////"/>
              </a:ext>
            </a:extLst>
          </p:cNvSpPr>
          <p:nvPr/>
        </p:nvSpPr>
        <p:spPr>
          <a:xfrm>
            <a:off x="1155700" y="8978900"/>
            <a:ext cx="11861800" cy="1066800"/>
          </a:xfrm>
          <a:prstGeom prst="rect">
            <a:avLst/>
          </a:prstGeom>
          <a:noFill/>
          <a:ln>
            <a:noFill/>
          </a:ln>
          <a:effectLst/>
        </p:spPr>
        <p:txBody>
          <a:bodyPr vert="horz" wrap="square" lIns="50800" tIns="50800" rIns="50800" bIns="50800" numCol="1" spcCol="215900" anchor="ctr"/>
          <a:lstStyle/>
          <a:p>
            <a:pPr marL="0" marR="0" indent="0" algn="l" defTabSz="554990">
              <a:lnSpc>
                <a:spcPct val="100000"/>
              </a:lnSpc>
              <a:spcBef>
                <a:spcPts val="3900"/>
              </a:spcBef>
              <a:spcAft>
                <a:spcPts val="0"/>
              </a:spcAft>
              <a:buNone/>
              <a:tabLst>
                <a:tab pos="838200" algn="l"/>
              </a:tabLst>
              <a:defRPr sz="3420" b="1" i="1" cap="none">
                <a:solidFill>
                  <a:schemeClr val="accent1"/>
                </a:solidFill>
                <a:latin typeface="Helvetica" pitchFamily="0" charset="0"/>
                <a:ea typeface="Helvetica" pitchFamily="0" charset="0"/>
                <a:cs typeface="Helvetica" pitchFamily="0" charset="0"/>
              </a:defRPr>
            </a:pPr>
            <a:r>
              <a:t>Problem: one parameter per branch may be a bit much…</a:t>
            </a:r>
          </a:p>
        </p:txBody>
      </p:sp>
      <p:pic>
        <p:nvPicPr>
          <p:cNvPr id="10" name="Picture4"/>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AAOAc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Af39/ANze4APMzMwAwMD/AH9/fwAAAAAAAAAAAAAAAAD///8AAAAAACEAAAAYAAAAFAAAAKssAAAfGAAAhzUAAEMZAAAQAAAAJgAAAAgAAAD//////////w=="/>
              </a:ext>
            </a:extLst>
          </p:cNvPicPr>
          <p:nvPr/>
        </p:nvPicPr>
        <p:blipFill>
          <a:blip r:embed="rId2"/>
          <a:stretch>
            <a:fillRect/>
          </a:stretch>
        </p:blipFill>
        <p:spPr>
          <a:xfrm>
            <a:off x="7261225" y="3921125"/>
            <a:ext cx="1440180" cy="185420"/>
          </a:xfrm>
          <a:prstGeom prst="rect">
            <a:avLst/>
          </a:prstGeom>
          <a:noFill/>
          <a:ln w="25400" cap="flat" cmpd="sng" algn="ctr">
            <a:solidFill>
              <a:srgbClr val="000000"/>
            </a:solidFill>
            <a:prstDash val="solid"/>
            <a:headEnd type="none"/>
            <a:tailEnd type="none"/>
          </a:ln>
          <a:effectLst/>
        </p:spPr>
      </p:pic>
      <p:pic>
        <p:nvPicPr>
          <p:cNvPr id="11" name="Pictur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0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iCsGf39/ANze4APMzMwAwMD/AH9/fwAAAAAAAAAAAAAAAAD///8AAAAAACEAAAAYAAAAFAAAAC8xAAB/IwAACzoAAKMkAAAQAAAAJgAAAAgAAAD//////////w=="/>
              </a:ext>
            </a:extLst>
          </p:cNvPicPr>
          <p:nvPr/>
        </p:nvPicPr>
        <p:blipFill>
          <a:blip r:embed="rId2"/>
          <a:stretch>
            <a:fillRect/>
          </a:stretch>
        </p:blipFill>
        <p:spPr>
          <a:xfrm>
            <a:off x="7995285" y="5770245"/>
            <a:ext cx="1440180" cy="185420"/>
          </a:xfrm>
          <a:prstGeom prst="rect">
            <a:avLst/>
          </a:prstGeom>
          <a:noFill/>
          <a:ln w="25400" cap="flat" cmpd="sng" algn="ctr">
            <a:solidFill>
              <a:schemeClr val="accent2"/>
            </a:solidFill>
            <a:prstDash val="solid"/>
            <a:headEnd type="none"/>
            <a:tailEnd type="none"/>
          </a:ln>
          <a:effectLst/>
        </p:spPr>
      </p:pic>
      <p:pic>
        <p:nvPicPr>
          <p:cNvPr id="12" name="Screen Shot 2016-06-23 at 14.37.14.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QYCU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BNqPsAf39/ANze4APMzMwAwMD/AH9/fwAAAAAAAAAAAAAAAAD///8AAAAAACEAAAAYAAAAFAAAAO8pAAD7HgAAyzIAAB8gAAAQAAAAJgAAAAgAAAD//////////w=="/>
              </a:ext>
            </a:extLst>
          </p:cNvPicPr>
          <p:nvPr/>
        </p:nvPicPr>
        <p:blipFill>
          <a:blip r:embed="rId2"/>
          <a:stretch>
            <a:fillRect/>
          </a:stretch>
        </p:blipFill>
        <p:spPr>
          <a:xfrm>
            <a:off x="6816725" y="5036185"/>
            <a:ext cx="1440180" cy="185420"/>
          </a:xfrm>
          <a:prstGeom prst="rect">
            <a:avLst/>
          </a:prstGeom>
          <a:noFill/>
          <a:ln w="25400" cap="flat" cmpd="sng" algn="ctr">
            <a:solidFill>
              <a:srgbClr val="4DA8FB"/>
            </a:solidFill>
            <a:prstDash val="solid"/>
            <a:headEnd type="none"/>
            <a:tailEnd type="none"/>
          </a:ln>
          <a:effectLst/>
        </p:spPr>
      </p:pic>
      <p:pic>
        <p:nvPicPr>
          <p:cNvPr id="13"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DxiRYAf39/ANze4APMzMwAwMD/AH9/fwAAAAAAAAAAAAAAAAD///8AAAAAACEAAAAYAAAAFAAAAMs0AAA3HAAApz0AAFwdAAAQAAAAJgAAAAgAAAD//////////w=="/>
              </a:ext>
            </a:extLst>
          </p:cNvPicPr>
          <p:nvPr/>
        </p:nvPicPr>
        <p:blipFill>
          <a:blip r:embed="rId2"/>
          <a:stretch>
            <a:fillRect/>
          </a:stretch>
        </p:blipFill>
        <p:spPr>
          <a:xfrm>
            <a:off x="8582025" y="4586605"/>
            <a:ext cx="1440180" cy="186055"/>
          </a:xfrm>
          <a:prstGeom prst="rect">
            <a:avLst/>
          </a:prstGeom>
          <a:noFill/>
          <a:ln w="25400" cap="flat" cmpd="sng" algn="ctr">
            <a:solidFill>
              <a:srgbClr val="F18916"/>
            </a:solidFill>
            <a:prstDash val="solid"/>
            <a:headEnd type="none"/>
            <a:tailEnd type="none"/>
          </a:ln>
          <a:effectLst/>
        </p:spPr>
      </p:pic>
      <p:pic>
        <p:nvPicPr>
          <p:cNvPr id="14" name="Picture3"/>
          <p:cNvPicPr>
            <a:picLocks noChangeAspect="1"/>
            <a:extLst>
              <a:ext uri="smNativeData">
                <pr:smNativeData xmlns:pr="smNativeData" xmlns="smNativeData" val="SMDATA_17_2mHZ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oAAABzDwAAnCgAADYtAAAQAAAAJgAAAAgAAAD//////////w=="/>
              </a:ext>
            </a:extLst>
          </p:cNvPicPr>
          <p:nvPr/>
        </p:nvPicPr>
        <p:blipFill>
          <a:blip r:embed="rId3"/>
          <a:stretch>
            <a:fillRect/>
          </a:stretch>
        </p:blipFill>
        <p:spPr>
          <a:xfrm>
            <a:off x="97790" y="2511425"/>
            <a:ext cx="6503670" cy="4838065"/>
          </a:xfrm>
          <a:prstGeom prst="rect">
            <a:avLst/>
          </a:prstGeom>
          <a:noFill/>
          <a:ln>
            <a:noFill/>
          </a:ln>
          <a:effectLst/>
        </p:spPr>
      </p:pic>
    </p:spTree>
  </p:cSld>
  <p:clrMapOvr>
    <a:masterClrMapping/>
  </p:clrMapOvr>
  <p:timing>
    <p:tnLst>
      <p:par>
        <p:cTn id="1" dur="indefinite" restart="never" nodeType="tmRoot"/>
      </p:par>
    </p:tnLst>
  </p:timing>
</p:sld>
</file>

<file path=ppt/slides/slide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4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NR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24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Mc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46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CC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jM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ABjM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4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pic>
        <p:nvPicPr>
          <p:cNvPr id="7" name="avg_rat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sEAADkJQAA0zQAADwoAAAQAAAAJgAAAAgAAAD//////////w=="/>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46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IAO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3BMAANonAADcEwAAqykAABAAAAAmAAAACAAAAP//////////"/>
              </a:ext>
            </a:extLst>
          </p:cNvSpPr>
          <p:nvPr/>
        </p:nvSpPr>
        <p:spPr>
          <a:xfrm flipV="1">
            <a:off x="3228340" y="6478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47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RAwAAEcpAAB1GwAAYCwAABAgAAAmAAAACAAAAP//////////"/>
              </a:ext>
            </a:extLst>
          </p:cNvSpPr>
          <p:nvPr/>
        </p:nvSpPr>
        <p:spPr>
          <a:xfrm>
            <a:off x="1993900" y="6710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starting in </a:t>
            </a:r>
            <a:r>
              <a:rPr cap="none">
                <a:latin typeface="Times New Roman" pitchFamily="1" charset="0"/>
                <a:ea typeface="Times New Roman" pitchFamily="1" charset="0"/>
                <a:cs typeface="Times New Roman" pitchFamily="1" charset="0"/>
              </a:rPr>
              <a:t>C</a:t>
            </a:r>
            <a:r>
              <a:t> </a:t>
            </a:r>
          </a:p>
        </p:txBody>
      </p:sp>
      <p:sp>
        <p:nvSpPr>
          <p:cNvPr id="14" name="Shape 47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BoAANonAAAcGgAAfSsAABAAAAAmAAAACAAAAP//////////"/>
              </a:ext>
            </a:extLst>
          </p:cNvSpPr>
          <p:nvPr/>
        </p:nvSpPr>
        <p:spPr>
          <a:xfrm flipV="1">
            <a:off x="4244340" y="6478270"/>
            <a:ext cx="0" cy="59118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47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BIAAE8rAAC1IQAAaC4AABAgAAAmAAAACAAAAP//////////"/>
              </a:ext>
            </a:extLst>
          </p:cNvSpPr>
          <p:nvPr/>
        </p:nvSpPr>
        <p:spPr>
          <a:xfrm>
            <a:off x="3009900" y="70402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overall rate of </a:t>
            </a:r>
            <a:br/>
            <a:r>
              <a:t>change away from </a:t>
            </a:r>
            <a:r>
              <a:rPr cap="none">
                <a:latin typeface="Times New Roman" pitchFamily="1" charset="0"/>
                <a:ea typeface="Times New Roman" pitchFamily="1" charset="0"/>
                <a:cs typeface="Times New Roman" pitchFamily="1" charset="0"/>
              </a:rPr>
              <a:t>C</a:t>
            </a:r>
            <a:r>
              <a:t> </a:t>
            </a:r>
          </a:p>
        </p:txBody>
      </p:sp>
      <p:sp>
        <p:nvSpPr>
          <p:cNvPr id="16" name="Shape 47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EBgAAHAXAAAXHQAAgBkAABAAAAAmAAAACAAAAP//////////"/>
              </a:ext>
            </a:extLst>
          </p:cNvSpPr>
          <p:nvPr/>
        </p:nvSpPr>
        <p:spPr>
          <a:xfrm>
            <a:off x="39116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47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BkAAEgNAABrHgAAWA8AABAAAAAmAAAACAAAAP//////////"/>
              </a:ext>
            </a:extLst>
          </p:cNvSpPr>
          <p:nvPr/>
        </p:nvSpPr>
        <p:spPr>
          <a:xfrm>
            <a:off x="4127500" y="2159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47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1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9"/>
          <a:stretch>
            <a:fillRect/>
          </a:stretch>
        </p:blipFill>
        <p:spPr>
          <a:xfrm>
            <a:off x="3613785" y="5699125"/>
            <a:ext cx="2334260" cy="481330"/>
          </a:xfrm>
          <a:prstGeom prst="rect">
            <a:avLst/>
          </a:prstGeom>
          <a:noFill/>
          <a:ln>
            <a:noFill/>
          </a:ln>
          <a:effectLst/>
        </p:spPr>
      </p:pic>
      <p:sp>
        <p:nvSpPr>
          <p:cNvPr id="20" name="Shape 47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0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8"/>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H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AAAAAAsOAAAnAQAABAAAAAmAAAACAAAAH1w////////"/>
              </a:ext>
            </a:extLst>
          </p:cNvSpPr>
          <p:nvPr>
            <p:ph type="title"/>
          </p:nvPr>
        </p:nvSpPr>
        <p:spPr>
          <a:xfrm>
            <a:off x="952500" y="0"/>
            <a:ext cx="8178800" cy="749300"/>
          </a:xfrm>
          <a:noFill/>
          <a:ln>
            <a:noFill/>
          </a:ln>
          <a:effectLst/>
        </p:spPr>
        <p:txBody>
          <a:bodyPr vert="horz" wrap="square" lIns="50800" tIns="50800" rIns="50800" bIns="50800" numCol="1" spcCol="215900" anchor="ctr">
            <a:prstTxWarp prst="textNoShape">
              <a:avLst/>
            </a:prstTxWarp>
          </a:bodyPr>
          <a:lstStyle/>
          <a:p>
            <a:pPr>
              <a:defRPr sz="3600" cap="none">
                <a:solidFill>
                  <a:srgbClr val="0000FF"/>
                </a:solidFill>
                <a:latin typeface="Arial" pitchFamily="1" charset="0"/>
                <a:ea typeface="Arial" pitchFamily="1" charset="0"/>
                <a:cs typeface="Arial" pitchFamily="1" charset="0"/>
              </a:defRPr>
            </a:pPr>
            <a:r>
              <a:t>Foster 2004</a:t>
            </a:r>
          </a:p>
        </p:txBody>
      </p:sp>
      <p:sp>
        <p:nvSpPr>
          <p:cNvPr id="3" name="Shape 279"/>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CA7h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bAIAAAgHAABROgAA+Q4AABAAAAAmAAAACAAAAH1w////////"/>
              </a:ext>
            </a:extLst>
          </p:cNvSpPr>
          <p:nvPr>
            <p:ph type="body" idx="1"/>
          </p:nvPr>
        </p:nvSpPr>
        <p:spPr>
          <a:xfrm>
            <a:off x="393700" y="1143000"/>
            <a:ext cx="9086215" cy="1290955"/>
          </a:xfrm>
          <a:noFill/>
          <a:ln>
            <a:noFill/>
          </a:ln>
          <a:effectLst/>
        </p:spPr>
        <p:txBody>
          <a:bodyPr vert="horz" wrap="square" lIns="50800" tIns="50800" rIns="50800" bIns="50800" numCol="1" spcCol="215900" anchor="ctr">
            <a:prstTxWarp prst="textNoShape">
              <a:avLst/>
            </a:prstTxWarp>
          </a:bodyPr>
          <a:lstStyle/>
          <a:p>
            <a:pPr marL="0" marR="0" indent="0" algn="l" defTabSz="584200">
              <a:lnSpc>
                <a:spcPct val="100000"/>
              </a:lnSpc>
              <a:spcBef>
                <a:spcPts val="4200"/>
              </a:spcBef>
              <a:spcAft>
                <a:spcPts val="0"/>
              </a:spcAft>
              <a:buNone/>
              <a:tabLst>
                <a:tab pos="838200" algn="l"/>
                <a:tab pos="1041400" algn="l"/>
              </a:tabLst>
              <a:defRPr sz="3600" cap="none">
                <a:solidFill>
                  <a:schemeClr val="accent1"/>
                </a:solidFill>
                <a:latin typeface="Helvetica Light" pitchFamily="0" charset="0"/>
                <a:ea typeface="Helvetica Light" pitchFamily="0" charset="0"/>
                <a:cs typeface="Helvetica Light" pitchFamily="0" charset="0"/>
              </a:defRPr>
            </a:pPr>
            <a:r>
              <a:t>Bayesian MCMC estimation of a limited set of equilibrium frequencies</a:t>
            </a:r>
          </a:p>
        </p:txBody>
      </p:sp>
      <p:sp>
        <p:nvSpPr>
          <p:cNvPr id="4" name="Shape 28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Ald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JA4AADw3AAAUUAAAzD0AABAAAAAmAAAACAAAAP//////////"/>
              </a:ext>
            </a:extLst>
          </p:cNvSpPr>
          <p:nvPr/>
        </p:nvSpPr>
        <p:spPr>
          <a:xfrm>
            <a:off x="2298700" y="8978900"/>
            <a:ext cx="10718800" cy="1066800"/>
          </a:xfrm>
          <a:prstGeom prst="rect">
            <a:avLst/>
          </a:prstGeom>
          <a:noFill/>
          <a:ln>
            <a:noFill/>
          </a:ln>
          <a:effectLst/>
        </p:spPr>
        <p:txBody>
          <a:bodyPr vert="horz" wrap="square" lIns="50800" tIns="50800" rIns="50800" bIns="50800" numCol="1" spcCol="215900" anchor="ctr"/>
          <a:lstStyle/>
          <a:p>
            <a:pPr marL="0" marR="0" indent="0" algn="l" defTabSz="584200">
              <a:lnSpc>
                <a:spcPct val="100000"/>
              </a:lnSpc>
              <a:spcBef>
                <a:spcPts val="4200"/>
              </a:spcBef>
              <a:spcAft>
                <a:spcPts val="0"/>
              </a:spcAft>
              <a:buNone/>
              <a:tabLst>
                <a:tab pos="838200" algn="l"/>
              </a:tabLst>
              <a:defRPr sz="3600" b="1" i="1" cap="none">
                <a:solidFill>
                  <a:schemeClr val="accent1"/>
                </a:solidFill>
                <a:latin typeface="Helvetica" pitchFamily="0" charset="0"/>
                <a:ea typeface="Helvetica" pitchFamily="0" charset="0"/>
                <a:cs typeface="Helvetica" pitchFamily="0" charset="0"/>
              </a:defRPr>
            </a:pPr>
            <a:r>
              <a:t>Problem: How many categories should one use?</a:t>
            </a:r>
          </a:p>
        </p:txBody>
      </p:sp>
      <p:pic>
        <p:nvPicPr>
          <p:cNvPr id="5" name="Picture1"/>
          <p:cNvPicPr>
            <a:picLocks noChangeAspect="1"/>
            <a:extLst>
              <a:ext uri="smNativeData">
                <pr:smNativeData xmlns:pr="smNativeData" xmlns="smNativeData" val="SMDATA_17_2mHZ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P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IHAADkDwAADzgAAEknAAAQAAAAJgAAAAgAAAD//////////w=="/>
              </a:ext>
            </a:extLst>
          </p:cNvPicPr>
          <p:nvPr/>
        </p:nvPicPr>
        <p:blipFill>
          <a:blip r:embed="rId2"/>
          <a:stretch>
            <a:fillRect/>
          </a:stretch>
        </p:blipFill>
        <p:spPr>
          <a:xfrm>
            <a:off x="1291590" y="2583180"/>
            <a:ext cx="7821295" cy="3803015"/>
          </a:xfrm>
          <a:prstGeom prst="rect">
            <a:avLst/>
          </a:prstGeom>
          <a:noFill/>
          <a:ln>
            <a:noFill/>
          </a:ln>
          <a:effectLst/>
        </p:spPr>
      </p:pic>
    </p:spTree>
  </p:cSld>
  <p:clrMapOvr>
    <a:masterClrMapping/>
  </p:clrMapOvr>
  <p:timing>
    <p:tnLst>
      <p:par>
        <p:cTn id="1" dur="indefinite" restart="never" nodeType="tmRoot"/>
      </p:par>
    </p:tnLst>
  </p:timing>
</p:sld>
</file>

<file path=ppt/slides/slide30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94"/>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AN7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DwAAAAsOAAA2AQAABAAAAAmAAAACAAAAH1w////////"/>
              </a:ext>
            </a:extLst>
          </p:cNvSpPr>
          <p:nvPr>
            <p:ph type="title"/>
          </p:nvPr>
        </p:nvSpPr>
        <p:spPr>
          <a:xfrm>
            <a:off x="952500" y="38100"/>
            <a:ext cx="8178800" cy="749300"/>
          </a:xfrm>
          <a:noFill/>
          <a:ln>
            <a:noFill/>
          </a:ln>
          <a:effectLst/>
        </p:spPr>
        <p:txBody>
          <a:bodyPr vert="horz" wrap="square" lIns="50800" tIns="50800" rIns="50800" bIns="50800" numCol="1" spcCol="215900" anchor="ctr">
            <a:prstTxWarp prst="textNoShape">
              <a:avLst/>
            </a:prstTxWarp>
          </a:bodyPr>
          <a:lstStyle/>
          <a:p>
            <a:pPr>
              <a:defRPr cap="none">
                <a:solidFill>
                  <a:srgbClr val="0000FF"/>
                </a:solidFill>
                <a:latin typeface="Arial" pitchFamily="1" charset="0"/>
                <a:ea typeface="Arial" pitchFamily="1" charset="0"/>
                <a:cs typeface="Arial" pitchFamily="1" charset="0"/>
              </a:defRPr>
            </a:pPr>
            <a:r>
              <a:t>Heaps 2014</a:t>
            </a:r>
          </a:p>
        </p:txBody>
      </p:sp>
      <p:sp>
        <p:nvSpPr>
          <p:cNvPr id="3" name="Shape 295"/>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Au6x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KAUAAHgFAAB4NwAAdCoAABAAAAAmAAAACAAAAH1w////////"/>
              </a:ext>
            </a:extLst>
          </p:cNvSpPr>
          <p:nvPr>
            <p:ph type="body" idx="1"/>
          </p:nvPr>
        </p:nvSpPr>
        <p:spPr>
          <a:xfrm>
            <a:off x="838200" y="889000"/>
            <a:ext cx="8178800" cy="6012180"/>
          </a:xfrm>
          <a:noFill/>
          <a:ln>
            <a:noFill/>
          </a:ln>
          <a:effectLst/>
        </p:spPr>
        <p:txBody>
          <a:bodyPr vert="horz" wrap="square" lIns="50800" tIns="50800" rIns="50800" bIns="50800" numCol="1" spcCol="215900" anchor="ctr">
            <a:prstTxWarp prst="textNoShape">
              <a:avLst/>
            </a:prstTxWarp>
          </a:bodyPr>
          <a:lstStyle/>
          <a:p>
            <a:pPr marL="0" indent="0">
              <a:buNone/>
              <a:defRPr sz="2800" cap="none">
                <a:latin typeface="Arial" pitchFamily="1" charset="0"/>
                <a:ea typeface="Arial" pitchFamily="1" charset="0"/>
                <a:cs typeface="Arial" pitchFamily="1" charset="0"/>
              </a:defRPr>
            </a:pPr>
            <a:r>
              <a:t>Bayesian MCMC estimation </a:t>
            </a:r>
          </a:p>
          <a:p>
            <a:pPr marL="0" indent="0">
              <a:buNone/>
              <a:defRPr sz="2800" cap="none">
                <a:latin typeface="Arial" pitchFamily="1" charset="0"/>
                <a:ea typeface="Arial" pitchFamily="1" charset="0"/>
                <a:cs typeface="Arial" pitchFamily="1" charset="0"/>
              </a:defRPr>
            </a:pPr>
            <a:r>
              <a:t>2 different models:</a:t>
            </a:r>
          </a:p>
          <a:p>
            <a:pPr lvl="1" marL="571500">
              <a:buSzTx/>
              <a:buFont typeface="Wingdings" pitchFamily="2" charset="2"/>
              <a:buBlip>
                <a:blip r:embed="rId2"/>
              </a:buBlip>
              <a:defRPr cap="none">
                <a:latin typeface="Arial" pitchFamily="1" charset="0"/>
                <a:ea typeface="Arial" pitchFamily="1" charset="0"/>
                <a:cs typeface="Arial" pitchFamily="1" charset="0"/>
              </a:defRPr>
            </a:pPr>
            <a:r>
              <a:t>a hierarchical model</a:t>
            </a:r>
          </a:p>
          <a:p>
            <a:pPr lvl="1" marL="571500">
              <a:buSzTx/>
              <a:buFont typeface="Wingdings" pitchFamily="2" charset="2"/>
              <a:buBlip>
                <a:blip r:embed="rId2"/>
              </a:buBlip>
              <a:defRPr cap="none">
                <a:latin typeface="Arial" pitchFamily="1" charset="0"/>
                <a:ea typeface="Arial" pitchFamily="1" charset="0"/>
                <a:cs typeface="Arial" pitchFamily="1" charset="0"/>
              </a:defRPr>
            </a:pPr>
            <a:r>
              <a:t>a correlated model</a:t>
            </a:r>
          </a:p>
        </p:txBody>
      </p:sp>
      <p:grpSp>
        <p:nvGrpSpPr>
          <p:cNvPr id="4" name="Group 300"/>
          <p:cNvGrpSpPr>
            <a:extLst>
              <a:ext uri="smNativeData">
                <pr:smNativeData xmlns:pr="smNativeData" xmlns="smNativeData" val="SMDATA_6_2mHZYhMAAAAlAAAAAQAAAA8BAAAAkAAAAEgAAACQAAAASAAAAAAAAAAAAAAAAAAAABcAAAAUAAAAAAAAAAAAAAD/fwAA/38AAAAAAAAJAAAABAAAALgABywfAAAAVAAAAAAAAAAAAAAAAAAAAAAAAAAAAAAAAAAAAAAAAAAAAAAAAAAAAAAAAAAAAAAAAAAAAAAAAAAAAAAAAAAAAAAAAAAAAAAAAAAAAAAAAAAAAAAAAAAAACEAAAAYAAAAFAAAAJwoAAA3EQAAxjIAAColAAAQAAAAJgAAAAgAAAD/////AAAAAA=="/>
              </a:ext>
            </a:extLst>
          </p:cNvGrpSpPr>
          <p:nvPr/>
        </p:nvGrpSpPr>
        <p:grpSpPr>
          <a:xfrm>
            <a:off x="6601460" y="2798445"/>
            <a:ext cx="1652270" cy="3242945"/>
            <a:chOff x="6601460" y="2798445"/>
            <a:chExt cx="1652270" cy="3242945"/>
          </a:xfrm>
        </p:grpSpPr>
        <p:sp>
          <p:nvSpPr>
            <p:cNvPr id="8" name="Shape 296"/>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DNp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xCgAADcRAAC9MgAAMBsAAAAAAAAmAAAACAAAAP//////////"/>
                </a:ext>
              </a:extLst>
            </p:cNvSpPr>
            <p:nvPr/>
          </p:nvSpPr>
          <p:spPr>
            <a:xfrm flipV="1">
              <a:off x="6626860" y="2798445"/>
              <a:ext cx="1621155" cy="1621155"/>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7" name="Shape 297"/>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Pp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nCgAAAEbAAB3LAAA3R4AAAAAAAAmAAAACAAAAP//////////"/>
                </a:ext>
              </a:extLst>
            </p:cNvSpPr>
            <p:nvPr/>
          </p:nvSpPr>
          <p:spPr>
            <a:xfrm>
              <a:off x="6601460" y="4389755"/>
              <a:ext cx="626745" cy="627380"/>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spcCol="215900" anchor="ctr"/>
            <a:lstStyle/>
            <a:p>
              <a:pPr>
                <a:defRPr sz="2400" cap="none"/>
              </a:pPr>
            </a:p>
          </p:txBody>
        </p:sp>
        <p:sp>
          <p:nvSpPr>
            <p:cNvPr id="6" name="Shape 298"/>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VywAALoeAADGMgAAKiUAAAAAAAAmAAAACAAAAP//////////"/>
                </a:ext>
              </a:extLst>
            </p:cNvSpPr>
            <p:nvPr/>
          </p:nvSpPr>
          <p:spPr>
            <a:xfrm>
              <a:off x="7207885" y="4994910"/>
              <a:ext cx="1045845" cy="104648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spcCol="215900" anchor="ctr"/>
            <a:lstStyle/>
            <a:p>
              <a:pPr>
                <a:defRPr sz="2400" cap="none"/>
              </a:pPr>
            </a:p>
          </p:txBody>
        </p:sp>
        <p:sp>
          <p:nvSpPr>
            <p:cNvPr id="5" name="Shape 29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Dqoh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GJFgB/f38A3N7gA8zMzADAwP8Af39/AAAAAAAAAAAAAAAAAAAAAAAAAAAAIQAAABgAAAAUAAAAWSwAAG4bAADDMgAAuR4AAAAAAAAmAAAACAAAAP//////////"/>
                </a:ext>
              </a:extLst>
            </p:cNvSpPr>
            <p:nvPr/>
          </p:nvSpPr>
          <p:spPr>
            <a:xfrm flipV="1">
              <a:off x="7209155" y="4458970"/>
              <a:ext cx="1042670" cy="535305"/>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spcCol="215900" anchor="ctr"/>
            <a:lstStyle/>
            <a:p>
              <a:pPr>
                <a:defRPr sz="2400" cap="none"/>
              </a:pPr>
            </a:p>
          </p:txBody>
        </p:sp>
      </p:grpSp>
    </p:spTree>
  </p:cSld>
  <p:clrMapOvr>
    <a:masterClrMapping/>
  </p:clrMapOvr>
  <p:timing>
    <p:tnLst>
      <p:par>
        <p:cTn id="1" dur="indefinite" restart="never" nodeType="tmRoot"/>
      </p:par>
    </p:tnLst>
  </p:timing>
</p:sld>
</file>

<file path=ppt/slides/slide30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02"/>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hwAAADIAAADdOQAAzgQAABAAAAAmAAAACAAAAH1w////////"/>
              </a:ext>
            </a:extLst>
          </p:cNvSpPr>
          <p:nvPr>
            <p:ph type="title"/>
          </p:nvPr>
        </p:nvSpPr>
        <p:spPr>
          <a:xfrm>
            <a:off x="85725" y="31750"/>
            <a:ext cx="9320530" cy="749300"/>
          </a:xfrm>
          <a:noFill/>
          <a:ln>
            <a:noFill/>
          </a:ln>
          <a:effectLst/>
        </p:spPr>
        <p:txBody>
          <a:bodyPr vert="horz" wrap="square" lIns="50800" tIns="50800" rIns="50800" bIns="50800" numCol="1" spcCol="215900" anchor="ctr">
            <a:prstTxWarp prst="textNoShape">
              <a:avLst/>
            </a:prstTxWarp>
          </a:bodyPr>
          <a:lstStyle/>
          <a:p>
            <a:pPr marL="0" marR="0" indent="0" algn="ctr" defTabSz="496570">
              <a:lnSpc>
                <a:spcPct val="100000"/>
              </a:lnSpc>
              <a:spcBef>
                <a:spcPts val="0"/>
              </a:spcBef>
              <a:spcAft>
                <a:spcPts val="0"/>
              </a:spcAft>
              <a:buNone/>
              <a:tabLst>
                <a:tab pos="838200" algn="l"/>
                <a:tab pos="952500" algn="l"/>
              </a:tabLst>
              <a:defRPr cap="none">
                <a:solidFill>
                  <a:srgbClr val="0000FF"/>
                </a:solidFill>
                <a:latin typeface="Arial" pitchFamily="1" charset="0"/>
                <a:ea typeface="Arial" pitchFamily="1" charset="0"/>
                <a:cs typeface="Arial" pitchFamily="1" charset="0"/>
              </a:defRPr>
            </a:pPr>
            <a:r>
              <a:t>Heaps 2014: Hierarchical model</a:t>
            </a:r>
          </a:p>
        </p:txBody>
      </p:sp>
      <p:sp>
        <p:nvSpPr>
          <p:cNvPr id="3" name="Shape 303"/>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QEAAAgHAABcPQAAGBcAABAAAAAmAAAACAAAAH1w////////"/>
              </a:ext>
            </a:extLst>
          </p:cNvSpPr>
          <p:nvPr>
            <p:ph type="body" idx="1"/>
          </p:nvPr>
        </p:nvSpPr>
        <p:spPr>
          <a:xfrm>
            <a:off x="178435" y="1143000"/>
            <a:ext cx="9796145" cy="2611120"/>
          </a:xfrm>
          <a:noFill/>
          <a:ln>
            <a:noFill/>
          </a:ln>
          <a:effectLst/>
        </p:spPr>
        <p:txBody>
          <a:bodyPr vert="horz" wrap="square" lIns="50800" tIns="50800" rIns="50800" bIns="50800" numCol="1" spcCol="215900" anchor="ctr">
            <a:prstTxWarp prst="textNoShape">
              <a:avLst/>
            </a:prstTxWarp>
          </a:bodyPr>
          <a:lstStyle/>
          <a:p>
            <a:pPr lvl="1" marL="571500">
              <a:buSzTx/>
              <a:buFont typeface="Wingdings" pitchFamily="2" charset="2"/>
              <a:buBlip>
                <a:blip r:embed="rId2"/>
              </a:buBlip>
              <a:defRPr sz="2400" cap="none">
                <a:latin typeface="Arial" pitchFamily="1" charset="0"/>
                <a:ea typeface="Arial" pitchFamily="1" charset="0"/>
                <a:cs typeface="Arial" pitchFamily="1" charset="0"/>
              </a:defRPr>
            </a:pPr>
            <a:r>
              <a:t>One central vector ∏</a:t>
            </a:r>
          </a:p>
          <a:p>
            <a:pPr lvl="1" marL="571500">
              <a:buSzTx/>
              <a:buFont typeface="Wingdings" pitchFamily="2" charset="2"/>
              <a:buBlip>
                <a:blip r:embed="rId2"/>
              </a:buBlip>
              <a:defRPr sz="2400" cap="none">
                <a:latin typeface="Arial" pitchFamily="1" charset="0"/>
                <a:ea typeface="Arial" pitchFamily="1" charset="0"/>
                <a:cs typeface="Arial" pitchFamily="1" charset="0"/>
              </a:defRPr>
            </a:pPr>
            <a:r>
              <a:t>Each branch i has its own vector ∏</a:t>
            </a:r>
            <a:r>
              <a:rPr cap="none" baseline="-4000"/>
              <a:t>i</a:t>
            </a:r>
            <a:r>
              <a:t> in the neighbourhood of ∏</a:t>
            </a:r>
          </a:p>
        </p:txBody>
      </p:sp>
      <p:pic>
        <p:nvPicPr>
          <p:cNvPr id="4" name="Picture1"/>
          <p:cNvPicPr>
            <a:picLocks noChangeAspect="1"/>
            <a:extLst>
              <a:ext uri="smNativeData">
                <pr:smNativeData xmlns:pr="smNativeData" xmlns="smNativeData" val="SMDATA_17_2mHZ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8BAABdFgAABz0AAJUsAAAQAAAAJgAAAAgAAAD//////////w=="/>
              </a:ext>
            </a:extLst>
          </p:cNvPicPr>
          <p:nvPr/>
        </p:nvPicPr>
        <p:blipFill>
          <a:blip r:embed="rId3"/>
          <a:stretch>
            <a:fillRect/>
          </a:stretch>
        </p:blipFill>
        <p:spPr>
          <a:xfrm>
            <a:off x="202565" y="3635375"/>
            <a:ext cx="9718040" cy="3611880"/>
          </a:xfrm>
          <a:prstGeom prst="rect">
            <a:avLst/>
          </a:prstGeom>
          <a:noFill/>
          <a:ln>
            <a:noFill/>
          </a:ln>
          <a:effectLst/>
        </p:spPr>
      </p:pic>
    </p:spTree>
  </p:cSld>
  <p:clrMapOvr>
    <a:masterClrMapping/>
  </p:clrMapOvr>
  <p:timing>
    <p:tnLst>
      <p:par>
        <p:cTn id="1" dur="indefinite" restart="never" nodeType="tmRoot"/>
      </p:par>
    </p:tnLst>
  </p:timing>
</p:sld>
</file>

<file path=ppt/slides/slide30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0"/>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eQMAAEYAAABNOQAA4gQAABAAAAAmAAAACAAAAH1w////////"/>
              </a:ext>
            </a:extLst>
          </p:cNvSpPr>
          <p:nvPr>
            <p:ph type="title"/>
          </p:nvPr>
        </p:nvSpPr>
        <p:spPr>
          <a:xfrm>
            <a:off x="564515" y="44450"/>
            <a:ext cx="8750300" cy="749300"/>
          </a:xfrm>
          <a:noFill/>
          <a:ln>
            <a:noFill/>
          </a:ln>
          <a:effectLst/>
        </p:spPr>
        <p:txBody>
          <a:bodyPr vert="horz" wrap="square" lIns="50800" tIns="50800" rIns="50800" bIns="50800" numCol="1" spcCol="215900" anchor="ctr">
            <a:prstTxWarp prst="textNoShape">
              <a:avLst/>
            </a:prstTxWarp>
          </a:bodyPr>
          <a:lstStyle/>
          <a:p>
            <a:pPr marL="0" marR="0" indent="0" algn="ctr" defTabSz="490855">
              <a:lnSpc>
                <a:spcPct val="100000"/>
              </a:lnSpc>
              <a:spcBef>
                <a:spcPts val="0"/>
              </a:spcBef>
              <a:spcAft>
                <a:spcPts val="0"/>
              </a:spcAft>
              <a:buNone/>
              <a:tabLst>
                <a:tab pos="838200" algn="l"/>
                <a:tab pos="952500" algn="l"/>
              </a:tabLst>
              <a:defRPr cap="none">
                <a:solidFill>
                  <a:srgbClr val="0000FF"/>
                </a:solidFill>
                <a:latin typeface="Arial" pitchFamily="1" charset="0"/>
                <a:ea typeface="Arial" pitchFamily="1" charset="0"/>
                <a:cs typeface="Arial" pitchFamily="1" charset="0"/>
              </a:defRPr>
            </a:pPr>
            <a:r>
              <a:t>Heaps 2014: Correlated model</a:t>
            </a:r>
          </a:p>
        </p:txBody>
      </p:sp>
      <p:sp>
        <p:nvSpPr>
          <p:cNvPr id="3" name="Shape 351"/>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LAEAAOQHAADMPQAA9BcAABAAAAAmAAAACAAAAH1w////////"/>
              </a:ext>
            </a:extLst>
          </p:cNvSpPr>
          <p:nvPr>
            <p:ph type="body" idx="1"/>
          </p:nvPr>
        </p:nvSpPr>
        <p:spPr>
          <a:xfrm>
            <a:off x="190500" y="1282700"/>
            <a:ext cx="9855200" cy="2611120"/>
          </a:xfrm>
          <a:noFill/>
          <a:ln>
            <a:noFill/>
          </a:ln>
          <a:effectLst/>
        </p:spPr>
        <p:txBody>
          <a:bodyPr vert="horz" wrap="square" lIns="50800" tIns="50800" rIns="50800" bIns="50800" numCol="1" spcCol="215900" anchor="ctr">
            <a:prstTxWarp prst="textNoShape">
              <a:avLst/>
            </a:prstTxWarp>
          </a:bodyPr>
          <a:lstStyle/>
          <a:p>
            <a:pPr lvl="1" marL="571500">
              <a:buSzTx/>
              <a:buFont typeface="Wingdings" pitchFamily="2" charset="2"/>
              <a:buBlip>
                <a:blip r:embed="rId2"/>
              </a:buBlip>
              <a:defRPr sz="2400" cap="none">
                <a:latin typeface="Arial" pitchFamily="1" charset="0"/>
                <a:ea typeface="Arial" pitchFamily="1" charset="0"/>
                <a:cs typeface="Arial" pitchFamily="1" charset="0"/>
              </a:defRPr>
            </a:pPr>
            <a:r>
              <a:t>One ancestral vector ∏</a:t>
            </a:r>
          </a:p>
          <a:p>
            <a:pPr lvl="1" marL="571500">
              <a:buSzTx/>
              <a:buFont typeface="Wingdings" pitchFamily="2" charset="2"/>
              <a:buBlip>
                <a:blip r:embed="rId2"/>
              </a:buBlip>
              <a:defRPr sz="2400" cap="none">
                <a:latin typeface="Arial" pitchFamily="1" charset="0"/>
                <a:ea typeface="Arial" pitchFamily="1" charset="0"/>
                <a:cs typeface="Arial" pitchFamily="1" charset="0"/>
              </a:defRPr>
            </a:pPr>
            <a:r>
              <a:t>Each branch i has its own vector ∏</a:t>
            </a:r>
            <a:r>
              <a:rPr cap="none" baseline="-4000"/>
              <a:t>i</a:t>
            </a:r>
            <a:r>
              <a:t> in the neighbourhood of its parent vector ∏</a:t>
            </a:r>
            <a:r>
              <a:rPr cap="none" baseline="-4000"/>
              <a:t>pi</a:t>
            </a:r>
            <a:endParaRPr cap="none" baseline="-4000"/>
          </a:p>
        </p:txBody>
      </p:sp>
      <p:pic>
        <p:nvPicPr>
          <p:cNvPr id="4" name="Picture1"/>
          <p:cNvPicPr>
            <a:picLocks noChangeAspect="1"/>
            <a:extLst>
              <a:ext uri="smNativeData">
                <pr:smNativeData xmlns:pr="smNativeData" xmlns="smNativeData" val="SMDATA_17_2mHZ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oAAADGGAAAoD0AAAYtAAAQAAAAJgAAAAgAAAD//////////w=="/>
              </a:ext>
            </a:extLst>
          </p:cNvPicPr>
          <p:nvPr/>
        </p:nvPicPr>
        <p:blipFill>
          <a:blip r:embed="rId3"/>
          <a:stretch>
            <a:fillRect/>
          </a:stretch>
        </p:blipFill>
        <p:spPr>
          <a:xfrm>
            <a:off x="128270" y="4027170"/>
            <a:ext cx="9889490" cy="3291840"/>
          </a:xfrm>
          <a:prstGeom prst="rect">
            <a:avLst/>
          </a:prstGeom>
          <a:noFill/>
          <a:ln>
            <a:noFill/>
          </a:ln>
          <a:effectLst/>
        </p:spPr>
      </p:pic>
    </p:spTree>
  </p:cSld>
  <p:clrMapOvr>
    <a:masterClrMapping/>
  </p:clrMapOvr>
  <p:timing>
    <p:tnLst>
      <p:par>
        <p:cTn id="1" dur="indefinite" restart="never" nodeType="tmRoot"/>
      </p:par>
    </p:tnLst>
  </p:timing>
</p:sld>
</file>

<file path=ppt/slides/slide30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6"/>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IACAAAsOAAAigcAABAAAAAmAAAACAAAAH1w////////"/>
              </a:ext>
            </a:extLst>
          </p:cNvSpPr>
          <p:nvPr>
            <p:ph type="title"/>
          </p:nvPr>
        </p:nvSpPr>
        <p:spPr>
          <a:xfrm>
            <a:off x="952500" y="406400"/>
            <a:ext cx="8178800" cy="819150"/>
          </a:xfrm>
          <a:noFill/>
          <a:ln>
            <a:noFill/>
          </a:ln>
          <a:effectLst/>
        </p:spPr>
        <p:txBody>
          <a:bodyPr vert="horz" wrap="square" lIns="50800" tIns="50800" rIns="50800" bIns="50800" numCol="1" spcCol="215900" anchor="ctr">
            <a:prstTxWarp prst="textNoShape">
              <a:avLst/>
            </a:prstTxWarp>
          </a:bodyPr>
          <a:lstStyle/>
          <a:p>
            <a:pPr marL="0" marR="0" indent="0" algn="ctr" defTabSz="496570">
              <a:lnSpc>
                <a:spcPct val="100000"/>
              </a:lnSpc>
              <a:spcBef>
                <a:spcPts val="0"/>
              </a:spcBef>
              <a:spcAft>
                <a:spcPts val="0"/>
              </a:spcAft>
              <a:buNone/>
              <a:tabLst>
                <a:tab pos="838200" algn="l"/>
                <a:tab pos="952500" algn="l"/>
              </a:tabLst>
              <a:defRPr sz="3600" cap="none">
                <a:solidFill>
                  <a:srgbClr val="0000FF"/>
                </a:solidFill>
                <a:latin typeface="Arial" pitchFamily="1" charset="0"/>
                <a:ea typeface="Arial" pitchFamily="1" charset="0"/>
                <a:cs typeface="Arial" pitchFamily="1" charset="0"/>
              </a:defRPr>
            </a:pPr>
            <a:r>
              <a:t>Using models of compositional heterogeneity</a:t>
            </a:r>
          </a:p>
        </p:txBody>
      </p:sp>
      <p:sp>
        <p:nvSpPr>
          <p:cNvPr id="3" name="Shape 187"/>
          <p:cNvSpPr>
            <a:spLocks noGrp="1" noChangeArrowheads="1"/>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h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gNAABoOAAAyCgAABAAAAAmAAAACAAAAHxw////////"/>
              </a:ext>
            </a:extLst>
          </p:cNvSpPr>
          <p:nvPr>
            <p:ph type="body" idx="1"/>
          </p:nvPr>
        </p:nvSpPr>
        <p:spPr>
          <a:noFill/>
          <a:ln>
            <a:noFill/>
          </a:ln>
          <a:effectLst/>
        </p:spPr>
        <p:txBody>
          <a:bodyPr vert="horz" wrap="square" lIns="50800" tIns="50800" rIns="50800" bIns="50800" numCol="1" spcCol="215900" anchor="ctr">
            <a:prstTxWarp prst="textNoShape">
              <a:avLst/>
            </a:prstTxWarp>
          </a:bodyPr>
          <a:lstStyle/>
          <a:p>
            <a:pPr marL="571500">
              <a:buSzTx/>
              <a:buFont typeface="Wingdings" pitchFamily="2" charset="2"/>
              <a:buBlip>
                <a:blip r:embed="rId2"/>
              </a:buBlip>
              <a:defRPr cap="none">
                <a:latin typeface="Arial" pitchFamily="1" charset="0"/>
                <a:ea typeface="Arial" pitchFamily="1" charset="0"/>
                <a:cs typeface="Arial" pitchFamily="1" charset="0"/>
              </a:defRPr>
            </a:pPr>
            <a:r>
              <a:t>Not implemented in the most widely used software packages (except revBayes)</a:t>
            </a:r>
          </a:p>
          <a:p>
            <a:pPr marL="571500">
              <a:buSzTx/>
              <a:buFont typeface="Wingdings" pitchFamily="2" charset="2"/>
              <a:buBlip>
                <a:blip r:embed="rId2"/>
              </a:buBlip>
              <a:defRPr cap="none">
                <a:latin typeface="Arial" pitchFamily="1" charset="0"/>
                <a:ea typeface="Arial" pitchFamily="1" charset="0"/>
                <a:cs typeface="Arial" pitchFamily="1" charset="0"/>
              </a:defRPr>
            </a:pPr>
            <a:r>
              <a:t>Have not been used very often</a:t>
            </a:r>
          </a:p>
          <a:p>
            <a:pPr marL="571500">
              <a:buSzTx/>
              <a:buFont typeface="Wingdings" pitchFamily="2" charset="2"/>
              <a:buBlip>
                <a:blip r:embed="rId2"/>
              </a:buBlip>
              <a:defRPr cap="none">
                <a:latin typeface="Arial" pitchFamily="1" charset="0"/>
                <a:ea typeface="Arial" pitchFamily="1" charset="0"/>
                <a:cs typeface="Arial" pitchFamily="1" charset="0"/>
              </a:defRPr>
            </a:pPr>
            <a:r>
              <a:t>Have been used for ancestral sequence reconstruction</a:t>
            </a:r>
          </a:p>
          <a:p>
            <a:pPr marL="571500">
              <a:buSzTx/>
              <a:buFont typeface="Wingdings" pitchFamily="2" charset="2"/>
              <a:buBlip>
                <a:blip r:embed="rId2"/>
              </a:buBlip>
              <a:defRPr cap="none">
                <a:latin typeface="Arial" pitchFamily="1" charset="0"/>
                <a:ea typeface="Arial" pitchFamily="1" charset="0"/>
                <a:cs typeface="Arial" pitchFamily="1" charset="0"/>
              </a:defRPr>
            </a:pPr>
            <a:r>
              <a:t>Have rarely been combined with models of process heterogeneity across sites</a:t>
            </a:r>
          </a:p>
        </p:txBody>
      </p:sp>
    </p:spTree>
  </p:cSld>
  <p:clrMapOvr>
    <a:masterClrMapping/>
  </p:clrMapOvr>
  <p:timing>
    <p:tnLst>
      <p:par>
        <p:cTn id="1" dur="indefinite" restart="never" nodeType="tmRoot"/>
      </p:par>
    </p:tnLst>
  </p:timing>
</p:sld>
</file>

<file path=ppt/slides/slide30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5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o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sz="3200" b="0" i="0" u="none" strike="noStrike" kern="1" cap="none" spc="0" baseline="0">
                <a:solidFill>
                  <a:srgbClr val="0433FF"/>
                </a:solidFill>
                <a:effectLst/>
                <a:latin typeface="Arial" pitchFamily="1" charset="0"/>
                <a:ea typeface="Arial" pitchFamily="1" charset="0"/>
                <a:cs typeface="Arial" pitchFamily="1" charset="0"/>
              </a:defRPr>
            </a:pPr>
            <a:r>
              <a:t>Outline</a:t>
            </a:r>
          </a:p>
        </p:txBody>
      </p:sp>
      <p:sp>
        <p:nvSpPr>
          <p:cNvPr id="3" name="Shape 2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C0C0C0"/>
                </a:solidFill>
                <a:effectLst/>
                <a:latin typeface="Arial" pitchFamily="1" charset="0"/>
                <a:ea typeface="Arial" pitchFamily="1" charset="0"/>
                <a:cs typeface="Arial" pitchFamily="1" charset="0"/>
              </a:defRPr>
            </a:pPr>
            <a:r>
              <a:t>I. A brief summary of Continuous-Time Markov chains (CTMCs)</a:t>
            </a:r>
          </a:p>
        </p:txBody>
      </p:sp>
      <p:sp>
        <p:nvSpPr>
          <p:cNvPr id="4" name="Shape 2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4KAAAgNQAAPg0AABAgAAAmAAAACAAAAP//////////"/>
              </a:ext>
            </a:extLst>
          </p:cNvSpPr>
          <p:nvPr/>
        </p:nvSpPr>
        <p:spPr>
          <a:xfrm>
            <a:off x="635000" y="174625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C0C0C0"/>
                </a:solidFill>
                <a:effectLst/>
                <a:latin typeface="Arial" pitchFamily="1" charset="0"/>
                <a:ea typeface="Arial" pitchFamily="1" charset="0"/>
                <a:cs typeface="Arial" pitchFamily="1" charset="0"/>
              </a:defRPr>
            </a:pPr>
            <a:r>
              <a:t>II. Stochastic models of nucleotide substitution</a:t>
            </a:r>
          </a:p>
        </p:txBody>
      </p:sp>
      <p:sp>
        <p:nvSpPr>
          <p:cNvPr id="5" name="Shape 2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M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YNAACgMgAAWg8AABAgAAAmAAAACAAAAP//////////"/>
              </a:ext>
            </a:extLst>
          </p:cNvSpPr>
          <p:nvPr/>
        </p:nvSpPr>
        <p:spPr>
          <a:xfrm>
            <a:off x="990600" y="2127250"/>
            <a:ext cx="7239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C0C0C0"/>
                </a:solidFill>
                <a:effectLst/>
                <a:latin typeface="Arial" pitchFamily="1" charset="0"/>
                <a:ea typeface="Arial" pitchFamily="1" charset="0"/>
                <a:cs typeface="Arial" pitchFamily="1" charset="0"/>
              </a:defRPr>
            </a:pPr>
            <a:r>
              <a:t>What’s the deal with time reversibility</a:t>
            </a:r>
          </a:p>
        </p:txBody>
      </p:sp>
      <p:sp>
        <p:nvSpPr>
          <p:cNvPr id="6" name="Shape 2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I4SAACAOQAADhUAABAgAAAmAAAACAAAAP//////////"/>
              </a:ext>
            </a:extLst>
          </p:cNvSpPr>
          <p:nvPr/>
        </p:nvSpPr>
        <p:spPr>
          <a:xfrm>
            <a:off x="635000" y="3016250"/>
            <a:ext cx="87122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C0C0C0"/>
                </a:solidFill>
                <a:effectLst/>
                <a:latin typeface="Arial" pitchFamily="1" charset="0"/>
                <a:ea typeface="Arial" pitchFamily="1" charset="0"/>
                <a:cs typeface="Arial" pitchFamily="1" charset="0"/>
              </a:defRPr>
            </a:pPr>
            <a:r>
              <a:t>III. Accommodating among-site heterogeneity in the substitution process</a:t>
            </a:r>
          </a:p>
        </p:txBody>
      </p:sp>
      <p:sp>
        <p:nvSpPr>
          <p:cNvPr id="7" name="Shape 2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YUAABQNwAAKhcAABAgAAAmAAAACAAAAP//////////"/>
              </a:ext>
            </a:extLst>
          </p:cNvSpPr>
          <p:nvPr/>
        </p:nvSpPr>
        <p:spPr>
          <a:xfrm>
            <a:off x="990600" y="3397250"/>
            <a:ext cx="8001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C0C0C0"/>
                </a:solidFill>
                <a:effectLst/>
                <a:latin typeface="Arial" pitchFamily="1" charset="0"/>
                <a:ea typeface="Arial" pitchFamily="1" charset="0"/>
                <a:cs typeface="Arial" pitchFamily="1" charset="0"/>
              </a:defRPr>
            </a:pPr>
            <a:r>
              <a:t>Among-site variation in substitution rates</a:t>
            </a:r>
          </a:p>
        </p:txBody>
      </p:sp>
      <p:sp>
        <p:nvSpPr>
          <p:cNvPr id="8" name="Shape 26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4XAABQNwAAghkAABAgAAAmAAAACAAAAP//////////"/>
              </a:ext>
            </a:extLst>
          </p:cNvSpPr>
          <p:nvPr/>
        </p:nvSpPr>
        <p:spPr>
          <a:xfrm>
            <a:off x="990600" y="3778250"/>
            <a:ext cx="8001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C0C0C0"/>
                </a:solidFill>
                <a:effectLst/>
                <a:latin typeface="Arial" pitchFamily="1" charset="0"/>
                <a:ea typeface="Arial" pitchFamily="1" charset="0"/>
                <a:cs typeface="Arial" pitchFamily="1" charset="0"/>
              </a:defRPr>
            </a:pPr>
            <a:r>
              <a:t>Among-site variation in substitution process</a:t>
            </a:r>
          </a:p>
        </p:txBody>
      </p:sp>
      <p:sp>
        <p:nvSpPr>
          <p:cNvPr id="9" name="Shape 2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G4PAACgMgAAshEAABAgAAAmAAAACAAAAP//////////"/>
              </a:ext>
            </a:extLst>
          </p:cNvSpPr>
          <p:nvPr/>
        </p:nvSpPr>
        <p:spPr>
          <a:xfrm>
            <a:off x="990600" y="2508250"/>
            <a:ext cx="7239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C0C0C0"/>
                </a:solidFill>
                <a:effectLst/>
                <a:latin typeface="Arial" pitchFamily="1" charset="0"/>
                <a:ea typeface="Arial" pitchFamily="1" charset="0"/>
                <a:cs typeface="Arial" pitchFamily="1" charset="0"/>
              </a:defRPr>
            </a:pPr>
            <a:r>
              <a:t>Meet the GTR family</a:t>
            </a:r>
          </a:p>
        </p:txBody>
      </p:sp>
      <p:sp>
        <p:nvSpPr>
          <p:cNvPr id="10"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CIaAACAOAAAohwAABAgAAAmAAAACAAAAP//////////"/>
              </a:ext>
            </a:extLst>
          </p:cNvSpPr>
          <p:nvPr/>
        </p:nvSpPr>
        <p:spPr>
          <a:xfrm>
            <a:off x="635000" y="424815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C0C0C0"/>
                </a:solidFill>
                <a:latin typeface="Arial" pitchFamily="1" charset="0"/>
                <a:ea typeface="Gill Sans" pitchFamily="0" charset="0"/>
                <a:cs typeface="Gill Sans" pitchFamily="0" charset="0"/>
              </a:defRPr>
            </a:pPr>
            <a:r>
              <a:t>IV. Accommodating heterogeneity in the substitution process along the tree</a:t>
            </a:r>
          </a:p>
        </p:txBody>
      </p:sp>
      <p:sp>
        <p:nvSpPr>
          <p:cNvPr id="11" name="Rectangle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CgMgAA3AoAABAgAAAmAAAACAAAAP//////////"/>
              </a:ext>
            </a:extLst>
          </p:cNvSpPr>
          <p:nvPr/>
        </p:nvSpPr>
        <p:spPr>
          <a:xfrm>
            <a:off x="990600" y="1397000"/>
            <a:ext cx="7239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100"/>
              </a:lnSpc>
              <a:defRPr sz="1800" cap="none">
                <a:solidFill>
                  <a:srgbClr val="C0C0C0"/>
                </a:solidFill>
                <a:latin typeface="Arial" pitchFamily="1" charset="0"/>
                <a:ea typeface="Gill Sans" pitchFamily="0" charset="0"/>
                <a:cs typeface="Gill Sans" pitchFamily="0" charset="0"/>
              </a:defRPr>
            </a:pPr>
            <a:r>
              <a:t>The scale parameter</a:t>
            </a:r>
          </a:p>
        </p:txBody>
      </p:sp>
      <p:sp>
        <p:nvSpPr>
          <p:cNvPr id="12" name="CadreTexte1"/>
          <p:cNvSpPr txBox="1">
            <a:extLst>
              <a:ext uri="smNativeData">
                <pr:smNativeData xmlns:pr="smNativeData" xmlns="smNativeData" val="SMDATA_15_2mHZYhMAAAAlAAAAEg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OQP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AAAAACIdAADMPQAAYCoAABAAAAAmAAAACAAAAP//////////"/>
              </a:ext>
            </a:extLst>
          </p:cNvSpPr>
          <p:nvPr/>
        </p:nvSpPr>
        <p:spPr>
          <a:xfrm>
            <a:off x="0" y="4735830"/>
            <a:ext cx="10045700" cy="2152650"/>
          </a:xfrm>
          <a:prstGeom prst="rect">
            <a:avLst/>
          </a:prstGeom>
          <a:noFill/>
          <a:ln>
            <a:noFill/>
          </a:ln>
          <a:effectLst/>
        </p:spPr>
        <p:txBody>
          <a:bodyPr vert="horz" wrap="square" numCol="1" spcCol="215900" anchor="t"/>
          <a:lstStyle/>
          <a:p>
            <a:pPr>
              <a:defRPr sz="1400" cap="none">
                <a:solidFill>
                  <a:srgbClr val="0000FF"/>
                </a:solidFill>
                <a:latin typeface="Verdana" pitchFamily="1" charset="0"/>
                <a:ea typeface="Verdana" pitchFamily="1" charset="0"/>
                <a:cs typeface="Verdana" pitchFamily="1" charset="0"/>
              </a:defRPr>
            </a:pPr>
            <a:r>
              <a:rPr sz="2200" cap="none"/>
              <a:t>Many things we have not addressed :</a:t>
            </a:r>
            <a:endParaRPr sz="2200" cap="none"/>
          </a:p>
          <a:p>
            <a:pPr>
              <a:buFont typeface="Wingdings" pitchFamily="2" charset="2"/>
              <a:buChar char=""/>
              <a:defRPr sz="1400" cap="none">
                <a:latin typeface="Verdana" pitchFamily="1" charset="0"/>
                <a:ea typeface="Verdana" pitchFamily="1" charset="0"/>
                <a:cs typeface="Verdana" pitchFamily="1" charset="0"/>
              </a:defRPr>
            </a:pPr>
            <a:r>
              <a:rPr sz="1800" cap="none"/>
              <a:t>Heterogeneity in rates of evolution across the tree </a:t>
            </a:r>
            <a:r>
              <a:rPr sz="1000" cap="none"/>
              <a:t>(Tuffley and Steel 1998 ; Galtier 2001)</a:t>
            </a:r>
            <a:r>
              <a:t> </a:t>
            </a:r>
          </a:p>
          <a:p>
            <a:pPr>
              <a:buFont typeface="Wingdings" pitchFamily="2" charset="2"/>
              <a:buChar char=""/>
              <a:defRPr sz="1200" cap="none">
                <a:latin typeface="Verdana" pitchFamily="1" charset="0"/>
                <a:ea typeface="Verdana" pitchFamily="1" charset="0"/>
                <a:cs typeface="Verdana" pitchFamily="1" charset="0"/>
              </a:defRPr>
            </a:pPr>
            <a:r>
              <a:rPr sz="1800" cap="none"/>
              <a:t>Correlated evolution of traits and sequences </a:t>
            </a:r>
            <a:r>
              <a:rPr sz="1000" cap="none"/>
              <a:t>(e.g. Tamuri et al. 2009 ; Poujol and Lartillot 2010 ; Bielejec 2014...)</a:t>
            </a:r>
            <a:endParaRPr sz="1000" cap="none"/>
          </a:p>
          <a:p>
            <a:pPr>
              <a:buFont typeface="Wingdings" pitchFamily="2" charset="2"/>
              <a:buChar char=""/>
              <a:defRPr sz="1200" cap="none">
                <a:latin typeface="Verdana" pitchFamily="1" charset="0"/>
                <a:ea typeface="Verdana" pitchFamily="1" charset="0"/>
                <a:cs typeface="Verdana" pitchFamily="1" charset="0"/>
              </a:defRPr>
            </a:pPr>
            <a:r>
              <a:rPr sz="1800" cap="none"/>
              <a:t>Non-independence between sites </a:t>
            </a:r>
            <a:r>
              <a:rPr sz="1000" cap="none"/>
              <a:t>(e.g. Schöniger and von Haeseler (1994), Robinson et al. 2003, Meyer et al. 2019...)</a:t>
            </a:r>
            <a:endParaRPr sz="1000" cap="none"/>
          </a:p>
          <a:p>
            <a:pPr>
              <a:buFont typeface="Wingdings" pitchFamily="2" charset="2"/>
              <a:buChar char=""/>
              <a:defRPr sz="1200" cap="none">
                <a:latin typeface="Verdana" pitchFamily="1" charset="0"/>
                <a:ea typeface="Verdana" pitchFamily="1" charset="0"/>
                <a:cs typeface="Verdana" pitchFamily="1" charset="0"/>
              </a:defRPr>
            </a:pPr>
            <a:r>
              <a:t>...</a:t>
            </a:r>
          </a:p>
        </p:txBody>
      </p:sp>
      <p:sp>
        <p:nvSpPr>
          <p:cNvPr id="13" name="CadreTexte2"/>
          <p:cNvSpPr txBox="1">
            <a:extLst>
              <a:ext uri="smNativeData">
                <pr:smNativeData xmlns:pr="smNativeData" xmlns="smNativeData" val="SMDATA_15_2mHZYhMAAAAlAAAAEgAAAE8BAAAAkAAAAEgAAACQAAAASAAAAAAAAAAAAAAAAAAAAAEAAABQAAAAAAAAAAAA4D8AAAAAAADgPwAAAAAAAOA/AAAAAAAA4D8AAAAAAADgPwAAAAAAAOA/AAAAAAAA4D8AAAAAAADgPwAAAAAAAOA/AAAAAAAA4D8CAAAAjAAAAAEAAAAAAAAAwMDAAP///wgAAAAAAAAAAAAAAAAAAAAAAAAAAAAAAAAAAAAAZAAAAAEAAABAAAAAAAAAAAAAAAAAAAAAAAAAAAAAAAAAAAAAAAAAAAAAAAAAAAAAAAAAAAAAAAAAAAAAAAAAAAAAAAAAAAAAAAAAAAAAAAAAAAAAAAAAAAAAAAAAAAAAFAAAADwAAAABAAAAAAAAALOzswA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GoE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LOzswB/f38A3N7gA8zMzADAwP8Af39/AAAAAAAAAAAAAAAAAAAAAAAAAAAAIQAAABgAAAAUAAAA7ykAAGAqAABbPQAA6C0AABAgAAAmAAAACAAAAP//////////"/>
              </a:ext>
            </a:extLst>
          </p:cNvSpPr>
          <p:nvPr/>
        </p:nvSpPr>
        <p:spPr>
          <a:xfrm>
            <a:off x="6816725" y="6888480"/>
            <a:ext cx="3157220" cy="574040"/>
          </a:xfrm>
          <a:prstGeom prst="rect">
            <a:avLst/>
          </a:prstGeom>
          <a:solidFill>
            <a:srgbClr val="C0C0C0"/>
          </a:solidFill>
          <a:ln w="12700" cap="flat" cmpd="sng" algn="ctr">
            <a:solidFill>
              <a:srgbClr val="B3B3B3"/>
            </a:solidFill>
            <a:prstDash val="solid"/>
            <a:headEnd type="none"/>
            <a:tailEnd type="none"/>
          </a:ln>
          <a:effectLst/>
        </p:spPr>
        <p:txBody>
          <a:bodyPr vert="horz" wrap="square" numCol="1" spcCol="215900" anchor="t"/>
          <a:lstStyle/>
          <a:p>
            <a:pPr>
              <a:defRPr sz="2400" i="1" cap="none">
                <a:solidFill>
                  <a:schemeClr val="accent5"/>
                </a:solidFill>
                <a:latin typeface="Verdana" pitchFamily="1" charset="0"/>
                <a:ea typeface="Verdana" pitchFamily="1" charset="0"/>
                <a:cs typeface="Verdana" pitchFamily="1" charset="0"/>
              </a:defRPr>
            </a:pPr>
            <a:r>
              <a:t>See Jeff’s talk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0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400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Outline</a:t>
            </a:r>
          </a:p>
        </p:txBody>
      </p:sp>
      <p:sp>
        <p:nvSpPr>
          <p:cNvPr id="3" name="Shape 400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cap="none">
                <a:solidFill>
                  <a:srgbClr val="0433FF"/>
                </a:solidFill>
                <a:latin typeface="Arial" pitchFamily="1" charset="0"/>
                <a:ea typeface="Arial" pitchFamily="1" charset="0"/>
                <a:cs typeface="Arial" pitchFamily="1" charset="0"/>
              </a:defRPr>
            </a:pPr>
            <a:r>
              <a:t>I. A brief review of Continuous-Time Markov models</a:t>
            </a:r>
          </a:p>
        </p:txBody>
      </p:sp>
      <p:sp>
        <p:nvSpPr>
          <p:cNvPr id="4" name="Shape 400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cap="none">
                <a:solidFill>
                  <a:srgbClr val="0433FF"/>
                </a:solidFill>
                <a:latin typeface="Arial" pitchFamily="1" charset="0"/>
                <a:ea typeface="Arial" pitchFamily="1" charset="0"/>
                <a:cs typeface="Arial" pitchFamily="1" charset="0"/>
              </a:defRPr>
            </a:pPr>
            <a:r>
              <a:t>II. Stochastic models of nucleotide substitution</a:t>
            </a:r>
          </a:p>
        </p:txBody>
      </p:sp>
      <p:sp>
        <p:nvSpPr>
          <p:cNvPr id="5" name="Shape 401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cap="none">
                <a:latin typeface="Arial" pitchFamily="1" charset="0"/>
                <a:ea typeface="Arial" pitchFamily="1" charset="0"/>
                <a:cs typeface="Arial" pitchFamily="1" charset="0"/>
              </a:defRPr>
            </a:pPr>
            <a:r>
              <a:rPr cap="none">
                <a:solidFill>
                  <a:srgbClr val="424242"/>
                </a:solidFill>
              </a:rPr>
              <a:t>What’s the deal with time reversibility</a:t>
            </a:r>
            <a:endParaRPr cap="none">
              <a:solidFill>
                <a:srgbClr val="424242"/>
              </a:solidFill>
            </a:endParaRPr>
          </a:p>
        </p:txBody>
      </p:sp>
      <p:sp>
        <p:nvSpPr>
          <p:cNvPr id="6" name="Shape 401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cap="none">
                <a:solidFill>
                  <a:srgbClr val="0433FF"/>
                </a:solidFill>
                <a:latin typeface="Arial" pitchFamily="1" charset="0"/>
                <a:ea typeface="Arial" pitchFamily="1" charset="0"/>
                <a:cs typeface="Arial" pitchFamily="1" charset="0"/>
              </a:defRPr>
            </a:pPr>
            <a:r>
              <a:t>III. Accommodating among-site heterogeneity in the substitution process</a:t>
            </a:r>
          </a:p>
        </p:txBody>
      </p:sp>
      <p:sp>
        <p:nvSpPr>
          <p:cNvPr id="7" name="Shape 401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AtdR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cap="none">
                <a:latin typeface="Arial" pitchFamily="1" charset="0"/>
                <a:ea typeface="Arial" pitchFamily="1" charset="0"/>
                <a:cs typeface="Arial" pitchFamily="1" charset="0"/>
              </a:defRPr>
            </a:pPr>
            <a:r>
              <a:rPr cap="none">
                <a:solidFill>
                  <a:srgbClr val="424242"/>
                </a:solidFill>
              </a:rPr>
              <a:t>Among-site variation in substitution rates</a:t>
            </a:r>
            <a:endParaRPr cap="none">
              <a:solidFill>
                <a:srgbClr val="424242"/>
              </a:solidFill>
            </a:endParaRPr>
          </a:p>
        </p:txBody>
      </p:sp>
      <p:sp>
        <p:nvSpPr>
          <p:cNvPr id="8" name="Shape 401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cap="none">
                <a:latin typeface="Arial" pitchFamily="1" charset="0"/>
                <a:ea typeface="Arial" pitchFamily="1" charset="0"/>
                <a:cs typeface="Arial" pitchFamily="1" charset="0"/>
              </a:defRPr>
            </a:pPr>
            <a:r>
              <a:rPr cap="none">
                <a:solidFill>
                  <a:srgbClr val="424242"/>
                </a:solidFill>
              </a:rPr>
              <a:t>Among-site variation in substitution process</a:t>
            </a:r>
            <a:endParaRPr cap="none">
              <a:solidFill>
                <a:srgbClr val="424242"/>
              </a:solidFill>
            </a:endParaRPr>
          </a:p>
        </p:txBody>
      </p:sp>
      <p:sp>
        <p:nvSpPr>
          <p:cNvPr id="9" name="Shape 401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cap="none">
                <a:latin typeface="Arial" pitchFamily="1" charset="0"/>
                <a:ea typeface="Arial" pitchFamily="1" charset="0"/>
                <a:cs typeface="Arial" pitchFamily="1" charset="0"/>
              </a:defRPr>
            </a:pPr>
            <a:r>
              <a:rPr cap="none">
                <a:solidFill>
                  <a:srgbClr val="424242"/>
                </a:solidFill>
              </a:rPr>
              <a:t>Meet the GTR family</a:t>
            </a:r>
            <a:endParaRPr cap="none">
              <a:solidFill>
                <a:srgbClr val="424242"/>
              </a:solidFill>
            </a:endParaRPr>
          </a:p>
        </p:txBody>
      </p:sp>
      <p:sp>
        <p:nvSpPr>
          <p:cNvPr id="10" name="Shape 401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AF4g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cap="none">
                <a:solidFill>
                  <a:srgbClr val="0433FF"/>
                </a:solidFill>
                <a:latin typeface="Arial" pitchFamily="1" charset="0"/>
                <a:ea typeface="Arial" pitchFamily="1" charset="0"/>
                <a:cs typeface="Arial" pitchFamily="1" charset="0"/>
              </a:defRPr>
            </a:pPr>
            <a:r>
              <a:t>IV. Accommodating heterogeneity in the substitution process along the tree</a:t>
            </a:r>
          </a:p>
        </p:txBody>
      </p:sp>
      <p:sp>
        <p:nvSpPr>
          <p:cNvPr id="11" name="CadreTexte1"/>
          <p:cNvSpPr txBox="1">
            <a:extLst>
              <a:ext uri="smNativeData">
                <pr:smNativeData xmlns:pr="smNativeData" xmlns="smNativeData" val="SMDATA_15_2mHZYhMAAAAlAAAAEg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OQP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AAAAACIdAADMPQAAYCoAABAAAAAmAAAACAAAAP//////////"/>
              </a:ext>
            </a:extLst>
          </p:cNvSpPr>
          <p:nvPr/>
        </p:nvSpPr>
        <p:spPr>
          <a:xfrm>
            <a:off x="0" y="4735830"/>
            <a:ext cx="10045700" cy="2152650"/>
          </a:xfrm>
          <a:prstGeom prst="rect">
            <a:avLst/>
          </a:prstGeom>
          <a:noFill/>
          <a:ln>
            <a:noFill/>
          </a:ln>
          <a:effectLst/>
        </p:spPr>
        <p:txBody>
          <a:bodyPr vert="horz" wrap="square" numCol="1" spcCol="215900" anchor="t"/>
          <a:lstStyle/>
          <a:p>
            <a:pPr>
              <a:defRPr sz="1400" cap="none">
                <a:solidFill>
                  <a:srgbClr val="0000FF"/>
                </a:solidFill>
                <a:latin typeface="Verdana" pitchFamily="1" charset="0"/>
                <a:ea typeface="Verdana" pitchFamily="1" charset="0"/>
                <a:cs typeface="Verdana" pitchFamily="1" charset="0"/>
              </a:defRPr>
            </a:pPr>
            <a:r>
              <a:rPr sz="2200" cap="none"/>
              <a:t>Many things we have not addressed :</a:t>
            </a:r>
            <a:endParaRPr sz="2200" cap="none"/>
          </a:p>
          <a:p>
            <a:pPr>
              <a:buFont typeface="Wingdings" pitchFamily="2" charset="2"/>
              <a:buChar char=""/>
              <a:defRPr sz="1400" cap="none">
                <a:latin typeface="Verdana" pitchFamily="1" charset="0"/>
                <a:ea typeface="Verdana" pitchFamily="1" charset="0"/>
                <a:cs typeface="Verdana" pitchFamily="1" charset="0"/>
              </a:defRPr>
            </a:pPr>
            <a:r>
              <a:rPr sz="1800" cap="none"/>
              <a:t>Heterogeneity in rates of evolution across the tree </a:t>
            </a:r>
            <a:r>
              <a:rPr sz="1000" cap="none"/>
              <a:t>(Tuffley and Steel 1998 ; Galtier 2001)</a:t>
            </a:r>
            <a:r>
              <a:t> </a:t>
            </a:r>
          </a:p>
          <a:p>
            <a:pPr>
              <a:buFont typeface="Wingdings" pitchFamily="2" charset="2"/>
              <a:buChar char=""/>
              <a:defRPr sz="1200" cap="none">
                <a:latin typeface="Verdana" pitchFamily="1" charset="0"/>
                <a:ea typeface="Verdana" pitchFamily="1" charset="0"/>
                <a:cs typeface="Verdana" pitchFamily="1" charset="0"/>
              </a:defRPr>
            </a:pPr>
            <a:r>
              <a:rPr sz="1800" cap="none"/>
              <a:t>Correlated evolution of traits and sequences </a:t>
            </a:r>
            <a:r>
              <a:rPr sz="1000" cap="none"/>
              <a:t>(e.g. Tamuri et al. 2009 ; Poujol and Lartillot 2010 ; Bielejec 2014...)</a:t>
            </a:r>
            <a:endParaRPr sz="1000" cap="none"/>
          </a:p>
          <a:p>
            <a:pPr>
              <a:buFont typeface="Wingdings" pitchFamily="2" charset="2"/>
              <a:buChar char=""/>
              <a:defRPr sz="1200" cap="none">
                <a:latin typeface="Verdana" pitchFamily="1" charset="0"/>
                <a:ea typeface="Verdana" pitchFamily="1" charset="0"/>
                <a:cs typeface="Verdana" pitchFamily="1" charset="0"/>
              </a:defRPr>
            </a:pPr>
            <a:r>
              <a:rPr sz="1800" cap="none"/>
              <a:t>Non-independence between sites </a:t>
            </a:r>
            <a:r>
              <a:rPr sz="1000" cap="none"/>
              <a:t>(e.g. Schöniger and von Haeseler (1994), Robinson et al. 2003, Meyer et al. 2019...)</a:t>
            </a:r>
            <a:endParaRPr sz="1000" cap="none"/>
          </a:p>
          <a:p>
            <a:pPr>
              <a:buFont typeface="Wingdings" pitchFamily="2" charset="2"/>
              <a:buChar char=""/>
              <a:defRPr sz="1200" cap="none">
                <a:latin typeface="Verdana" pitchFamily="1" charset="0"/>
                <a:ea typeface="Verdana" pitchFamily="1" charset="0"/>
                <a:cs typeface="Verdana" pitchFamily="1" charset="0"/>
              </a:defRPr>
            </a:pPr>
            <a:r>
              <a:t>...</a:t>
            </a:r>
          </a:p>
        </p:txBody>
      </p:sp>
      <p:sp>
        <p:nvSpPr>
          <p:cNvPr id="12" name="CadreTexte2"/>
          <p:cNvSpPr txBox="1">
            <a:extLst>
              <a:ext uri="smNativeData">
                <pr:smNativeData xmlns:pr="smNativeData" xmlns="smNativeData" val="SMDATA_15_2mHZYhMAAAAlAAAAEgAAAE8BAAAAkAAAAEgAAACQAAAASAAAAAAAAAAAAAAAAAAAAAEAAABQAAAAAAAAAAAA4D8AAAAAAADgPwAAAAAAAOA/AAAAAAAA4D8AAAAAAADgPwAAAAAAAOA/AAAAAAAA4D8AAAAAAADgPwAAAAAAAOA/AAAAAAAA4D8CAAAAjAAAAAEAAAAAAAAAwMDAAP///wgAAAAAAAAAAAAAAAAAAAAAAAAAAAAAAAAAAAAAZAAAAAEAAABAAAAAAAAAAAAAAAAAAAAAAAAAAAAAAAAAAAAAAAAAAAAAAAAAAAAAAAAAAAAAAAAAAAAAAAAAAAAAAAAAAAAAAAAAAAAAAAAAAAAAAAAAAAAAAAAAAAAAFAAAADwAAAABAAAAAAAAALOzswA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GoE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LOzswB/f38A3N7gA8zMzADAwP8Af39/AAAAAAAAAAAAAAAAAAAAAAAAAAAAIQAAABgAAAAUAAAA7ykAAGAqAABbPQAA6C0AABAgAAAmAAAACAAAAP//////////"/>
              </a:ext>
            </a:extLst>
          </p:cNvSpPr>
          <p:nvPr/>
        </p:nvSpPr>
        <p:spPr>
          <a:xfrm>
            <a:off x="6816725" y="6888480"/>
            <a:ext cx="3157220" cy="574040"/>
          </a:xfrm>
          <a:prstGeom prst="rect">
            <a:avLst/>
          </a:prstGeom>
          <a:solidFill>
            <a:srgbClr val="C0C0C0"/>
          </a:solidFill>
          <a:ln w="12700" cap="flat" cmpd="sng" algn="ctr">
            <a:solidFill>
              <a:srgbClr val="B3B3B3"/>
            </a:solidFill>
            <a:prstDash val="solid"/>
            <a:headEnd type="none"/>
            <a:tailEnd type="none"/>
          </a:ln>
          <a:effectLst/>
        </p:spPr>
        <p:txBody>
          <a:bodyPr vert="horz" wrap="square" numCol="1" spcCol="215900" anchor="t"/>
          <a:lstStyle/>
          <a:p>
            <a:pPr>
              <a:defRPr sz="2400" i="1" cap="none">
                <a:solidFill>
                  <a:schemeClr val="accent5"/>
                </a:solidFill>
                <a:latin typeface="Verdana" pitchFamily="1" charset="0"/>
                <a:ea typeface="Verdana" pitchFamily="1" charset="0"/>
                <a:cs typeface="Verdana" pitchFamily="1" charset="0"/>
              </a:defRPr>
            </a:pPr>
            <a:r>
              <a:t>See Jeff’s talk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0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Data</a:t>
            </a:r>
          </a:p>
        </p:txBody>
      </p:sp>
      <p:sp>
        <p:nvSpPr>
          <p:cNvPr id="3" name="Shape 58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I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4" name="Shape 58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Model</a:t>
            </a:r>
          </a:p>
        </p:txBody>
      </p:sp>
      <p:sp>
        <p:nvSpPr>
          <p:cNvPr id="5" name="Shape 58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j3SY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Estimates</a:t>
            </a:r>
          </a:p>
        </p:txBody>
      </p:sp>
      <p:sp>
        <p:nvSpPr>
          <p:cNvPr id="6" name="Shape 58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7" name="Shape 586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wc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8" name="Shape 58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bn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Inference Method</a:t>
            </a:r>
          </a:p>
        </p:txBody>
      </p:sp>
      <p:sp>
        <p:nvSpPr>
          <p:cNvPr id="9" name="Shape 586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PC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10" name="Shape 586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wcH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11" name="Shape 5868"/>
          <p:cNvSpPr>
            <a:extLst>
              <a:ext uri="smNativeData">
                <pr:smNativeData xmlns:pr="smNativeData" xmlns="smNativeData" val="SMDATA_15_2mHZ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QUFB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86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Statistical Estimation of Phylogeny: An Outline</a:t>
            </a:r>
          </a:p>
        </p:txBody>
      </p:sp>
      <p:sp>
        <p:nvSpPr>
          <p:cNvPr id="13" name="Shape 587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0VDA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0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7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DdR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Data</a:t>
            </a:r>
          </a:p>
        </p:txBody>
      </p:sp>
      <p:sp>
        <p:nvSpPr>
          <p:cNvPr id="3" name="Shape 58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4" name="Shape 58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Model</a:t>
            </a:r>
          </a:p>
        </p:txBody>
      </p:sp>
      <p:sp>
        <p:nvSpPr>
          <p:cNvPr id="5" name="Shape 587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3AC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Estimates</a:t>
            </a:r>
          </a:p>
        </p:txBody>
      </p:sp>
      <p:sp>
        <p:nvSpPr>
          <p:cNvPr id="6" name="Shape 587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7" name="Shape 587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8" name="Shape 587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Inference Method</a:t>
            </a:r>
          </a:p>
        </p:txBody>
      </p:sp>
      <p:sp>
        <p:nvSpPr>
          <p:cNvPr id="9" name="Shape 58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Bso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10" name="Shape 58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11" name="Shape 5881"/>
          <p:cNvSpPr>
            <a:extLst>
              <a:ext uri="smNativeData">
                <pr:smNativeData xmlns:pr="smNativeData" xmlns="smNativeData" val="SMDATA_15_2mHZ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88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VmUl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Statistical Estimation of Phylogeny: An Outline</a:t>
            </a:r>
          </a:p>
        </p:txBody>
      </p:sp>
      <p:sp>
        <p:nvSpPr>
          <p:cNvPr id="13" name="Shape 58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Y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14" name="Shape 5884"/>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HBwaW4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cBcAABAAAAAmAAAACAAAAP//////////"/>
              </a:ext>
            </a:extLst>
          </p:cNvSpPr>
          <p:nvPr/>
        </p:nvSpPr>
        <p:spPr>
          <a:xfrm>
            <a:off x="2603500" y="2489200"/>
            <a:ext cx="1905000" cy="13208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0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Data</a:t>
            </a:r>
          </a:p>
        </p:txBody>
      </p:sp>
      <p:sp>
        <p:nvSpPr>
          <p:cNvPr id="3" name="Shape 588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QdH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4" name="Shape 58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z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Model</a:t>
            </a:r>
          </a:p>
        </p:txBody>
      </p:sp>
      <p:sp>
        <p:nvSpPr>
          <p:cNvPr id="5" name="Shape 588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Z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Estimates</a:t>
            </a:r>
          </a:p>
        </p:txBody>
      </p:sp>
      <p:sp>
        <p:nvSpPr>
          <p:cNvPr id="6" name="Shape 589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7" name="Shape 58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8" name="Shape 58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ZBME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Inference Method</a:t>
            </a:r>
          </a:p>
        </p:txBody>
      </p:sp>
      <p:sp>
        <p:nvSpPr>
          <p:cNvPr id="9" name="Shape 589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10" name="Shape 589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11" name="Shape 5895"/>
          <p:cNvSpPr>
            <a:extLst>
              <a:ext uri="smNativeData">
                <pr:smNativeData xmlns:pr="smNativeData" xmlns="smNativeData" val="SMDATA_15_2mHZ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89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gck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Statistical Estimation of Phylogeny: An Outline</a:t>
            </a:r>
          </a:p>
        </p:txBody>
      </p:sp>
      <p:sp>
        <p:nvSpPr>
          <p:cNvPr id="13" name="Shape 589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0SW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14" name="Shape 5898"/>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pwPjw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ZBkAABAAAAAmAAAACAAAAP//////////"/>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58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JJb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PgWAABgGAAAeBkAABAgAAAmAAAACAAAAP//////////"/>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1</a:t>
            </a:r>
          </a:p>
        </p:txBody>
      </p:sp>
      <p:sp>
        <p:nvSpPr>
          <p:cNvPr id="16" name="Shape 59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s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PQaAAA0DQAAGB8AABAgAAAmAAAACAAAAP//////////"/>
              </a:ext>
            </a:extLst>
          </p:cNvSpPr>
          <p:nvPr/>
        </p:nvSpPr>
        <p:spPr>
          <a:xfrm>
            <a:off x="812800" y="438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17" name="Shape 590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PQaAADUHAAAGB8AABAgAAAmAAAACAAAAP//////////"/>
              </a:ext>
            </a:extLst>
          </p:cNvSpPr>
          <p:nvPr/>
        </p:nvSpPr>
        <p:spPr>
          <a:xfrm>
            <a:off x="2755900" y="4381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18" name="Shape 590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NweAAAoGQAAACMAABAgAAAmAAAACAAAAP//////////"/>
              </a:ext>
            </a:extLst>
          </p:cNvSpPr>
          <p:nvPr/>
        </p:nvSpPr>
        <p:spPr>
          <a:xfrm>
            <a:off x="2755900" y="501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19" name="Shape 590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JvZ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PQaAAC0KAAAjB4AABAgAAAmAAAACAAAAP//////////"/>
              </a:ext>
            </a:extLst>
          </p:cNvSpPr>
          <p:nvPr/>
        </p:nvSpPr>
        <p:spPr>
          <a:xfrm>
            <a:off x="4686300" y="4381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20" name="Shape 590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FQfAAC0KAAAxCIAABAgAAAmAAAACAAAAP//////////"/>
              </a:ext>
            </a:extLst>
          </p:cNvSpPr>
          <p:nvPr/>
        </p:nvSpPr>
        <p:spPr>
          <a:xfrm>
            <a:off x="4686300" y="5092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21" name="Shape 590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6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PQaAAC4OAAAbCAAABAgAAAmAAAACAAAAP//////////"/>
              </a:ext>
            </a:extLst>
          </p:cNvSpPr>
          <p:nvPr/>
        </p:nvSpPr>
        <p:spPr>
          <a:xfrm>
            <a:off x="7289800" y="4381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22" name="Shape 5906"/>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QyIi8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AgbAAC8GwAAHCUAABAAAAAmAAAACAAAAP//////////"/>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590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V4dE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LAiAABgGAAAMCUAABAgAAAmAAAACAAAAP//////////"/>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2</a:t>
            </a:r>
          </a:p>
        </p:txBody>
      </p:sp>
      <p:sp>
        <p:nvSpPr>
          <p:cNvPr id="24" name="Shape 5909"/>
          <p:cNvSpPr>
            <a:extLst>
              <a:ext uri="smNativeData">
                <pr:smNativeData xmlns:pr="smNativeData" xmlns="smNativeData" val="SMDATA_15_2mHZYh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Bc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1TYAAJ8RAAAZOgAApB8AABAAAAAmAAAACAAAAP//////////"/>
              </a:ext>
            </a:extLst>
          </p:cNvSpPr>
          <p:nvPr/>
        </p:nvSpPr>
        <p:spPr>
          <a:xfrm>
            <a:off x="8913495" y="2864485"/>
            <a:ext cx="530860" cy="2279015"/>
          </a:xfrm>
          <a:custGeom>
            <a:avLst/>
            <a:gdLst/>
            <a:ahLst/>
            <a:cxnLst/>
            <a:rect l="0" t="0" r="530860" b="2279015"/>
            <a:pathLst>
              <a:path w="530860" h="2279015">
                <a:moveTo>
                  <a:pt x="0" y="0"/>
                </a:moveTo>
                <a:cubicBezTo>
                  <a:pt x="656890" y="654161"/>
                  <a:pt x="704151" y="1413833"/>
                  <a:pt x="14183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spcCol="215900" anchor="t"/>
          <a:lstStyle/>
          <a:p>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499"/>
                                        <p:tgtEl>
                                          <p:spTgt spid="24"/>
                                        </p:tgtEl>
                                      </p:cBhvr>
                                    </p:animEffect>
                                  </p:childTnLst>
                                </p:cTn>
                              </p:par>
                            </p:childTnLst>
                          </p:cTn>
                        </p:par>
                        <p:par>
                          <p:cTn id="8" fill="hold">
                            <p:stCondLst>
                              <p:cond delay="499"/>
                            </p:stCondLst>
                            <p:childTnLst>
                              <p:par>
                                <p:cTn id="9" presetID="32" presetClass="emph" presetSubtype="0" repeatCount="2000" fill="hold" grpId="1" nodeType="afterEffect">
                                  <p:stCondLst>
                                    <p:cond delay="0"/>
                                  </p:stCondLst>
                                  <p:childTnLst>
                                    <p:animClr clrSpc="rgb">
                                      <p:cBhvr override="childStyle">
                                        <p:cTn id="10" dur="50" fill="hold">
                                          <p:stCondLst>
                                            <p:cond delay="0"/>
                                          </p:stCondLst>
                                        </p:cTn>
                                        <p:tgtEl>
                                          <p:spTgt spid="24"/>
                                        </p:tgtEl>
                                        <p:attrNameLst>
                                          <p:attrName>style.color</p:attrName>
                                        </p:attrNameLst>
                                      </p:cBhvr>
                                      <p:to>
                                        <a:srgbClr val="000000"/>
                                      </p:to>
                                    </p:animClr>
                                    <p:animClr clrSpc="rgb">
                                      <p:cBhvr>
                                        <p:cTn id="11" dur="50" fill="hold">
                                          <p:stCondLst>
                                            <p:cond delay="0"/>
                                          </p:stCondLst>
                                        </p:cTn>
                                        <p:tgtEl>
                                          <p:spTgt spid="24"/>
                                        </p:tgtEl>
                                        <p:attrNameLst>
                                          <p:attrName>fillcolor</p:attrName>
                                        </p:attrNameLst>
                                      </p:cBhvr>
                                      <p:to>
                                        <a:srgbClr val="000000"/>
                                      </p:to>
                                    </p:animClr>
                                    <p:set>
                                      <p:cBhvr>
                                        <p:cTn id="12" dur="50" fill="hold">
                                          <p:stCondLst>
                                            <p:cond delay="0"/>
                                          </p:stCondLst>
                                        </p:cTn>
                                        <p:tgtEl>
                                          <p:spTgt spid="24"/>
                                        </p:tgtEl>
                                        <p:attrNameLst>
                                          <p:attrName>fill.type</p:attrName>
                                        </p:attrNameLst>
                                      </p:cBhvr>
                                      <p:to>
                                        <p:strVal val="solid"/>
                                      </p:to>
                                    </p:set>
                                    <p:set>
                                      <p:cBhvr>
                                        <p:cTn id="13" dur="50" fill="hold">
                                          <p:stCondLst>
                                            <p:cond delay="0"/>
                                          </p:stCondLst>
                                        </p:cTn>
                                        <p:tgtEl>
                                          <p:spTgt spid="24"/>
                                        </p:tgtEl>
                                        <p:attrNameLst>
                                          <p:attrName>fill.on</p:attrName>
                                        </p:attrNameLst>
                                      </p:cBhvr>
                                      <p:to>
                                        <p:strVal val="true"/>
                                      </p:to>
                                    </p:set>
                                    <p:animRot by="120000">
                                      <p:cBhvr>
                                        <p:cTn id="14" dur="50" fill="hold">
                                          <p:stCondLst>
                                            <p:cond delay="50"/>
                                          </p:stCondLst>
                                        </p:cTn>
                                        <p:tgtEl>
                                          <p:spTgt spid="24"/>
                                        </p:tgtEl>
                                        <p:attrNameLst>
                                          <p:attrName>r</p:attrName>
                                        </p:attrNameLst>
                                      </p:cBhvr>
                                    </p:animRot>
                                    <p:animRot by="-240000">
                                      <p:cBhvr>
                                        <p:cTn id="15" dur="100" fill="hold">
                                          <p:stCondLst>
                                            <p:cond delay="100"/>
                                          </p:stCondLst>
                                        </p:cTn>
                                        <p:tgtEl>
                                          <p:spTgt spid="24"/>
                                        </p:tgtEl>
                                        <p:attrNameLst>
                                          <p:attrName>r</p:attrName>
                                        </p:attrNameLst>
                                      </p:cBhvr>
                                    </p:animRot>
                                    <p:animRot by="240000">
                                      <p:cBhvr>
                                        <p:cTn id="16" dur="100" fill="hold">
                                          <p:stCondLst>
                                            <p:cond delay="200"/>
                                          </p:stCondLst>
                                        </p:cTn>
                                        <p:tgtEl>
                                          <p:spTgt spid="24"/>
                                        </p:tgtEl>
                                        <p:attrNameLst>
                                          <p:attrName>r</p:attrName>
                                        </p:attrNameLst>
                                      </p:cBhvr>
                                    </p:animRot>
                                    <p:animRot by="-240000">
                                      <p:cBhvr>
                                        <p:cTn id="17" dur="100" fill="hold">
                                          <p:stCondLst>
                                            <p:cond delay="300"/>
                                          </p:stCondLst>
                                        </p:cTn>
                                        <p:tgtEl>
                                          <p:spTgt spid="24"/>
                                        </p:tgtEl>
                                        <p:attrNameLst>
                                          <p:attrName>r</p:attrName>
                                        </p:attrNameLst>
                                      </p:cBhvr>
                                    </p:animRot>
                                    <p:animRot by="120000">
                                      <p:cBhvr>
                                        <p:cTn id="18" dur="100" fill="hold">
                                          <p:stCondLst>
                                            <p:cond delay="4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dvAuto="0"/>
      <p:bldP spid="24" grpId="1" animBg="1" advAuto="0"/>
    </p:bldLst>
    <p:extLst>
      <p:ext uri="smNativeData">
        <pr:smNativeData xmlns:pr="smNativeData" xmlns="smNativeData" val="2mHZYgIAAAAFAAAA/f///wEAAAAJAAAAAAAAAAAAAAAAAAAAAAAAAAkAAAD9////AwAAACAAAAAAAAAAAAAAAAAAAAAAAAAA"/>
      </p:ext>
    </p:extLst>
  </p:timing>
</p:sld>
</file>

<file path=ppt/slides/slide3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48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IgcG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MDA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5LTZ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4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pic>
        <p:nvPicPr>
          <p:cNvPr id="7" name="avg_rat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vPjw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sEAADkJQAA0zQAADwoAAAQAAAAJgAAAAgAAAD//////////w=="/>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6c3B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Ii8+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mUlBy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vYTp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48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4Q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uB4AANonAAC4HgAAqykAABAAAAAmAAAACAAAAP//////////"/>
              </a:ext>
            </a:extLst>
          </p:cNvSpPr>
          <p:nvPr/>
        </p:nvSpPr>
        <p:spPr>
          <a:xfrm flipV="1">
            <a:off x="4993640" y="6478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49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N0R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BcAAEcpAABRJgAAYCwAABAgAAAmAAAACAAAAP//////////"/>
              </a:ext>
            </a:extLst>
          </p:cNvSpPr>
          <p:nvPr/>
        </p:nvSpPr>
        <p:spPr>
          <a:xfrm>
            <a:off x="3759200" y="6710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starting in </a:t>
            </a:r>
            <a:r>
              <a:rPr cap="none">
                <a:latin typeface="Times New Roman" pitchFamily="1" charset="0"/>
                <a:ea typeface="Times New Roman" pitchFamily="1" charset="0"/>
                <a:cs typeface="Times New Roman" pitchFamily="1" charset="0"/>
              </a:rPr>
              <a:t>G</a:t>
            </a:r>
            <a:r>
              <a:t> </a:t>
            </a:r>
          </a:p>
        </p:txBody>
      </p:sp>
      <p:sp>
        <p:nvSpPr>
          <p:cNvPr id="14" name="Shape 49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E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CQAANonAAD4JAAAfSsAABAAAAAmAAAACAAAAP//////////"/>
              </a:ext>
            </a:extLst>
          </p:cNvSpPr>
          <p:nvPr/>
        </p:nvSpPr>
        <p:spPr>
          <a:xfrm flipV="1">
            <a:off x="6009640" y="6478270"/>
            <a:ext cx="0" cy="59118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49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B0AAE8rAACRLAAAaC4AABAgAAAmAAAACAAAAP//////////"/>
              </a:ext>
            </a:extLst>
          </p:cNvSpPr>
          <p:nvPr/>
        </p:nvSpPr>
        <p:spPr>
          <a:xfrm>
            <a:off x="4775200" y="70402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overall rate of </a:t>
            </a:r>
            <a:br/>
            <a:r>
              <a:t>change away from </a:t>
            </a:r>
            <a:r>
              <a:rPr cap="none">
                <a:latin typeface="Times New Roman" pitchFamily="1" charset="0"/>
                <a:ea typeface="Times New Roman" pitchFamily="1" charset="0"/>
                <a:cs typeface="Times New Roman" pitchFamily="1" charset="0"/>
              </a:rPr>
              <a:t>G</a:t>
            </a:r>
            <a:r>
              <a:t> </a:t>
            </a:r>
          </a:p>
        </p:txBody>
      </p:sp>
      <p:sp>
        <p:nvSpPr>
          <p:cNvPr id="16" name="Shape 49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rBwAAHAXAACzIQAAgBkAABAAAAAmAAAACAAAAP//////////"/>
              </a:ext>
            </a:extLst>
          </p:cNvSpPr>
          <p:nvPr/>
        </p:nvSpPr>
        <p:spPr>
          <a:xfrm>
            <a:off x="46609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49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HRHZW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B8AANgOAAAzJAAA6BAAABAAAAAmAAAACAAAAP//////////"/>
              </a:ext>
            </a:extLst>
          </p:cNvSpPr>
          <p:nvPr/>
        </p:nvSpPr>
        <p:spPr>
          <a:xfrm>
            <a:off x="5067300" y="2413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49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t1cC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1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9"/>
          <a:stretch>
            <a:fillRect/>
          </a:stretch>
        </p:blipFill>
        <p:spPr>
          <a:xfrm>
            <a:off x="3613785" y="5699125"/>
            <a:ext cx="2334260" cy="481330"/>
          </a:xfrm>
          <a:prstGeom prst="rect">
            <a:avLst/>
          </a:prstGeom>
          <a:noFill/>
          <a:ln>
            <a:noFill/>
          </a:ln>
          <a:effectLst/>
        </p:spPr>
      </p:pic>
      <p:sp>
        <p:nvSpPr>
          <p:cNvPr id="20" name="Shape 49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91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UzSE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Data</a:t>
            </a:r>
          </a:p>
        </p:txBody>
      </p:sp>
      <p:sp>
        <p:nvSpPr>
          <p:cNvPr id="3" name="Shape 591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IzOD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4" name="Shape 591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Model</a:t>
            </a:r>
          </a:p>
        </p:txBody>
      </p:sp>
      <p:sp>
        <p:nvSpPr>
          <p:cNvPr id="5" name="Shape 591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Estimates</a:t>
            </a:r>
          </a:p>
        </p:txBody>
      </p:sp>
      <p:sp>
        <p:nvSpPr>
          <p:cNvPr id="6" name="Shape 591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7" name="Shape 591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8" name="Shape 591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0R2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Inference Method</a:t>
            </a:r>
          </a:p>
        </p:txBody>
      </p:sp>
      <p:sp>
        <p:nvSpPr>
          <p:cNvPr id="9" name="Shape 591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vZ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10" name="Shape 59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Bc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11" name="Shape 5920"/>
          <p:cNvSpPr>
            <a:extLst>
              <a:ext uri="smNativeData">
                <pr:smNativeData xmlns:pr="smNativeData" xmlns="smNativeData" val="SMDATA_15_2mHZ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jdE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92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R4Q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Statistical Estimation of Phylogeny: An Outline</a:t>
            </a:r>
          </a:p>
        </p:txBody>
      </p:sp>
      <p:sp>
        <p:nvSpPr>
          <p:cNvPr id="13" name="Shape 59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eE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14" name="Shape 5923"/>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IvPjw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ZBkAABAAAAAmAAAACAAAAP//////////"/>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592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E6d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PgWAABgGAAAeBkAABAgAAAmAAAACAAAAP//////////"/>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1</a:t>
            </a:r>
          </a:p>
        </p:txBody>
      </p:sp>
      <p:sp>
        <p:nvSpPr>
          <p:cNvPr id="16" name="Shape 59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PQaAAA0DQAAGB8AABAgAAAmAAAACAAAAP//////////"/>
              </a:ext>
            </a:extLst>
          </p:cNvSpPr>
          <p:nvPr/>
        </p:nvSpPr>
        <p:spPr>
          <a:xfrm>
            <a:off x="812800" y="438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17" name="Shape 592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xND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PQaAADUHAAAGB8AABAgAAAmAAAACAAAAP//////////"/>
              </a:ext>
            </a:extLst>
          </p:cNvSpPr>
          <p:nvPr/>
        </p:nvSpPr>
        <p:spPr>
          <a:xfrm>
            <a:off x="2755900" y="4381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18" name="Shape 59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4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NweAAAoGQAAACMAABAgAAAmAAAACAAAAP//////////"/>
              </a:ext>
            </a:extLst>
          </p:cNvSpPr>
          <p:nvPr/>
        </p:nvSpPr>
        <p:spPr>
          <a:xfrm>
            <a:off x="2755900" y="501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19" name="Shape 59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Jb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PQaAAC0KAAAjB4AABAgAAAmAAAACAAAAP//////////"/>
              </a:ext>
            </a:extLst>
          </p:cNvSpPr>
          <p:nvPr/>
        </p:nvSpPr>
        <p:spPr>
          <a:xfrm>
            <a:off x="4686300" y="4381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20" name="Shape 592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eG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FQfAAC0KAAAxCIAABAgAAAmAAAACAAAAP//////////"/>
              </a:ext>
            </a:extLst>
          </p:cNvSpPr>
          <p:nvPr/>
        </p:nvSpPr>
        <p:spPr>
          <a:xfrm>
            <a:off x="4686300" y="5092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21" name="Shape 59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C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PQaAAC4OAAAbCAAABAgAAAmAAAACAAAAP//////////"/>
              </a:ext>
            </a:extLst>
          </p:cNvSpPr>
          <p:nvPr/>
        </p:nvSpPr>
        <p:spPr>
          <a:xfrm>
            <a:off x="7289800" y="4381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22" name="Shape 5931"/>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9hOng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AgbAAC8GwAAHCUAABAAAAAmAAAACAAAAP//////////"/>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593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VhIH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LAiAABgGAAAMCUAABAgAAAmAAAACAAAAP//////////"/>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2</a:t>
            </a:r>
          </a:p>
        </p:txBody>
      </p:sp>
      <p:sp>
        <p:nvSpPr>
          <p:cNvPr id="24" name="Shape 5935"/>
          <p:cNvSpPr>
            <a:extLst>
              <a:ext uri="smNativeData">
                <pr:smNativeData xmlns:pr="smNativeData" xmlns="smNativeData" val="SMDATA_15_2mHZYh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HNyZ2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1TYAAJ8RAAAZOgAApB8AABAAAAAmAAAACAAAAP//////////"/>
              </a:ext>
            </a:extLst>
          </p:cNvSpPr>
          <p:nvPr/>
        </p:nvSpPr>
        <p:spPr>
          <a:xfrm>
            <a:off x="8913495" y="2864485"/>
            <a:ext cx="530860" cy="2279015"/>
          </a:xfrm>
          <a:custGeom>
            <a:avLst/>
            <a:gdLst/>
            <a:ahLst/>
            <a:cxnLst/>
            <a:rect l="0" t="0" r="530860" b="2279015"/>
            <a:pathLst>
              <a:path w="530860" h="2279015">
                <a:moveTo>
                  <a:pt x="0" y="0"/>
                </a:moveTo>
                <a:cubicBezTo>
                  <a:pt x="656890" y="654161"/>
                  <a:pt x="704151" y="1413833"/>
                  <a:pt x="14183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spcCol="215900" anchor="t"/>
          <a:lstStyle/>
          <a:p>
            <a:pPr/>
          </a:p>
        </p:txBody>
      </p:sp>
      <p:sp>
        <p:nvSpPr>
          <p:cNvPr id="25" name="Shape 593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dyY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nAAB0NgAAaCkAABAgAAAmAAAACAAAAP//////////"/>
              </a:ext>
            </a:extLst>
          </p:cNvSpPr>
          <p:nvPr/>
        </p:nvSpPr>
        <p:spPr>
          <a:xfrm>
            <a:off x="1003300" y="6350000"/>
            <a:ext cx="7848600" cy="3810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0433FF"/>
                </a:solidFill>
                <a:latin typeface="Arial" pitchFamily="1" charset="0"/>
                <a:ea typeface="Arial" pitchFamily="1" charset="0"/>
                <a:cs typeface="Arial" pitchFamily="1" charset="0"/>
              </a:defRPr>
            </a:pPr>
            <a:r>
              <a:t>Model comparison is critical for obtaining unbiased parameter estimates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93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Data</a:t>
            </a:r>
          </a:p>
        </p:txBody>
      </p:sp>
      <p:sp>
        <p:nvSpPr>
          <p:cNvPr id="3" name="Shape 593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QdH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4" name="Shape 593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z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Model</a:t>
            </a:r>
          </a:p>
        </p:txBody>
      </p:sp>
      <p:sp>
        <p:nvSpPr>
          <p:cNvPr id="5" name="Shape 594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Z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Estimates</a:t>
            </a:r>
          </a:p>
        </p:txBody>
      </p:sp>
      <p:sp>
        <p:nvSpPr>
          <p:cNvPr id="6" name="Shape 594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7" name="Shape 59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8" name="Shape 594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Inference Method</a:t>
            </a:r>
          </a:p>
        </p:txBody>
      </p:sp>
      <p:sp>
        <p:nvSpPr>
          <p:cNvPr id="9" name="Shape 594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n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10" name="Shape 594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11" name="Shape 5946"/>
          <p:cNvSpPr>
            <a:extLst>
              <a:ext uri="smNativeData">
                <pr:smNativeData xmlns:pr="smNativeData" xmlns="smNativeData" val="SMDATA_15_2mHZ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0OT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94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9w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Statistical Estimation of Phylogeny: An Outline</a:t>
            </a:r>
          </a:p>
        </p:txBody>
      </p:sp>
      <p:sp>
        <p:nvSpPr>
          <p:cNvPr id="13" name="Shape 594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14" name="Shape 5949"/>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xhOnM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ZBkAABAAAAAmAAAACAAAAP//////////"/>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595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CBibH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PgWAABgGAAAeBkAABAgAAAmAAAACAAAAP//////////"/>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1</a:t>
            </a:r>
          </a:p>
        </p:txBody>
      </p:sp>
      <p:sp>
        <p:nvSpPr>
          <p:cNvPr id="16" name="Shape 59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vcj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PQaAAA0DQAAGB8AABAgAAAmAAAACAAAAP//////////"/>
              </a:ext>
            </a:extLst>
          </p:cNvSpPr>
          <p:nvPr/>
        </p:nvSpPr>
        <p:spPr>
          <a:xfrm>
            <a:off x="812800" y="438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17" name="Shape 595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1MD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PQaAADUHAAAGB8AABAgAAAmAAAACAAAAP//////////"/>
              </a:ext>
            </a:extLst>
          </p:cNvSpPr>
          <p:nvPr/>
        </p:nvSpPr>
        <p:spPr>
          <a:xfrm>
            <a:off x="2755900" y="4381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18" name="Shape 595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a3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NweAAAoGQAAACMAABAgAAAmAAAACAAAAP//////////"/>
              </a:ext>
            </a:extLst>
          </p:cNvSpPr>
          <p:nvPr/>
        </p:nvSpPr>
        <p:spPr>
          <a:xfrm>
            <a:off x="2755900" y="501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19" name="Shape 595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49Im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PQaAAC0KAAAjB4AABAgAAAmAAAACAAAAP//////////"/>
              </a:ext>
            </a:extLst>
          </p:cNvSpPr>
          <p:nvPr/>
        </p:nvSpPr>
        <p:spPr>
          <a:xfrm>
            <a:off x="4686300" y="4381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20" name="Shape 595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FQfAAC0KAAAxCIAABAgAAAmAAAACAAAAP//////////"/>
              </a:ext>
            </a:extLst>
          </p:cNvSpPr>
          <p:nvPr/>
        </p:nvSpPr>
        <p:spPr>
          <a:xfrm>
            <a:off x="4686300" y="5092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21" name="Shape 59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PQaAAC4OAAAbCAAABAgAAAmAAAACAAAAP//////////"/>
              </a:ext>
            </a:extLst>
          </p:cNvSpPr>
          <p:nvPr/>
        </p:nvSpPr>
        <p:spPr>
          <a:xfrm>
            <a:off x="7289800" y="4381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22" name="Shape 5957"/>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5jb20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AgbAAC8GwAAHCUAABAAAAAmAAAACAAAAP//////////"/>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595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lwZW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LAiAABgGAAAMCUAABAgAAAmAAAACAAAAP//////////"/>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2</a:t>
            </a:r>
          </a:p>
        </p:txBody>
      </p:sp>
      <p:sp>
        <p:nvSpPr>
          <p:cNvPr id="24" name="Shape 5963"/>
          <p:cNvSpPr>
            <a:extLst>
              <a:ext uri="smNativeData">
                <pr:smNativeData xmlns:pr="smNativeData" xmlns="smNativeData" val="SMDATA_15_2mHZYh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GZS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1TYAAJ8RAAAZOgAApB8AABAAAAAmAAAACAAAAP//////////"/>
              </a:ext>
            </a:extLst>
          </p:cNvSpPr>
          <p:nvPr/>
        </p:nvSpPr>
        <p:spPr>
          <a:xfrm>
            <a:off x="8913495" y="2864485"/>
            <a:ext cx="530860" cy="2279015"/>
          </a:xfrm>
          <a:custGeom>
            <a:avLst/>
            <a:gdLst/>
            <a:ahLst/>
            <a:cxnLst/>
            <a:rect l="0" t="0" r="530860" b="2279015"/>
            <a:pathLst>
              <a:path w="530860" h="2279015">
                <a:moveTo>
                  <a:pt x="0" y="0"/>
                </a:moveTo>
                <a:cubicBezTo>
                  <a:pt x="656890" y="654161"/>
                  <a:pt x="704151" y="1413833"/>
                  <a:pt x="14183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spcCol="215900" anchor="t"/>
          <a:lstStyle/>
          <a:p>
            <a:pPr/>
          </a:p>
        </p:txBody>
      </p:sp>
      <p:sp>
        <p:nvSpPr>
          <p:cNvPr id="25" name="Shape 59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tDNT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pAACEOgAAoCsAABAgAAAmAAAACAAAAP//////////"/>
              </a:ext>
            </a:extLst>
          </p:cNvSpPr>
          <p:nvPr/>
        </p:nvSpPr>
        <p:spPr>
          <a:xfrm>
            <a:off x="1003300" y="6731000"/>
            <a:ext cx="8509000" cy="36068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0433FF"/>
                </a:solidFill>
                <a:latin typeface="Arial" pitchFamily="1" charset="0"/>
                <a:ea typeface="Arial" pitchFamily="1" charset="0"/>
                <a:cs typeface="Arial" pitchFamily="1" charset="0"/>
              </a:defRPr>
            </a:pPr>
            <a:r>
              <a:t>Model comparison is the means by which we test hypotheses about our data</a:t>
            </a:r>
          </a:p>
        </p:txBody>
      </p:sp>
      <p:sp>
        <p:nvSpPr>
          <p:cNvPr id="26" name="Shape 59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nAAB0NgAAaCkAABAgAAAmAAAACAAAAP//////////"/>
              </a:ext>
            </a:extLst>
          </p:cNvSpPr>
          <p:nvPr/>
        </p:nvSpPr>
        <p:spPr>
          <a:xfrm>
            <a:off x="1003300" y="6350000"/>
            <a:ext cx="7848600" cy="3810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0433FF"/>
                </a:solidFill>
                <a:latin typeface="Arial" pitchFamily="1" charset="0"/>
                <a:ea typeface="Arial" pitchFamily="1" charset="0"/>
                <a:cs typeface="Arial" pitchFamily="1" charset="0"/>
              </a:defRPr>
            </a:pPr>
            <a:r>
              <a:t>Model comparison is critical for obtaining unbiased parameter estimates</a:t>
            </a:r>
          </a:p>
        </p:txBody>
      </p:sp>
      <p:sp>
        <p:nvSpPr>
          <p:cNvPr id="27" name="Shape 59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wZ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MC8AABkXAACEOgAAeBkAABAgAAAmAAAACAAAAP//////////"/>
              </a:ext>
            </a:extLst>
          </p:cNvSpPr>
          <p:nvPr/>
        </p:nvSpPr>
        <p:spPr>
          <a:xfrm>
            <a:off x="7670800" y="3754755"/>
            <a:ext cx="1841500" cy="38544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Next time!!</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01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4T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01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01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01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01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pNWE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01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RKrK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0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DDG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02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Bna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
        <p:nvSpPr>
          <p:cNvPr id="10" name="Shape 502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1" name="Shape 50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2" name="Shape 502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Bl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3" name="Shape 502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4" name="Shape 50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5" name="Shape 502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6" name="Shape 50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7" name="Shape 50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03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0iQX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03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hYy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03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hbG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03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03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OD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03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1d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03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Yz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04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zdF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04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M9Ij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0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gtQU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04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V0ZX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04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04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0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Nj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04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049"/>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mAMAANwFAABAPQAAgBEAABAAAAAmAAAACAAAAP//////////"/>
              </a:ext>
            </a:extLst>
          </p:cNvSpPr>
          <p:nvPr/>
        </p:nvSpPr>
        <p:spPr>
          <a:xfrm>
            <a:off x="584200" y="952500"/>
            <a:ext cx="9372600" cy="18923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8" name="Shape 505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05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05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0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05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05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0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0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0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0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0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06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0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06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06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AvEQ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06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pic>
        <p:nvPicPr>
          <p:cNvPr id="17" name="vanilla.jp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v8t96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gmAACYBgAAaD0AAMgWAAAQAAAAJgAAAAgAAAD//////////w=="/>
              </a:ext>
            </a:extLst>
          </p:cNvPicPr>
          <p:nvPr/>
        </p:nvPicPr>
        <p:blipFill>
          <a:blip r:embed="rId2"/>
          <a:stretch>
            <a:fillRect/>
          </a:stretch>
        </p:blipFill>
        <p:spPr>
          <a:xfrm>
            <a:off x="6294120" y="1071880"/>
            <a:ext cx="3688080" cy="2631440"/>
          </a:xfrm>
          <a:prstGeom prst="rect">
            <a:avLst/>
          </a:prstGeom>
          <a:noFill/>
          <a:ln>
            <a:noFill/>
          </a:ln>
          <a:effectLst/>
        </p:spPr>
      </p:pic>
      <p:sp>
        <p:nvSpPr>
          <p:cNvPr id="18" name="Shape 5071"/>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MDEYQ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mAMAANwFAABAPQAAgBEAABAAAAAmAAAACAAAAP//////////"/>
              </a:ext>
            </a:extLst>
          </p:cNvSpPr>
          <p:nvPr/>
        </p:nvSpPr>
        <p:spPr>
          <a:xfrm>
            <a:off x="584200" y="952500"/>
            <a:ext cx="9372600" cy="18923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9" name="Shape 507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MLyR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07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AiIG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07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zb2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07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iT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0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0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4Zn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08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08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hYk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0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U3Mk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08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NoZH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08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vb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0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y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08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JJb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0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ZDOT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08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jOk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09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pZ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0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mC3T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pic>
        <p:nvPicPr>
          <p:cNvPr id="18" name="first-teaser-for-zoolander-2-is-really-really-good-looking-ben-stiller-leopard-print-542583.jp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IoAACoEQAALD0AACQdAAAQAAAAJgAAAAgAAAD//////////w=="/>
              </a:ext>
            </a:extLst>
          </p:cNvPicPr>
          <p:nvPr/>
        </p:nvPicPr>
        <p:blipFill>
          <a:blip r:embed="rId2"/>
          <a:stretch>
            <a:fillRect/>
          </a:stretch>
        </p:blipFill>
        <p:spPr>
          <a:xfrm>
            <a:off x="6625590" y="2870200"/>
            <a:ext cx="3318510" cy="1866900"/>
          </a:xfrm>
          <a:prstGeom prst="rect">
            <a:avLst/>
          </a:prstGeom>
          <a:noFill/>
          <a:ln>
            <a:noFill/>
          </a:ln>
          <a:effectLst/>
        </p:spPr>
      </p:pic>
      <p:sp>
        <p:nvSpPr>
          <p:cNvPr id="19" name="Shape 5094"/>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CExB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mAMAAJQRAABAPQAAOB0AABAAAAAmAAAACAAAAP//////////"/>
              </a:ext>
            </a:extLst>
          </p:cNvSpPr>
          <p:nvPr/>
        </p:nvSpPr>
        <p:spPr>
          <a:xfrm>
            <a:off x="584200" y="2857500"/>
            <a:ext cx="9372600" cy="18923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Abs val="0"/>
                                  </p:iterate>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ppt_x</p:attrName>
                                        </p:attrNameLst>
                                      </p:cBhvr>
                                      <p:tavLst>
                                        <p:tav tm="0">
                                          <p:val>
                                            <p:strVal val="0-#ppt_w/2"/>
                                          </p:val>
                                        </p:tav>
                                        <p:tav tm="100000">
                                          <p:val>
                                            <p:strVal val="#ppt_x"/>
                                          </p:val>
                                        </p:tav>
                                      </p:tavLst>
                                    </p:anim>
                                    <p:anim calcmode="lin" valueType="num">
                                      <p:cBhvr>
                                        <p:cTn id="8"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Lst>
    <p:extLst>
      <p:ext uri="smNativeData">
        <pr:smNativeData xmlns:pr="smNativeData" xmlns="smNativeData" val="2mHZYgEAAAAFAAAA/f///wEAAAACAAAACAAAAAAAAAAAAAAAAAAAAA=="/>
      </p:ext>
    </p:extLst>
  </p:timing>
</p:sld>
</file>

<file path=ppt/slides/slide3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09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Dj3B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0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1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10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AmPg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10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10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10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10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1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Av8Q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10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10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10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11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11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11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11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pic>
        <p:nvPicPr>
          <p:cNvPr id="18" name="first-teaser-for-zoolander-2-is-really-really-good-looking-ben-stiller-leopard-print-542583.jp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SgA5o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IoAACoEQAALD0AACQdAAAQAAAAJgAAAAgAAAD//////////w=="/>
              </a:ext>
            </a:extLst>
          </p:cNvPicPr>
          <p:nvPr/>
        </p:nvPicPr>
        <p:blipFill>
          <a:blip r:embed="rId2"/>
          <a:stretch>
            <a:fillRect/>
          </a:stretch>
        </p:blipFill>
        <p:spPr>
          <a:xfrm>
            <a:off x="6625590" y="2870200"/>
            <a:ext cx="3318510" cy="1866900"/>
          </a:xfrm>
          <a:prstGeom prst="rect">
            <a:avLst/>
          </a:prstGeom>
          <a:noFill/>
          <a:ln>
            <a:noFill/>
          </a:ln>
          <a:effectLst/>
        </p:spPr>
      </p:pic>
      <p:sp>
        <p:nvSpPr>
          <p:cNvPr id="19" name="Shape 5116"/>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OlHtR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mAMAAJQRAABAPQAAOB0AABAAAAAmAAAACAAAAP//////////"/>
              </a:ext>
            </a:extLst>
          </p:cNvSpPr>
          <p:nvPr/>
        </p:nvSpPr>
        <p:spPr>
          <a:xfrm>
            <a:off x="584200" y="2857500"/>
            <a:ext cx="9372600" cy="18923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511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AYAANQrAAAYOAAA0i0AABAgAAAmAAAACAAAAP//////////"/>
              </a:ext>
            </a:extLst>
          </p:cNvSpPr>
          <p:nvPr/>
        </p:nvSpPr>
        <p:spPr>
          <a:xfrm>
            <a:off x="1117600" y="7124700"/>
            <a:ext cx="80010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PSA: 93% of male-model fatalities are the result of innocent gasoline fights!!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afterEffect">
                                  <p:stCondLst>
                                    <p:cond delay="0"/>
                                  </p:stCondLst>
                                  <p:iterate type="lt">
                                    <p:tmAbs val="0"/>
                                  </p:iterate>
                                  <p:childTnLst>
                                    <p:animEffect transition="out" filter="wipe(down)">
                                      <p:cBhvr>
                                        <p:cTn id="6" dur="2500"/>
                                        <p:tgtEl>
                                          <p:spTgt spid="18"/>
                                        </p:tgtEl>
                                      </p:cBhvr>
                                    </p:animEffect>
                                    <p:set>
                                      <p:cBhvr>
                                        <p:cTn id="7" dur="1" fill="hold">
                                          <p:stCondLst>
                                            <p:cond delay="2499"/>
                                          </p:stCondLst>
                                        </p:cTn>
                                        <p:tgtEl>
                                          <p:spTgt spid="18"/>
                                        </p:tgtEl>
                                        <p:attrNameLst>
                                          <p:attrName>style.visibility</p:attrName>
                                        </p:attrNameLst>
                                      </p:cBhvr>
                                      <p:to>
                                        <p:strVal val="hidden"/>
                                      </p:to>
                                    </p:set>
                                  </p:childTnLst>
                                </p:cTn>
                              </p:par>
                            </p:childTnLst>
                          </p:cTn>
                        </p:par>
                        <p:par>
                          <p:cTn id="8" fill="hold">
                            <p:stCondLst>
                              <p:cond delay="2500"/>
                            </p:stCondLst>
                            <p:childTnLst>
                              <p:par>
                                <p:cTn id="9" presetID="1" presetClass="entr" presetSubtype="0" fill="hold" grpId="0" nodeType="afterEffect">
                                  <p:stCondLst>
                                    <p:cond delay="0"/>
                                  </p:stCondLst>
                                  <p:iterate type="lt">
                                    <p:tmAbs val="100"/>
                                  </p:iterate>
                                  <p:childTnLst>
                                    <p:set>
                                      <p:cBhvr>
                                        <p:cTn id="10" dur="1" fill="hold">
                                          <p:stCondLst>
                                            <p:cond delay="0"/>
                                          </p:stCondLst>
                                        </p:cTn>
                                        <p:tgtEl>
                                          <p:spTgt spid="20">
                                            <p:bg/>
                                          </p:spTgt>
                                        </p:tgtEl>
                                        <p:attrNameLst>
                                          <p:attrName>style.visibility</p:attrName>
                                        </p:attrNameLst>
                                      </p:cBhvr>
                                      <p:to>
                                        <p:strVal val="visible"/>
                                      </p:to>
                                    </p:set>
                                  </p:childTnLst>
                                </p:cTn>
                              </p:par>
                            </p:childTnLst>
                          </p:cTn>
                        </p:par>
                        <p:par>
                          <p:cTn id="11" fill="hold">
                            <p:stCondLst>
                              <p:cond delay="2501"/>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20">
                                            <p:txEl>
                                              <p:charRg st="4294967295" end="4294967295"/>
                                            </p:txEl>
                                          </p:spTgt>
                                        </p:tgtEl>
                                        <p:attrNameLst>
                                          <p:attrName>style.visibility</p:attrName>
                                        </p:attrNameLst>
                                      </p:cBhvr>
                                      <p:to>
                                        <p:strVal val="visible"/>
                                      </p:to>
                                    </p:set>
                                  </p:childTnLst>
                                </p:cTn>
                              </p:par>
                            </p:childTnLst>
                          </p:cTn>
                        </p:par>
                        <p:par>
                          <p:cTn id="14" fill="hold">
                            <p:stCondLst>
                              <p:cond delay="9202"/>
                            </p:stCondLst>
                            <p:childTnLst>
                              <p:par>
                                <p:cTn id="15" presetID="35" presetClass="emph" presetSubtype="0" repeatCount="6000" fill="hold" grpId="1" nodeType="afterEffect">
                                  <p:stCondLst>
                                    <p:cond delay="0"/>
                                  </p:stCondLst>
                                  <p:childTnLst>
                                    <p:anim calcmode="discrete" valueType="str">
                                      <p:cBhvr override="childStyle">
                                        <p:cTn id="16" dur="2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P spid="20" grpId="0" animBg="1" advAuto="0"/>
      <p:bldP spid="20" grpId="1" animBg="1" advAuto="0"/>
    </p:bldLst>
    <p:extLst>
      <p:ext uri="smNativeData">
        <pr:smNativeData xmlns:pr="smNativeData" xmlns="smNativeData" val="2mHZYgQAAAAFAAAA/f///wIAAAAWAAAABAAAAAAAAAAAAAAAAAAAAAkAAAD+////AQAAAAEAAAAAAAAAAAAAAAAAAAAAAAAADAAAAP////8BAAAAAQAAAAAAAAAAAAAAAAAAAAAAAAAPAAAA/f///wMAAAAjAAAAAAAAAAAAAAAAAAAAAAAAAA=="/>
      </p:ext>
    </p:extLst>
  </p:timing>
</p:sld>
</file>

<file path=ppt/slides/slide3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12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1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nmeU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12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WiQ6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12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QX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1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hYy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12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hbG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1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1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OD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12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1d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1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13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Egd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13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ySW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13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du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13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c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13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0e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13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pY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
        <p:nvSpPr>
          <p:cNvPr id="18" name="Shape 5138"/>
          <p:cNvSpPr>
            <a:extLst>
              <a:ext uri="smNativeData">
                <pr:smNativeData xmlns:pr="smNativeData" xmlns="smNativeData" val="SMDATA_15_2mHZ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N0T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gMAANQSAADKBQAALBUAABAAAAAmAAAACAAAAP//////////"/>
              </a:ext>
            </a:extLst>
          </p:cNvSpPr>
          <p:nvPr/>
        </p:nvSpPr>
        <p:spPr>
          <a:xfrm>
            <a:off x="532130" y="30607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1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VIkV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kAACYOgAAjCgAABAgAAAmAAAACAAAAP//////////"/>
              </a:ext>
            </a:extLst>
          </p:cNvSpPr>
          <p:nvPr/>
        </p:nvSpPr>
        <p:spPr>
          <a:xfrm>
            <a:off x="1003300" y="5969000"/>
            <a:ext cx="8521700" cy="6223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Failure to accommodate this compensatory substitution process will overestimate confidence</a:t>
            </a:r>
            <a:br/>
            <a:r>
              <a:t>     in estimates of phylogeny</a:t>
            </a:r>
          </a:p>
        </p:txBody>
      </p:sp>
      <p:grpSp>
        <p:nvGrpSpPr>
          <p:cNvPr id="3" name="Group 5145"/>
          <p:cNvGrpSpPr>
            <a:extLst>
              <a:ext uri="smNativeData">
                <pr:smNativeData xmlns:pr="smNativeData" xmlns="smNativeData" val="SMDATA_6_2mHZYhMAAAAlAAAAAQAAAA8BAAAAkAAAAEgAAACQAAAASAAAAAAAAAAAAAAAAAAAABcAAAAUAAAAAAAAAAAAAAD/fwAA/38AAAAAAAAJAAAABAAAAOYVAAAfAAAAVAAAAAAAAAAAAAAAAAAAAAAAAAAAAAAAAAAAAAAAAAAAAAAAAAAAAAAAAAAAAAAAAAAAAAAAAAAAAAAAAAAAAAAAAAAAAAAAAAAAAAAAAAAAAAAAAAAAACEAAAAYAAAAFAAAAPgHAABIDQAAnzYAAI8jAAAQAAAAJgAAAAgAAAD/////AAAAAA=="/>
              </a:ext>
            </a:extLst>
          </p:cNvGrpSpPr>
          <p:nvPr/>
        </p:nvGrpSpPr>
        <p:grpSpPr>
          <a:xfrm>
            <a:off x="1295400" y="2159000"/>
            <a:ext cx="7583805" cy="3621405"/>
            <a:chOff x="1295400" y="2159000"/>
            <a:chExt cx="7583805" cy="3621405"/>
          </a:xfrm>
        </p:grpSpPr>
        <p:pic>
          <p:nvPicPr>
            <p:cNvPr id="5" name="image4.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UC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HAABIDQAAnCcAAI8jAAAAAAAAJgAAAAgAAAD//////////w=="/>
                </a:ext>
              </a:extLst>
            </p:cNvPicPr>
            <p:nvPr/>
          </p:nvPicPr>
          <p:blipFill>
            <a:blip r:embed="rId2"/>
            <a:stretch>
              <a:fillRect/>
            </a:stretch>
          </p:blipFill>
          <p:spPr>
            <a:xfrm>
              <a:off x="1295400" y="2159000"/>
              <a:ext cx="5143500" cy="3621405"/>
            </a:xfrm>
            <a:prstGeom prst="rect">
              <a:avLst/>
            </a:prstGeom>
            <a:noFill/>
            <a:ln>
              <a:noFill/>
            </a:ln>
            <a:effectLst/>
          </p:spPr>
        </p:pic>
        <p:sp>
          <p:nvSpPr>
            <p:cNvPr id="4" name="Shape 514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ICMAACEbAACfNgAAByAAAAAgAAAmAAAACAAAAP//////////"/>
                </a:ext>
              </a:extLst>
            </p:cNvSpPr>
            <p:nvPr/>
          </p:nvSpPr>
          <p:spPr>
            <a:xfrm>
              <a:off x="5709920" y="4410075"/>
              <a:ext cx="3169285" cy="79629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p>
              <a: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RNA secondary structure of the + </a:t>
              </a:r>
              <a:br/>
              <a:r>
                <a:t>strand of NL95 (part of the coat </a:t>
              </a:r>
              <a:br/>
              <a:r>
                <a:t>and read-through proteins)</a:t>
              </a:r>
            </a:p>
          </p:txBody>
        </p:sp>
      </p:grpSp>
      <p:sp>
        <p:nvSpPr>
          <p:cNvPr id="6" name="Shape 51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lAwAABAgAAAmAAAACAAAAP//////////"/>
              </a:ext>
            </a:extLst>
          </p:cNvSpPr>
          <p:nvPr/>
        </p:nvSpPr>
        <p:spPr>
          <a:xfrm>
            <a:off x="1003300" y="1409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Nucleotides along stem regions pair to form doublets resulting in a strong correlation </a:t>
            </a:r>
            <a:br/>
            <a:r>
              <a:t>     in substitutions across sites</a:t>
            </a:r>
          </a:p>
        </p:txBody>
      </p:sp>
      <p:sp>
        <p:nvSpPr>
          <p:cNvPr id="7" name="Shape 514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EA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8" name="Shape 514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D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3"/>
                                        </p:tgtEl>
                                        <p:attrNameLst>
                                          <p:attrName>style.visibility</p:attrName>
                                        </p:attrNameLst>
                                      </p:cBhvr>
                                      <p:to>
                                        <p:strVal val="visible"/>
                                      </p:to>
                                    </p:set>
                                    <p:animEffect transition="in" filter="dissolve">
                                      <p:cBhvr>
                                        <p:cTn id="7" dur="499"/>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iterate type="lt">
                                    <p:tmAbs val="0"/>
                                  </p:iterate>
                                  <p:childTnLst>
                                    <p:set>
                                      <p:cBhvr>
                                        <p:cTn id="11" dur="1" fill="hold">
                                          <p:stCondLst>
                                            <p:cond delay="0"/>
                                          </p:stCondLst>
                                        </p:cTn>
                                        <p:tgtEl>
                                          <p:spTgt spid="2">
                                            <p:bg/>
                                          </p:spTgt>
                                        </p:tgtEl>
                                        <p:attrNameLst>
                                          <p:attrName>style.visibility</p:attrName>
                                        </p:attrNameLst>
                                      </p:cBhvr>
                                      <p:to>
                                        <p:strVal val="visible"/>
                                      </p:to>
                                    </p:set>
                                    <p:animEffect transition="in" filter="dissolve">
                                      <p:cBhvr>
                                        <p:cTn id="12" dur="500"/>
                                        <p:tgtEl>
                                          <p:spTgt spid="2">
                                            <p:bg/>
                                          </p:spTgt>
                                        </p:tgtEl>
                                      </p:cBhvr>
                                    </p:animEffect>
                                  </p:childTnLst>
                                </p:cTn>
                              </p:par>
                              <p:par>
                                <p:cTn id="13" presetID="9" presetClass="entr" presetSubtype="0" fill="hold" grpId="0" nodeType="withEffect">
                                  <p:stCondLst>
                                    <p:cond delay="0"/>
                                  </p:stCondLst>
                                  <p:iterate type="lt">
                                    <p:tmAbs val="0"/>
                                  </p:iterate>
                                  <p:childTnLst>
                                    <p:set>
                                      <p:cBhvr>
                                        <p:cTn id="14" dur="1" fill="hold">
                                          <p:stCondLst>
                                            <p:cond delay="0"/>
                                          </p:stCondLst>
                                        </p:cTn>
                                        <p:tgtEl>
                                          <p:spTgt spid="2">
                                            <p:txEl>
                                              <p:charRg st="4294967295" end="4294967295"/>
                                            </p:txEl>
                                          </p:spTgt>
                                        </p:tgtEl>
                                        <p:attrNameLst>
                                          <p:attrName>style.visibility</p:attrName>
                                        </p:attrNameLst>
                                      </p:cBhvr>
                                      <p:to>
                                        <p:strVal val="visible"/>
                                      </p:to>
                                    </p:set>
                                    <p:animEffect transition="in" filter="dissolve">
                                      <p:cBhvr>
                                        <p:cTn id="15" dur="500"/>
                                        <p:tgtEl>
                                          <p:spTgt spid="2">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3" grpId="0" animBg="1" advAuto="0"/>
    </p:bldLst>
    <p:extLst>
      <p:ext uri="smNativeData">
        <pr:smNativeData xmlns:pr="smNativeData" xmlns="smNativeData" val="2mHZYgMAAAAFAAAA/f///wEAAAAJAAAAAAAAAAAAAAAAAAAAAAAAAAoAAAD+////AQAAAAkAAAAAAAAAAAAAAAAAAAAAAAAADQAAAP////8BAAAACQAAAAAAAAAAAAAAAAAAAAAAAAA="/>
      </p:ext>
    </p:extLst>
  </p:timing>
</p:sld>
</file>

<file path=ppt/slides/slide3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15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Models conversions between all possible doublets as a two-step process</a:t>
            </a:r>
          </a:p>
        </p:txBody>
      </p:sp>
      <p:sp>
        <p:nvSpPr>
          <p:cNvPr id="3" name="Shape 51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Doublet model for RNA stem regions</a:t>
            </a:r>
          </a:p>
        </p:txBody>
      </p:sp>
      <p:sp>
        <p:nvSpPr>
          <p:cNvPr id="4" name="Shape 515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15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wKAAA+PQAAqAwAABAgAAAmAAAACAAAAP//////////"/>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one nucleotide is substituted according to a standard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G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50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ti8S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LAle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wMkk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50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CaEA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pic>
        <p:nvPicPr>
          <p:cNvPr id="7" name="avg_rat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sEAADkJQAA0zQAADwoAAAQAAAAJgAAAAgAAAD//////////w=="/>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50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CkAANonAACoKQAAqykAABAAAAAmAAAACAAAAP//////////"/>
              </a:ext>
            </a:extLst>
          </p:cNvSpPr>
          <p:nvPr/>
        </p:nvSpPr>
        <p:spPr>
          <a:xfrm flipV="1">
            <a:off x="6771640" y="6478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51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CIAAEcpAABBMQAAYCwAABAgAAAmAAAACAAAAP//////////"/>
              </a:ext>
            </a:extLst>
          </p:cNvSpPr>
          <p:nvPr/>
        </p:nvSpPr>
        <p:spPr>
          <a:xfrm>
            <a:off x="5537200" y="6710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starting in </a:t>
            </a:r>
            <a:r>
              <a:rPr cap="none">
                <a:latin typeface="Times New Roman" pitchFamily="1" charset="0"/>
                <a:ea typeface="Times New Roman" pitchFamily="1" charset="0"/>
                <a:cs typeface="Times New Roman" pitchFamily="1" charset="0"/>
              </a:rPr>
              <a:t>T</a:t>
            </a:r>
            <a:r>
              <a:t> </a:t>
            </a:r>
          </a:p>
        </p:txBody>
      </p:sp>
      <p:sp>
        <p:nvSpPr>
          <p:cNvPr id="14" name="Shape 51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6C8AANonAADoLwAAfSsAABAAAAAmAAAACAAAAP//////////"/>
              </a:ext>
            </a:extLst>
          </p:cNvSpPr>
          <p:nvPr/>
        </p:nvSpPr>
        <p:spPr>
          <a:xfrm flipV="1">
            <a:off x="7787640" y="6478270"/>
            <a:ext cx="0" cy="59118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51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CgAAE8rAACBNwAAaC4AABAgAAAmAAAACAAAAP//////////"/>
              </a:ext>
            </a:extLst>
          </p:cNvSpPr>
          <p:nvPr/>
        </p:nvSpPr>
        <p:spPr>
          <a:xfrm>
            <a:off x="6553200" y="70402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overall rate of </a:t>
            </a:r>
            <a:br/>
            <a:r>
              <a:t>change away from </a:t>
            </a:r>
            <a:r>
              <a:rPr cap="none">
                <a:latin typeface="Times New Roman" pitchFamily="1" charset="0"/>
                <a:ea typeface="Times New Roman" pitchFamily="1" charset="0"/>
                <a:cs typeface="Times New Roman" pitchFamily="1" charset="0"/>
              </a:rPr>
              <a:t>T</a:t>
            </a:r>
            <a:r>
              <a:t> </a:t>
            </a:r>
          </a:p>
        </p:txBody>
      </p:sp>
      <p:sp>
        <p:nvSpPr>
          <p:cNvPr id="16" name="Shape 51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CEAAHAXAABPJgAAgBkAABAAAAAmAAAACAAAAP//////////"/>
              </a:ext>
            </a:extLst>
          </p:cNvSpPr>
          <p:nvPr/>
        </p:nvSpPr>
        <p:spPr>
          <a:xfrm>
            <a:off x="54102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51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kCQAAKQQAACXKQAAtBIAABAAAAAmAAAACAAAAP//////////"/>
              </a:ext>
            </a:extLst>
          </p:cNvSpPr>
          <p:nvPr/>
        </p:nvSpPr>
        <p:spPr>
          <a:xfrm>
            <a:off x="5943600" y="27051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51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1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9"/>
          <a:stretch>
            <a:fillRect/>
          </a:stretch>
        </p:blipFill>
        <p:spPr>
          <a:xfrm>
            <a:off x="3613785" y="5699125"/>
            <a:ext cx="2334260" cy="481330"/>
          </a:xfrm>
          <a:prstGeom prst="rect">
            <a:avLst/>
          </a:prstGeom>
          <a:noFill/>
          <a:ln>
            <a:noFill/>
          </a:ln>
          <a:effectLst/>
        </p:spPr>
      </p:pic>
      <p:sp>
        <p:nvSpPr>
          <p:cNvPr id="20" name="Shape 51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15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B4f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Models conversions between all possible doublets as a two-step process</a:t>
            </a:r>
          </a:p>
        </p:txBody>
      </p:sp>
      <p:sp>
        <p:nvSpPr>
          <p:cNvPr id="3" name="Shape 51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r8//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Doublet model for RNA stem regions</a:t>
            </a:r>
          </a:p>
        </p:txBody>
      </p:sp>
      <p:sp>
        <p:nvSpPr>
          <p:cNvPr id="4" name="Shape 515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15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wKAAA+PQAAqAwAABAgAAAmAAAACAAAAP//////////"/>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one nucleotide is substituted according to a standard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
        <p:nvSpPr>
          <p:cNvPr id="6" name="Shape 51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QMAAA+PQAAIQ4AABAgAAAmAAAACAAAAP//////////"/>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paired nucleotide is then substituted according to the same model</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1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Models conversions between all possible doublets as a two-step process</a:t>
            </a:r>
          </a:p>
        </p:txBody>
      </p:sp>
      <p:sp>
        <p:nvSpPr>
          <p:cNvPr id="3" name="Shape 51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Doublet model for RNA stem regions</a:t>
            </a:r>
          </a:p>
        </p:txBody>
      </p:sp>
      <p:sp>
        <p:nvSpPr>
          <p:cNvPr id="4" name="Shape 516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Cx0g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16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wKAAA+PQAAqAwAABAgAAAmAAAACAAAAP//////////"/>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one nucleotide is substituted according to a standard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
        <p:nvSpPr>
          <p:cNvPr id="6" name="Shape 51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QMAAA+PQAAIQ4AABAgAAAmAAAACAAAAP//////////"/>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paired nucleotide is then substituted according to the same model</a:t>
            </a:r>
          </a:p>
        </p:txBody>
      </p:sp>
      <p:sp>
        <p:nvSpPr>
          <p:cNvPr id="7" name="Shape 516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NAAA+PQAAqg8AABAgAAAmAAAACAAAAP//////////"/>
              </a:ext>
            </a:extLst>
          </p:cNvSpPr>
          <p:nvPr/>
        </p:nvSpPr>
        <p:spPr>
          <a:xfrm>
            <a:off x="1003300" y="22225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thus, doublet conversion occurs through a rare, intermediate doublet state</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16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Models conversions between all possible doublets as a two-step process</a:t>
            </a:r>
          </a:p>
        </p:txBody>
      </p:sp>
      <p:sp>
        <p:nvSpPr>
          <p:cNvPr id="3" name="Shape 516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Doublet model for RNA stem regions</a:t>
            </a:r>
          </a:p>
        </p:txBody>
      </p:sp>
      <p:sp>
        <p:nvSpPr>
          <p:cNvPr id="4" name="Shape 517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17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gPAAD4PQAAABIAABAgAAAmAAAACAAAAP//////////"/>
              </a:ext>
            </a:extLst>
          </p:cNvSpPr>
          <p:nvPr/>
        </p:nvSpPr>
        <p:spPr>
          <a:xfrm>
            <a:off x="1003300" y="2565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doublet model of Schöniger and von Haeseler (1994)</a:t>
            </a:r>
          </a:p>
        </p:txBody>
      </p:sp>
      <p:sp>
        <p:nvSpPr>
          <p:cNvPr id="6" name="Shape 517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gRAAA+PQAAphMAABAgAAAmAAAACAAAAP//////////"/>
              </a:ext>
            </a:extLst>
          </p:cNvSpPr>
          <p:nvPr/>
        </p:nvSpPr>
        <p:spPr>
          <a:xfrm>
            <a:off x="1003300" y="2870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7" name="Shape 51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wKAAA+PQAAqAwAABAgAAAmAAAACAAAAP//////////"/>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one nucleotide is substituted according to a standard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
        <p:nvSpPr>
          <p:cNvPr id="8" name="Shape 51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cj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QMAAA+PQAAIQ4AABAgAAAmAAAACAAAAP//////////"/>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paired nucleotide is then substituted according to the same model</a:t>
            </a:r>
          </a:p>
        </p:txBody>
      </p:sp>
      <p:sp>
        <p:nvSpPr>
          <p:cNvPr id="9" name="Shape 517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NAAA+PQAAqg8AABAgAAAmAAAACAAAAP//////////"/>
              </a:ext>
            </a:extLst>
          </p:cNvSpPr>
          <p:nvPr/>
        </p:nvSpPr>
        <p:spPr>
          <a:xfrm>
            <a:off x="1003300" y="22225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thus, doublet conversion occurs through a rare, intermediate doublet state</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17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Models conversions between all possible doublets as a two-step process</a:t>
            </a:r>
          </a:p>
        </p:txBody>
      </p:sp>
      <p:sp>
        <p:nvSpPr>
          <p:cNvPr id="3" name="Shape 517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C5/x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Doublet model for RNA stem regions</a:t>
            </a:r>
          </a:p>
        </p:txBody>
      </p:sp>
      <p:sp>
        <p:nvSpPr>
          <p:cNvPr id="4" name="Shape 517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1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gRAAA+PQAAphMAABAgAAAmAAAACAAAAP//////////"/>
              </a:ext>
            </a:extLst>
          </p:cNvSpPr>
          <p:nvPr/>
        </p:nvSpPr>
        <p:spPr>
          <a:xfrm>
            <a:off x="1003300" y="2870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6" name="Shape 518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B5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TAAA+PQAANxUAABAgAAAmAAAACAAAAP//////////"/>
              </a:ext>
            </a:extLst>
          </p:cNvSpPr>
          <p:nvPr/>
        </p:nvSpPr>
        <p:spPr>
          <a:xfrm>
            <a:off x="1003300" y="3124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doublets</a:t>
            </a:r>
          </a:p>
        </p:txBody>
      </p:sp>
      <p:sp>
        <p:nvSpPr>
          <p:cNvPr id="7" name="Shape 518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DlL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wKAAA+PQAAqAwAABAgAAAmAAAACAAAAP//////////"/>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one nucleotide is substituted according to a standard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
        <p:nvSpPr>
          <p:cNvPr id="8" name="Shape 51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ZR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QMAAA+PQAAIQ4AABAgAAAmAAAACAAAAP//////////"/>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paired nucleotide is then substituted according to the same model</a:t>
            </a:r>
          </a:p>
        </p:txBody>
      </p:sp>
      <p:sp>
        <p:nvSpPr>
          <p:cNvPr id="9" name="Shape 518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9c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NAAA+PQAAqg8AABAgAAAmAAAACAAAAP//////////"/>
              </a:ext>
            </a:extLst>
          </p:cNvSpPr>
          <p:nvPr/>
        </p:nvSpPr>
        <p:spPr>
          <a:xfrm>
            <a:off x="1003300" y="22225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thus, doublet conversion occurs through a rare, intermediate doublet state</a:t>
            </a:r>
          </a:p>
        </p:txBody>
      </p:sp>
      <p:sp>
        <p:nvSpPr>
          <p:cNvPr id="10" name="Shape 518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g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gPAAD4PQAAABIAABAgAAAmAAAACAAAAP//////////"/>
              </a:ext>
            </a:extLst>
          </p:cNvSpPr>
          <p:nvPr/>
        </p:nvSpPr>
        <p:spPr>
          <a:xfrm>
            <a:off x="1003300" y="2565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doublet model of Schöniger and von Haeseler (1994)</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pSp>
        <p:nvGrpSpPr>
          <p:cNvPr id="2" name="Group 519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8TAABwFwAA3SYAANkeAAAQAAAAJgAAAAgAAAD/////AAAAAA=="/>
              </a:ext>
            </a:extLst>
          </p:cNvGrpSpPr>
          <p:nvPr/>
        </p:nvGrpSpPr>
        <p:grpSpPr>
          <a:xfrm>
            <a:off x="3098165" y="3810000"/>
            <a:ext cx="3219450" cy="1204595"/>
            <a:chOff x="3098165" y="3810000"/>
            <a:chExt cx="3219450" cy="1204595"/>
          </a:xfrm>
        </p:grpSpPr>
        <p:pic>
          <p:nvPicPr>
            <p:cNvPr id="5"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8TAABwFwAAZiEAANkeAAAAAAAAJgAAAAgAAAD//////////w=="/>
                </a:ext>
              </a:extLst>
            </p:cNvPicPr>
            <p:nvPr/>
          </p:nvPicPr>
          <p:blipFill>
            <a:blip r:embed="rId2"/>
            <a:stretch>
              <a:fillRect/>
            </a:stretch>
          </p:blipFill>
          <p:spPr>
            <a:xfrm>
              <a:off x="3098165" y="3810000"/>
              <a:ext cx="2331085" cy="1204595"/>
            </a:xfrm>
            <a:prstGeom prst="rect">
              <a:avLst/>
            </a:prstGeom>
            <a:noFill/>
            <a:ln>
              <a:noFill/>
            </a:ln>
            <a:effectLst>
              <a:outerShdw blurRad="63500" dist="63760" dir="2700000">
                <a:srgbClr val="000000">
                  <a:alpha val="4000"/>
                </a:srgbClr>
              </a:outerShdw>
            </a:effectLst>
          </p:spPr>
        </p:pic>
        <p:sp>
          <p:nvSpPr>
            <p:cNvPr id="4" name="Shape 5188"/>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xB8AAKwYAADdJgAAzxkAAAAAAAAmAAAACAAAAP//////////"/>
                </a:ext>
              </a:extLst>
            </p:cNvSpPr>
            <p:nvPr/>
          </p:nvSpPr>
          <p:spPr>
            <a:xfrm>
              <a:off x="5163820" y="4010660"/>
              <a:ext cx="1153795" cy="184785"/>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5189"/>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sAC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SB0AAG4dAABhJAAAkB4AAAAAAAAmAAAACAAAAP//////////"/>
                </a:ext>
              </a:extLst>
            </p:cNvSpPr>
            <p:nvPr/>
          </p:nvSpPr>
          <p:spPr>
            <a:xfrm>
              <a:off x="4759960" y="4784090"/>
              <a:ext cx="1153795" cy="18415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sp>
        <p:nvSpPr>
          <p:cNvPr id="6" name="Shape 51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Models conversions between all possible doublets as a two-step process</a:t>
            </a:r>
          </a:p>
        </p:txBody>
      </p:sp>
      <p:sp>
        <p:nvSpPr>
          <p:cNvPr id="7" name="Shape 51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D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Doublet model for RNA stem regions</a:t>
            </a:r>
          </a:p>
        </p:txBody>
      </p:sp>
      <p:sp>
        <p:nvSpPr>
          <p:cNvPr id="8" name="Shape 519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ED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9" name="Shape 519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IhSD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gRAAA+PQAAphMAABAgAAAmAAAACAAAAP//////////"/>
              </a:ext>
            </a:extLst>
          </p:cNvSpPr>
          <p:nvPr/>
        </p:nvSpPr>
        <p:spPr>
          <a:xfrm>
            <a:off x="1003300" y="2870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10" name="Shape 519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srKy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TAAA+PQAANxUAABAgAAAmAAAACAAAAP//////////"/>
              </a:ext>
            </a:extLst>
          </p:cNvSpPr>
          <p:nvPr/>
        </p:nvSpPr>
        <p:spPr>
          <a:xfrm>
            <a:off x="1003300" y="3124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doublets</a:t>
            </a:r>
          </a:p>
        </p:txBody>
      </p:sp>
      <p:sp>
        <p:nvSpPr>
          <p:cNvPr id="11" name="Shape 519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mwk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gUAAA+PQAA3hYAABAgAAAmAAAACAAAAP//////////"/>
              </a:ext>
            </a:extLst>
          </p:cNvSpPr>
          <p:nvPr/>
        </p:nvSpPr>
        <p:spPr>
          <a:xfrm>
            <a:off x="1003300" y="3378200"/>
            <a:ext cx="8952230" cy="3390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16000">
                <a:latin typeface="Times New Roman" pitchFamily="1" charset="0"/>
                <a:ea typeface="Times New Roman" pitchFamily="1" charset="0"/>
                <a:cs typeface="Times New Roman" pitchFamily="1" charset="0"/>
              </a:rPr>
              <a:t>ij</a:t>
            </a:r>
            <a:r>
              <a:t> is the minimum number nucleotide substitutions to convert doublet </a:t>
            </a:r>
            <a:r>
              <a:rPr i="1" cap="none">
                <a:latin typeface="Times New Roman" pitchFamily="1" charset="0"/>
                <a:ea typeface="Times New Roman" pitchFamily="1" charset="0"/>
                <a:cs typeface="Times New Roman" pitchFamily="1" charset="0"/>
              </a:rPr>
              <a:t>i</a:t>
            </a:r>
            <a:r>
              <a:t> to </a:t>
            </a:r>
            <a:r>
              <a:rPr i="1" cap="none">
                <a:latin typeface="Times New Roman" pitchFamily="1" charset="0"/>
                <a:ea typeface="Times New Roman" pitchFamily="1" charset="0"/>
                <a:cs typeface="Times New Roman" pitchFamily="1" charset="0"/>
              </a:rPr>
              <a:t>j</a:t>
            </a:r>
            <a:r>
              <a:t> </a:t>
            </a:r>
          </a:p>
        </p:txBody>
      </p:sp>
      <p:sp>
        <p:nvSpPr>
          <p:cNvPr id="12" name="Shape 519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raEh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wKAAA+PQAAqAwAABAgAAAmAAAACAAAAP//////////"/>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one nucleotide is substituted according to a standard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
        <p:nvSpPr>
          <p:cNvPr id="13" name="Shape 519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q7xz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QMAAA+PQAAIQ4AABAgAAAmAAAACAAAAP//////////"/>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paired nucleotide is then substituted according to the same model</a:t>
            </a:r>
          </a:p>
        </p:txBody>
      </p:sp>
      <p:sp>
        <p:nvSpPr>
          <p:cNvPr id="14" name="Shape 51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NCK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NAAA+PQAAqg8AABAgAAAmAAAACAAAAP//////////"/>
              </a:ext>
            </a:extLst>
          </p:cNvSpPr>
          <p:nvPr/>
        </p:nvSpPr>
        <p:spPr>
          <a:xfrm>
            <a:off x="1003300" y="22225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thus, doublet conversion occurs through a rare, intermediate doublet state</a:t>
            </a:r>
          </a:p>
        </p:txBody>
      </p:sp>
      <p:sp>
        <p:nvSpPr>
          <p:cNvPr id="15" name="Shape 52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zdK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gPAAD4PQAAABIAABAgAAAmAAAACAAAAP//////////"/>
              </a:ext>
            </a:extLst>
          </p:cNvSpPr>
          <p:nvPr/>
        </p:nvSpPr>
        <p:spPr>
          <a:xfrm>
            <a:off x="1003300" y="2565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doublet model of Schöniger and von Haeseler (1994)</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pSp>
        <p:nvGrpSpPr>
          <p:cNvPr id="2" name="Group 520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8TAABwFwAA3SYAANkeAAAQAAAAJgAAAAgAAAD/////AAAAAA=="/>
              </a:ext>
            </a:extLst>
          </p:cNvGrpSpPr>
          <p:nvPr/>
        </p:nvGrpSpPr>
        <p:grpSpPr>
          <a:xfrm>
            <a:off x="3098165" y="3810000"/>
            <a:ext cx="3219450" cy="1204595"/>
            <a:chOff x="3098165" y="3810000"/>
            <a:chExt cx="3219450" cy="1204595"/>
          </a:xfrm>
        </p:grpSpPr>
        <p:pic>
          <p:nvPicPr>
            <p:cNvPr id="5"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8TAABwFwAAZiEAANkeAAAAAAAAJgAAAAgAAAD//////////w=="/>
                </a:ext>
              </a:extLst>
            </p:cNvPicPr>
            <p:nvPr/>
          </p:nvPicPr>
          <p:blipFill>
            <a:blip r:embed="rId2"/>
            <a:stretch>
              <a:fillRect/>
            </a:stretch>
          </p:blipFill>
          <p:spPr>
            <a:xfrm>
              <a:off x="3098165" y="3810000"/>
              <a:ext cx="2331085" cy="1204595"/>
            </a:xfrm>
            <a:prstGeom prst="rect">
              <a:avLst/>
            </a:prstGeom>
            <a:noFill/>
            <a:ln>
              <a:noFill/>
            </a:ln>
            <a:effectLst>
              <a:outerShdw blurRad="63500" dist="63760" dir="2700000">
                <a:srgbClr val="000000">
                  <a:alpha val="4000"/>
                </a:srgbClr>
              </a:outerShdw>
            </a:effectLst>
          </p:spPr>
        </p:pic>
        <p:sp>
          <p:nvSpPr>
            <p:cNvPr id="4" name="Shape 5203"/>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MgTm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xB8AAKwYAADdJgAAzxkAAAAAAAAmAAAACAAAAP//////////"/>
                </a:ext>
              </a:extLst>
            </p:cNvSpPr>
            <p:nvPr/>
          </p:nvSpPr>
          <p:spPr>
            <a:xfrm>
              <a:off x="5163820" y="4010660"/>
              <a:ext cx="1153795" cy="184785"/>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5204"/>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RCf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SB0AAG4dAABhJAAAkB4AAAAAAAAmAAAACAAAAP//////////"/>
                </a:ext>
              </a:extLst>
            </p:cNvSpPr>
            <p:nvPr/>
          </p:nvSpPr>
          <p:spPr>
            <a:xfrm>
              <a:off x="4759960" y="4784090"/>
              <a:ext cx="1153795" cy="18415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sp>
        <p:nvSpPr>
          <p:cNvPr id="6" name="Shape 52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Models conversions between all possible doublets as a two-step process</a:t>
            </a:r>
          </a:p>
        </p:txBody>
      </p:sp>
      <p:sp>
        <p:nvSpPr>
          <p:cNvPr id="7" name="Shape 520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U3Mk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Doublet model for RNA stem regions</a:t>
            </a:r>
          </a:p>
        </p:txBody>
      </p:sp>
      <p:sp>
        <p:nvSpPr>
          <p:cNvPr id="8" name="Shape 520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FjZ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9" name="Shape 520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zIH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gRAAA+PQAAphMAABAgAAAmAAAACAAAAP//////////"/>
              </a:ext>
            </a:extLst>
          </p:cNvSpPr>
          <p:nvPr/>
        </p:nvSpPr>
        <p:spPr>
          <a:xfrm>
            <a:off x="1003300" y="2870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10" name="Shape 521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E3NT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TAAA+PQAANxUAABAgAAAmAAAACAAAAP//////////"/>
              </a:ext>
            </a:extLst>
          </p:cNvSpPr>
          <p:nvPr/>
        </p:nvSpPr>
        <p:spPr>
          <a:xfrm>
            <a:off x="1003300" y="3124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doublets</a:t>
            </a:r>
          </a:p>
        </p:txBody>
      </p:sp>
      <p:sp>
        <p:nvSpPr>
          <p:cNvPr id="11" name="Shape 521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9hOn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gUAAA+PQAA3hYAABAgAAAmAAAACAAAAP//////////"/>
              </a:ext>
            </a:extLst>
          </p:cNvSpPr>
          <p:nvPr/>
        </p:nvSpPr>
        <p:spPr>
          <a:xfrm>
            <a:off x="1003300" y="3378200"/>
            <a:ext cx="8952230" cy="3390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16000">
                <a:latin typeface="Times New Roman" pitchFamily="1" charset="0"/>
                <a:ea typeface="Times New Roman" pitchFamily="1" charset="0"/>
                <a:cs typeface="Times New Roman" pitchFamily="1" charset="0"/>
              </a:rPr>
              <a:t>ij</a:t>
            </a:r>
            <a:r>
              <a:t> is the minimum number nucleotide substitutions to convert doublet </a:t>
            </a:r>
            <a:r>
              <a:rPr i="1" cap="none">
                <a:latin typeface="Times New Roman" pitchFamily="1" charset="0"/>
                <a:ea typeface="Times New Roman" pitchFamily="1" charset="0"/>
                <a:cs typeface="Times New Roman" pitchFamily="1" charset="0"/>
              </a:rPr>
              <a:t>i</a:t>
            </a:r>
            <a:r>
              <a:t> to </a:t>
            </a:r>
            <a:r>
              <a:rPr i="1" cap="none">
                <a:latin typeface="Times New Roman" pitchFamily="1" charset="0"/>
                <a:ea typeface="Times New Roman" pitchFamily="1" charset="0"/>
                <a:cs typeface="Times New Roman" pitchFamily="1" charset="0"/>
              </a:rPr>
              <a:t>j</a:t>
            </a:r>
            <a:r>
              <a:t> </a:t>
            </a:r>
          </a:p>
        </p:txBody>
      </p:sp>
      <p:sp>
        <p:nvSpPr>
          <p:cNvPr id="12" name="Shape 521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ghAAA+PQAARyMAABAgAAAmAAAACAAAAP//////////"/>
              </a:ext>
            </a:extLst>
          </p:cNvSpPr>
          <p:nvPr/>
        </p:nvSpPr>
        <p:spPr>
          <a:xfrm>
            <a:off x="1003300" y="5410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diagonal elements of the instantaneous-rate matrix where </a:t>
            </a:r>
            <a:r>
              <a:rPr i="1" cap="none">
                <a:latin typeface="Times New Roman" pitchFamily="1" charset="0"/>
                <a:ea typeface="Times New Roman" pitchFamily="1" charset="0"/>
                <a:cs typeface="Times New Roman" pitchFamily="1" charset="0"/>
              </a:rPr>
              <a:t>i</a:t>
            </a:r>
            <a:r>
              <a:t> </a:t>
            </a:r>
            <a:r>
              <a:rPr i="1" cap="none">
                <a:latin typeface="Times New Roman" pitchFamily="1" charset="0"/>
                <a:ea typeface="Times New Roman" pitchFamily="1" charset="0"/>
                <a:cs typeface="Times New Roman" pitchFamily="1" charset="0"/>
              </a:rPr>
              <a:t>=</a:t>
            </a:r>
            <a:r>
              <a:t> </a:t>
            </a:r>
            <a:r>
              <a:rPr i="1" cap="none">
                <a:latin typeface="Times New Roman" pitchFamily="1" charset="0"/>
                <a:ea typeface="Times New Roman" pitchFamily="1" charset="0"/>
                <a:cs typeface="Times New Roman" pitchFamily="1" charset="0"/>
              </a:rPr>
              <a:t>j</a:t>
            </a:r>
            <a:r>
              <a:t> are determined as usual</a:t>
            </a:r>
          </a:p>
        </p:txBody>
      </p:sp>
      <p:sp>
        <p:nvSpPr>
          <p:cNvPr id="13" name="Shape 521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ePa4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wKAAA+PQAAqAwAABAgAAAmAAAACAAAAP//////////"/>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one nucleotide is substituted according to a standard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
        <p:nvSpPr>
          <p:cNvPr id="14" name="Shape 521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2v1a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QMAAA+PQAAIQ4AABAgAAAmAAAACAAAAP//////////"/>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paired nucleotide is then substituted according to the same model</a:t>
            </a:r>
          </a:p>
        </p:txBody>
      </p:sp>
      <p:sp>
        <p:nvSpPr>
          <p:cNvPr id="15" name="Shape 521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Xhd2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NAAA+PQAAqg8AABAgAAAmAAAACAAAAP//////////"/>
              </a:ext>
            </a:extLst>
          </p:cNvSpPr>
          <p:nvPr/>
        </p:nvSpPr>
        <p:spPr>
          <a:xfrm>
            <a:off x="1003300" y="22225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thus, doublet conversion occurs through a rare, intermediate doublet state</a:t>
            </a:r>
          </a:p>
        </p:txBody>
      </p:sp>
      <p:sp>
        <p:nvSpPr>
          <p:cNvPr id="16" name="Shape 521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KEQZ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gPAAD4PQAAABIAABAgAAAmAAAACAAAAP//////////"/>
              </a:ext>
            </a:extLst>
          </p:cNvSpPr>
          <p:nvPr/>
        </p:nvSpPr>
        <p:spPr>
          <a:xfrm>
            <a:off x="1003300" y="2565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doublet model of Schöniger and von Haeseler (1994)</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2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240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34645"/>
                  </a:ext>
                </a:extLst>
              </a:tr>
              <a:tr h="36322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63220"/>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bl>
          </a:graphicData>
        </a:graphic>
      </p:graphicFrame>
      <p:graphicFrame>
        <p:nvGraphicFramePr>
          <p:cNvPr id="3" name=""/>
          <p:cNvGraphicFramePr>
            <a:graphicFrameLocks noGrp="1"/>
          </p:cNvGraphicFramePr>
          <p:nvPr/>
        </p:nvGraphicFramePr>
        <p:xfrm>
          <a:off x="4995545" y="2171700"/>
          <a:ext cx="4089400" cy="4445000"/>
        </p:xfrm>
        <a:graphic>
          <a:graphicData uri="http://schemas.openxmlformats.org/drawingml/2006/table">
            <a:tbl>
              <a:tblPr>
                <a:noFill/>
              </a:tblPr>
              <a:tblGrid>
                <a:gridCol w="1363345"/>
                <a:gridCol w="1363345"/>
                <a:gridCol w="1363345"/>
              </a:tblGrid>
              <a:tr h="1481455">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1481455"/>
                  </a:ext>
                </a:extLst>
              </a:tr>
              <a:tr h="1481455">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1481455"/>
                  </a:ext>
                </a:extLst>
              </a:tr>
              <a:tr h="1481455">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1481455"/>
                  </a:ext>
                </a:extLst>
              </a:tr>
            </a:tbl>
          </a:graphicData>
        </a:graphic>
      </p:graphicFrame>
      <p:sp>
        <p:nvSpPr>
          <p:cNvPr id="4" name="Shape 5220"/>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BgIgAASS0AABAgAAAmAAAACAAAAP//////////"/>
              </a:ext>
            </a:extLst>
          </p:cNvSpPr>
          <p:nvPr/>
        </p:nvSpPr>
        <p:spPr>
          <a:xfrm>
            <a:off x="633095" y="7009130"/>
            <a:ext cx="4954905" cy="352425"/>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There are </a:t>
            </a:r>
            <a:r>
              <a:rPr cap="none">
                <a:latin typeface="Times New Roman" pitchFamily="1" charset="0"/>
                <a:ea typeface="Times New Roman" pitchFamily="1" charset="0"/>
                <a:cs typeface="Times New Roman" pitchFamily="1" charset="0"/>
              </a:rPr>
              <a:t>4</a:t>
            </a:r>
            <a:r>
              <a:rPr cap="none" baseline="30000">
                <a:latin typeface="Times New Roman" pitchFamily="1" charset="0"/>
                <a:ea typeface="Times New Roman" pitchFamily="1" charset="0"/>
                <a:cs typeface="Times New Roman" pitchFamily="1" charset="0"/>
              </a:rPr>
              <a:t>2</a:t>
            </a:r>
            <a:r>
              <a:rPr cap="none">
                <a:latin typeface="Times New Roman" pitchFamily="1" charset="0"/>
                <a:ea typeface="Times New Roman" pitchFamily="1" charset="0"/>
                <a:cs typeface="Times New Roman" pitchFamily="1" charset="0"/>
              </a:rPr>
              <a:t>  = 16</a:t>
            </a:r>
            <a:r>
              <a:t> unique doublets.</a:t>
            </a:r>
          </a:p>
        </p:txBody>
      </p:sp>
      <p:sp>
        <p:nvSpPr>
          <p:cNvPr id="5" name="Shape 522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2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240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34645"/>
                  </a:ext>
                </a:extLst>
              </a:tr>
              <a:tr h="36322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63220"/>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413530" type="min" val="348615"/>
                  </a:ext>
                </a:extLst>
              </a:tr>
            </a:tbl>
          </a:graphicData>
        </a:graphic>
      </p:graphicFrame>
      <p:sp>
        <p:nvSpPr>
          <p:cNvPr id="3" name="Shape 5224"/>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Y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SC0AABAgAAAmAAAACAAAAP//////////"/>
              </a:ext>
            </a:extLst>
          </p:cNvSpPr>
          <p:nvPr/>
        </p:nvSpPr>
        <p:spPr>
          <a:xfrm>
            <a:off x="633095" y="7009130"/>
            <a:ext cx="9691370"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Values of diagonal elements are equal to the negative sum of the elements in the corresponding row.</a:t>
            </a:r>
          </a:p>
        </p:txBody>
      </p:sp>
      <p:sp>
        <p:nvSpPr>
          <p:cNvPr id="4" name="Shape 522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2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240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34645"/>
                  </a:ext>
                </a:extLst>
              </a:tr>
              <a:tr h="36322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63220"/>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413530" type="min" val="348615"/>
                  </a:ext>
                </a:extLst>
              </a:tr>
            </a:tbl>
          </a:graphicData>
        </a:graphic>
      </p:graphicFrame>
      <p:sp>
        <p:nvSpPr>
          <p:cNvPr id="3" name="Shape 522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cq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229"/>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SC0AABAgAAAmAAAACAAAAP//////////"/>
              </a:ext>
            </a:extLst>
          </p:cNvSpPr>
          <p:nvPr/>
        </p:nvSpPr>
        <p:spPr>
          <a:xfrm>
            <a:off x="633095" y="7009130"/>
            <a:ext cx="9691370"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The instantaneous rate for any conversion that requires more than one nucleotide substitution is zero.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2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34645"/>
                  </a:ext>
                </a:extLst>
              </a:tr>
              <a:tr h="36258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6258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413530" type="min" val="348615"/>
                  </a:ext>
                </a:extLst>
              </a:tr>
            </a:tbl>
          </a:graphicData>
        </a:graphic>
      </p:graphicFrame>
      <p:sp>
        <p:nvSpPr>
          <p:cNvPr id="3" name="Shape 523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EYA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Qz/wB/f38AAAAAAMvLywDAwP8Af39/AAAAAAAAAAAAAAAAAAAAAAAAAAAAIQAAABgAAAAUAAAAmQYAAAEIAACcEwAAlBAAABAAAAAmAAAACAAAAP//////////"/>
              </a:ext>
            </a:extLst>
          </p:cNvSpPr>
          <p:nvPr/>
        </p:nvSpPr>
        <p:spPr>
          <a:xfrm>
            <a:off x="1072515" y="1301115"/>
            <a:ext cx="2115185" cy="139382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23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8+P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234"/>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S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zi4AABAgAAAmAAAACAAAAP//////////"/>
              </a:ext>
            </a:extLst>
          </p:cNvSpPr>
          <p:nvPr/>
        </p:nvSpPr>
        <p:spPr>
          <a:xfrm>
            <a:off x="633095" y="7009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Instantaneous rates for conversions involving a single nucleotide substitution are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52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yQTc1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52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2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pic>
        <p:nvPicPr>
          <p:cNvPr id="7" name="avg_rat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hOmx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sEAADkJQAA0zQAADwoAAAQAAAAJgAAAAgAAAD//////////w=="/>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9IjM4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gaWQ9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vbSB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yc3RH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52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CEAAHAXAABPJgAAgBkAABAAAAAmAAAACAAAAP//////////"/>
              </a:ext>
            </a:extLst>
          </p:cNvSpPr>
          <p:nvPr/>
        </p:nvSpPr>
        <p:spPr>
          <a:xfrm>
            <a:off x="54102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53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kCQAAKQQAACXKQAAtBIAABAAAAAmAAAACAAAAP//////////"/>
              </a:ext>
            </a:extLst>
          </p:cNvSpPr>
          <p:nvPr/>
        </p:nvSpPr>
        <p:spPr>
          <a:xfrm>
            <a:off x="5943600" y="27051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53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wv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1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ib2R5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9"/>
          <a:stretch>
            <a:fillRect/>
          </a:stretch>
        </p:blipFill>
        <p:spPr>
          <a:xfrm>
            <a:off x="3613785" y="5699125"/>
            <a:ext cx="2334260" cy="481330"/>
          </a:xfrm>
          <a:prstGeom prst="rect">
            <a:avLst/>
          </a:prstGeom>
          <a:noFill/>
          <a:ln>
            <a:noFill/>
          </a:ln>
          <a:effectLst/>
        </p:spPr>
      </p:pic>
      <p:sp>
        <p:nvSpPr>
          <p:cNvPr id="16" name="Shape 53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zLm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
        <p:nvSpPr>
          <p:cNvPr id="17" name="Shape 53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y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GgpAADaOgAAoCsAABAgAAAmAAAACAAAAP//////////"/>
              </a:ext>
            </a:extLst>
          </p:cNvSpPr>
          <p:nvPr/>
        </p:nvSpPr>
        <p:spPr>
          <a:xfrm>
            <a:off x="990600" y="6731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average substitution rate in our instantaneous-rate matrix is therefore 1!</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3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0F9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34645"/>
                  </a:ext>
                </a:extLst>
              </a:tr>
              <a:tr h="36258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6258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413530" type="min" val="348615"/>
                  </a:ext>
                </a:extLst>
              </a:tr>
            </a:tbl>
          </a:graphicData>
        </a:graphic>
      </p:graphicFrame>
      <p:sp>
        <p:nvSpPr>
          <p:cNvPr id="3" name="Shape 523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Qz/wB/f38AAAAAAMvLywDAwP8Af39/AAAAAAAAAAAAAAAAAAAAAAAAAAAAIQAAABgAAAAUAAAAmQYAAAEIAACcEwAAlBAAABAAAAAmAAAACAAAAP//////////"/>
              </a:ext>
            </a:extLst>
          </p:cNvSpPr>
          <p:nvPr/>
        </p:nvSpPr>
        <p:spPr>
          <a:xfrm>
            <a:off x="1072515" y="1301115"/>
            <a:ext cx="2115185" cy="139382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23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BFzA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239"/>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Y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zi4AABAgAAAmAAAACAAAAP//////////"/>
              </a:ext>
            </a:extLst>
          </p:cNvSpPr>
          <p:nvPr/>
        </p:nvSpPr>
        <p:spPr>
          <a:xfrm>
            <a:off x="633095" y="7009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Instantaneous rates for conversions involving a single nucleotide substitution are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3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0F9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34645"/>
                  </a:ext>
                </a:extLst>
              </a:tr>
              <a:tr h="36258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6258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413530" type="min" val="348615"/>
                  </a:ext>
                </a:extLst>
              </a:tr>
            </a:tbl>
          </a:graphicData>
        </a:graphic>
      </p:graphicFrame>
      <p:sp>
        <p:nvSpPr>
          <p:cNvPr id="3" name="Shape 524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DSQx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Qz/wB/f38AAAAAAMvLywDAwP8Af39/AAAAAAAAAAAAAAAAAAAAAAAAAAAAIQAAABgAAAAUAAAAmQYAAAEIAACcEwAAlBAAABAAAAAmAAAACAAAAP//////////"/>
              </a:ext>
            </a:extLst>
          </p:cNvSpPr>
          <p:nvPr/>
        </p:nvSpPr>
        <p:spPr>
          <a:xfrm>
            <a:off x="1072515" y="1301115"/>
            <a:ext cx="2115185" cy="139382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24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DSQx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244"/>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zi4AABAgAAAmAAAACAAAAP//////////"/>
              </a:ext>
            </a:extLst>
          </p:cNvSpPr>
          <p:nvPr/>
        </p:nvSpPr>
        <p:spPr>
          <a:xfrm>
            <a:off x="633095" y="7009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Instantaneous rates for conversions involving a single nucleotide substitution are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3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0F9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34645"/>
                  </a:ext>
                </a:extLst>
              </a:tr>
              <a:tr h="36258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6258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413530" type="min" val="348615"/>
                  </a:ext>
                </a:extLst>
              </a:tr>
            </a:tbl>
          </a:graphicData>
        </a:graphic>
      </p:graphicFrame>
      <p:sp>
        <p:nvSpPr>
          <p:cNvPr id="3" name="Shape 524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Qz/wB/f38AAAAAAMvLywDAwP8Af39/AAAAAAAAAAAAAAAAAAAAAAAAAAAAIQAAABgAAAAUAAAAmQYAAAEIAACcEwAAlBAAABAAAAAmAAAACAAAAP//////////"/>
              </a:ext>
            </a:extLst>
          </p:cNvSpPr>
          <p:nvPr/>
        </p:nvSpPr>
        <p:spPr>
          <a:xfrm>
            <a:off x="1072515" y="1301115"/>
            <a:ext cx="2115185" cy="139382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24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249"/>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DSQx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zi4AABAgAAAmAAAACAAAAP//////////"/>
              </a:ext>
            </a:extLst>
          </p:cNvSpPr>
          <p:nvPr/>
        </p:nvSpPr>
        <p:spPr>
          <a:xfrm>
            <a:off x="633095" y="7009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Instantaneous rates for conversions involving a single nucleotide substitution are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3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0F9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34645"/>
                  </a:ext>
                </a:extLst>
              </a:tr>
              <a:tr h="36258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6258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413530" type="min" val="348615"/>
                  </a:ext>
                </a:extLst>
              </a:tr>
            </a:tbl>
          </a:graphicData>
        </a:graphic>
      </p:graphicFrame>
      <p:sp>
        <p:nvSpPr>
          <p:cNvPr id="3" name="Shape 525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Qz/wB/f38AAAAAAMvLywDAwP8Af39/AAAAAAAAAAAAAAAAAAAAAAAAAAAAIQAAABgAAAAUAAAApRMAAAEIAADhFgAAEgoAABAAAAAmAAAACAAAAP//////////"/>
              </a:ext>
            </a:extLst>
          </p:cNvSpPr>
          <p:nvPr/>
        </p:nvSpPr>
        <p:spPr>
          <a:xfrm>
            <a:off x="3193415" y="1301115"/>
            <a:ext cx="525780" cy="33591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25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254"/>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zi4AABAgAAAmAAAACAAAAP//////////"/>
              </a:ext>
            </a:extLst>
          </p:cNvSpPr>
          <p:nvPr/>
        </p:nvSpPr>
        <p:spPr>
          <a:xfrm>
            <a:off x="633095" y="7009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Instantaneous rates for conversions involving a single nucleotide substitution are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3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0F9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34645"/>
                  </a:ext>
                </a:extLst>
              </a:tr>
              <a:tr h="36258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6258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413530" type="min" val="348615"/>
                  </a:ext>
                </a:extLst>
              </a:tr>
            </a:tbl>
          </a:graphicData>
        </a:graphic>
      </p:graphicFrame>
      <p:sp>
        <p:nvSpPr>
          <p:cNvPr id="3" name="Shape 525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Qz/wB/f38AAAAAAMvLywDAwP8Af39/AAAAAAAAAAAAAAAAAAAAAAAAAAAAIQAAABgAAAAUAAAAARcAADEKAAA9GgAAQgwAABAAAAAmAAAACAAAAP//////////"/>
              </a:ext>
            </a:extLst>
          </p:cNvSpPr>
          <p:nvPr/>
        </p:nvSpPr>
        <p:spPr>
          <a:xfrm>
            <a:off x="3739515" y="1656715"/>
            <a:ext cx="525780" cy="33591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25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259"/>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zi4AABAgAAAmAAAACAAAAP//////////"/>
              </a:ext>
            </a:extLst>
          </p:cNvSpPr>
          <p:nvPr/>
        </p:nvSpPr>
        <p:spPr>
          <a:xfrm>
            <a:off x="633095" y="7009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Instantaneous rates for conversions involving a single nucleotide substitution are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3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0F9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34645"/>
                  </a:ext>
                </a:extLst>
              </a:tr>
              <a:tr h="36258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6258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413530" type="min" val="348615"/>
                  </a:ext>
                </a:extLst>
              </a:tr>
            </a:tbl>
          </a:graphicData>
        </a:graphic>
      </p:graphicFrame>
      <p:sp>
        <p:nvSpPr>
          <p:cNvPr id="3" name="Shape 526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Qz/wB/f38AAAAAAMvLywDAwP8Af39/AAAAAAAAAAAAAAAAAAAAAAAAAAAAIQAAABgAAAAUAAAANRoAAE0MAABxHQAAXg4AABAAAAAmAAAACAAAAP//////////"/>
              </a:ext>
            </a:extLst>
          </p:cNvSpPr>
          <p:nvPr/>
        </p:nvSpPr>
        <p:spPr>
          <a:xfrm>
            <a:off x="4260215" y="1999615"/>
            <a:ext cx="525780" cy="33591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26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264"/>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zi4AABAgAAAmAAAACAAAAP//////////"/>
              </a:ext>
            </a:extLst>
          </p:cNvSpPr>
          <p:nvPr/>
        </p:nvSpPr>
        <p:spPr>
          <a:xfrm>
            <a:off x="633095" y="7009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Instantaneous rates for conversions involving a single nucleotide substitution are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3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26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Cf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267"/>
          <p:cNvSpPr>
            <a:extLst>
              <a:ext uri="smNativeData">
                <pr:smNativeData xmlns:pr="smNativeData" xmlns="smNativeData" val="SMDATA_15_2mHZ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gMAANQSAADKBQAALBUAABAAAAAmAAAACAAAAP//////////"/>
              </a:ext>
            </a:extLst>
          </p:cNvSpPr>
          <p:nvPr/>
        </p:nvSpPr>
        <p:spPr>
          <a:xfrm>
            <a:off x="532130" y="30607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526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5" name="Shape 526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6" name="Shape 527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7" name="Shape 527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I+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8" name="Shape 527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ZhY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9" name="Shape 52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keV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10" name="Shape 52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1" name="Shape 527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Q9In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2" name="Shape 527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3" name="Shape 527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zej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4" name="Shape 527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Jvc2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5" name="Shape 52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wa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6" name="Shape 52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7" name="Shape 528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mIG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8" name="Shape 52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sbl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3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28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AvEQ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2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Cjzg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28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MDe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29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2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2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29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29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29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29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29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29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2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BOfh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3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BFzA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30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30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gw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
        <p:nvSpPr>
          <p:cNvPr id="18" name="Shape 5304"/>
          <p:cNvSpPr>
            <a:extLst>
              <a:ext uri="smNativeData">
                <pr:smNativeData xmlns:pr="smNativeData" xmlns="smNativeData" val="SMDATA_15_2mHZ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MubW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gMAAGQUAADKBQAAvBYAABAAAAAmAAAACAAAAP//////////"/>
              </a:ext>
            </a:extLst>
          </p:cNvSpPr>
          <p:nvPr/>
        </p:nvSpPr>
        <p:spPr>
          <a:xfrm>
            <a:off x="532130" y="33147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3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TAACgCgAAnCoAAOAuAAAQAAAAJgAAAAgAAAD//////////w=="/>
              </a:ext>
            </a:extLst>
          </p:cNvPicPr>
          <p:nvPr/>
        </p:nvPicPr>
        <p:blipFill>
          <a:blip r:embed="rId2"/>
          <a:stretch>
            <a:fillRect/>
          </a:stretch>
        </p:blipFill>
        <p:spPr>
          <a:xfrm>
            <a:off x="3233420" y="1727200"/>
            <a:ext cx="3693160" cy="5892800"/>
          </a:xfrm>
          <a:prstGeom prst="rect">
            <a:avLst/>
          </a:prstGeom>
          <a:noFill/>
          <a:ln>
            <a:noFill/>
          </a:ln>
          <a:effectLst>
            <a:outerShdw blurRad="63500" dist="63760" dir="2700000">
              <a:srgbClr val="000000">
                <a:alpha val="4000"/>
              </a:srgbClr>
            </a:outerShdw>
          </a:effectLst>
        </p:spPr>
      </p:pic>
      <p:sp>
        <p:nvSpPr>
          <p:cNvPr id="3" name="Shape 530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3chu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lAwAABAgAAAmAAAACAAAAP//////////"/>
              </a:ext>
            </a:extLst>
          </p:cNvSpPr>
          <p:nvPr/>
        </p:nvSpPr>
        <p:spPr>
          <a:xfrm>
            <a:off x="1003300" y="1409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Nucleotides sequences of protein-coding genes violate the assumption of site </a:t>
            </a:r>
            <a:br/>
            <a:r>
              <a:t>     independence.</a:t>
            </a:r>
          </a:p>
        </p:txBody>
      </p:sp>
      <p:sp>
        <p:nvSpPr>
          <p:cNvPr id="4" name="Shape 531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RlRP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5" name="Shape 531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wJmR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3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1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3" name="Shape 531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BhOQAAlAwAABAgAAAmAAAACAAAAP//////////"/>
              </a:ext>
            </a:extLst>
          </p:cNvSpPr>
          <p:nvPr/>
        </p:nvSpPr>
        <p:spPr>
          <a:xfrm>
            <a:off x="1003300" y="14097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Nucleotides sequences of protein-coding genes violate the assumption of site </a:t>
            </a:r>
            <a:br/>
            <a:r>
              <a:t>     independence.</a:t>
            </a:r>
          </a:p>
        </p:txBody>
      </p:sp>
      <p:sp>
        <p:nvSpPr>
          <p:cNvPr id="4" name="Shape 531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pSp>
        <p:nvGrpSpPr>
          <p:cNvPr id="2" name="Group 53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PgMAABjDQAACxYAAFUhAAAQAAAAJgAAAAgAAAD/////AAAAAA=="/>
              </a:ext>
            </a:extLst>
          </p:cNvGrpSpPr>
          <p:nvPr/>
        </p:nvGrpSpPr>
        <p:grpSpPr>
          <a:xfrm>
            <a:off x="2108200" y="2176145"/>
            <a:ext cx="1475105" cy="3242310"/>
            <a:chOff x="2108200" y="2176145"/>
            <a:chExt cx="1475105" cy="3242310"/>
          </a:xfrm>
        </p:grpSpPr>
        <p:sp>
          <p:nvSpPr>
            <p:cNvPr id="4" name="Shape 53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MgAAAAAAAAAoAAAAZAAAAGQAAAAAAAAAy8vLADIAAAAAAAAAKAAAAGQAAABkAAAAAAAAABcAAAAUAAAAAAAAAAAAAAD/fwAA/38AAAAAAAAJAAAABAAAAAAAAAAeAAAAaAAAAAAAAAAAAAAAAAAAAAAAAAAAAAAAECcAABAnAAAAAAAAAAAAAAAAAAAAAAAAAAAAAAAAAAAAAAAAAAAAADw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AwAAEAOAADIFAAAeCAAAAAAAAAmAAAACAAAAP//////////"/>
                </a:ext>
              </a:extLst>
            </p:cNvSpPr>
            <p:nvPr/>
          </p:nvSpPr>
          <p:spPr>
            <a:xfrm>
              <a:off x="2108200" y="2316480"/>
              <a:ext cx="1270000" cy="2961640"/>
            </a:xfrm>
            <a:prstGeom prst="rect">
              <a:avLst/>
            </a:prstGeom>
            <a:noFill/>
            <a:ln w="25400" cap="flat" cmpd="sng" algn="ctr">
              <a:solidFill>
                <a:srgbClr val="FF9300"/>
              </a:solidFill>
              <a:prstDash val="solid"/>
              <a:headEnd type="none"/>
              <a:tailEnd type="none"/>
            </a:ln>
            <a:effectLst>
              <a:outerShdw blurRad="38100" dist="25400" dir="5400000">
                <a:srgbClr val="000000">
                  <a:alpha val="5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 name="Shape 53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Ow4AAGMNAAALFgAAVSEAAAAAAAAmAAAACAAAAP//////////"/>
                </a:ext>
              </a:extLst>
            </p:cNvSpPr>
            <p:nvPr/>
          </p:nvSpPr>
          <p:spPr>
            <a:xfrm>
              <a:off x="2313305" y="2176145"/>
              <a:ext cx="1270000" cy="324231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5" name="Shape 53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6" name="Shape 54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D0SY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true branch length was </a:t>
            </a:r>
            <a:endParaRPr cap="none">
              <a:solidFill>
                <a:srgbClr val="424242"/>
              </a:solidFill>
            </a:endParaRPr>
          </a:p>
        </p:txBody>
      </p:sp>
      <p:sp>
        <p:nvSpPr>
          <p:cNvPr id="7" name="Shape 54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dQTT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MXAAAoCQAAjhwAAEAKAAAQAAAAJgAAAAgAAAD//////////w=="/>
              </a:ext>
            </a:extLst>
          </p:cNvPicPr>
          <p:nvPr/>
        </p:nvPicPr>
        <p:blipFill>
          <a:blip r:embed="rId2"/>
          <a:stretch>
            <a:fillRect/>
          </a:stretch>
        </p:blipFill>
        <p:spPr>
          <a:xfrm>
            <a:off x="3893185" y="1488440"/>
            <a:ext cx="748665" cy="177800"/>
          </a:xfrm>
          <a:prstGeom prst="rect">
            <a:avLst/>
          </a:prstGeom>
          <a:noFill/>
          <a:ln>
            <a:noFill/>
          </a:ln>
          <a:effectLst/>
        </p:spPr>
      </p:pic>
      <p:pic>
        <p:nvPicPr>
          <p:cNvPr id="9" name="Lecture_2_slides (dragged) 36.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swUAANIIAABkDAAA+A0AAAAAAABkAAAAZAAAAAAAAAAjAAAABAAAAGQAAAAXAAAAFAAAAAAAAAAAAAAA/38AAP9/AAAAAAAACQAAAAQAAAAMAAs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oOAACwDQAA6C8AADchAAAQAAAAJgAAAAgAAAD//////////w=="/>
              </a:ext>
            </a:extLst>
          </p:cNvPicPr>
          <p:nvPr/>
        </p:nvPicPr>
        <p:blipFill>
          <a:blip r:embed="rId3"/>
          <a:srcRect l="14590" t="22580" r="31720" b="35760"/>
          <a:stretch>
            <a:fillRect/>
          </a:stretch>
        </p:blipFill>
        <p:spPr>
          <a:xfrm>
            <a:off x="2332990" y="2225040"/>
            <a:ext cx="5454650" cy="3174365"/>
          </a:xfrm>
          <a:prstGeom prst="rect">
            <a:avLst/>
          </a:prstGeom>
          <a:noFill/>
          <a:ln>
            <a:noFill/>
          </a:ln>
          <a:effectLst/>
        </p:spPr>
      </p:pic>
      <p:sp>
        <p:nvSpPr>
          <p:cNvPr id="10" name="Shape 54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YT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CgjAADaOgAAYiUAABAgAAAmAAAACAAAAP//////////"/>
              </a:ext>
            </a:extLst>
          </p:cNvSpPr>
          <p:nvPr/>
        </p:nvSpPr>
        <p:spPr>
          <a:xfrm>
            <a:off x="990600" y="5715000"/>
            <a:ext cx="8576310" cy="3619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For simulations starting in </a:t>
            </a:r>
            <a:r>
              <a:rPr cap="none">
                <a:latin typeface="Times New Roman" pitchFamily="1" charset="0"/>
                <a:ea typeface="Times New Roman" pitchFamily="1" charset="0"/>
                <a:cs typeface="Times New Roman" pitchFamily="1" charset="0"/>
              </a:rPr>
              <a:t>A</a:t>
            </a:r>
            <a:r>
              <a:t>, the average number of changes was    </a:t>
            </a:r>
            <a:r>
              <a:rPr cap="none">
                <a:latin typeface="Times New Roman" pitchFamily="1" charset="0"/>
                <a:ea typeface="Times New Roman" pitchFamily="1" charset="0"/>
                <a:cs typeface="Times New Roman" pitchFamily="1" charset="0"/>
              </a:rPr>
              <a:t>= </a:t>
            </a:r>
            <a:r>
              <a:t> 0.788</a:t>
            </a:r>
          </a:p>
        </p:txBody>
      </p:sp>
      <p:pic>
        <p:nvPicPr>
          <p:cNvPr id="11"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MvAADTIwAAdDAAALYkAAAQAAAAJgAAAAgAAAD//////////w=="/>
              </a:ext>
            </a:extLst>
          </p:cNvPicPr>
          <p:nvPr/>
        </p:nvPicPr>
        <p:blipFill>
          <a:blip r:embed="rId4"/>
          <a:stretch>
            <a:fillRect/>
          </a:stretch>
        </p:blipFill>
        <p:spPr>
          <a:xfrm>
            <a:off x="7743825" y="5823585"/>
            <a:ext cx="132715" cy="144145"/>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4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1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BnZR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3" name="Shape 531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BhOQAAlAwAABAgAAAmAAAACAAAAP//////////"/>
              </a:ext>
            </a:extLst>
          </p:cNvSpPr>
          <p:nvPr/>
        </p:nvSpPr>
        <p:spPr>
          <a:xfrm>
            <a:off x="1003300" y="14097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Nucleotides sequences of protein-coding genes violate the assumption of site </a:t>
            </a:r>
            <a:br/>
            <a:r>
              <a:t>     independence.</a:t>
            </a:r>
          </a:p>
        </p:txBody>
      </p:sp>
      <p:sp>
        <p:nvSpPr>
          <p:cNvPr id="4" name="Shape 53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5" name="Shape 532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QMAABhOQAAfBAAABAgAAAmAAAACAAAAP//////////"/>
              </a:ext>
            </a:extLst>
          </p:cNvSpPr>
          <p:nvPr/>
        </p:nvSpPr>
        <p:spPr>
          <a:xfrm>
            <a:off x="1003300" y="20447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Failure to accommodate this interdependence process may bias estimates of </a:t>
            </a:r>
            <a:br/>
            <a:r>
              <a:t>     phylogeny.</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4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2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3" name="Shape 532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BhOQAAlAwAABAgAAAmAAAACAAAAP//////////"/>
              </a:ext>
            </a:extLst>
          </p:cNvSpPr>
          <p:nvPr/>
        </p:nvSpPr>
        <p:spPr>
          <a:xfrm>
            <a:off x="1003300" y="14097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Nucleotides sequences of protein-coding genes violate the assumption of site </a:t>
            </a:r>
            <a:br/>
            <a:r>
              <a:t>     independence.</a:t>
            </a:r>
          </a:p>
        </p:txBody>
      </p:sp>
      <p:sp>
        <p:nvSpPr>
          <p:cNvPr id="4" name="Shape 532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5" name="Shape 53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QMAABhOQAAfBAAABAgAAAmAAAACAAAAP//////////"/>
              </a:ext>
            </a:extLst>
          </p:cNvSpPr>
          <p:nvPr/>
        </p:nvSpPr>
        <p:spPr>
          <a:xfrm>
            <a:off x="1003300" y="20447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Failure to accommodate this interdependence process may bias estimates of </a:t>
            </a:r>
            <a:br/>
            <a:r>
              <a:t>     phylogeny.</a:t>
            </a:r>
          </a:p>
        </p:txBody>
      </p:sp>
      <p:sp>
        <p:nvSpPr>
          <p:cNvPr id="6" name="Shape 532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AQAABhOQAAeBQAABAgAAAmAAAACAAAAP//////////"/>
              </a:ext>
            </a:extLst>
          </p:cNvSpPr>
          <p:nvPr/>
        </p:nvSpPr>
        <p:spPr>
          <a:xfrm>
            <a:off x="1003300" y="26924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Codon models explicitly accommodate the interdependence among nucleotide </a:t>
            </a:r>
            <a:br/>
            <a:r>
              <a:t>     sites by modeling the process of molecular evolution at the codon level.</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4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2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D4PQAA+AoAABAgAAAmAAAACAAAAP//////////"/>
              </a:ext>
            </a:extLst>
          </p:cNvSpPr>
          <p:nvPr/>
        </p:nvSpPr>
        <p:spPr>
          <a:xfrm>
            <a:off x="1003300" y="1422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 change between two codons is modeled as a one-at-a-time nt substitution process:</a:t>
            </a:r>
          </a:p>
        </p:txBody>
      </p:sp>
      <p:sp>
        <p:nvSpPr>
          <p:cNvPr id="5" name="Shape 533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nucleotide substitution is modeled according to a standard 4-by-4 instantaneous-rate matrix</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4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3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3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luI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3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J7Qz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nucleotide substitution is modeled according to a standard 4-by-4 instantaneous-rate matrix</a:t>
            </a:r>
          </a:p>
        </p:txBody>
      </p:sp>
      <p:sp>
        <p:nvSpPr>
          <p:cNvPr id="5" name="Shape 533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Uw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g4AABAgAAAmAAAACAAAAP//////////"/>
              </a:ext>
            </a:extLst>
          </p:cNvSpPr>
          <p:nvPr/>
        </p:nvSpPr>
        <p:spPr>
          <a:xfrm>
            <a:off x="1003300" y="1981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some nucleotide substitutions are synonymous, others lead to amino acid replacements</a:t>
            </a:r>
          </a:p>
        </p:txBody>
      </p:sp>
      <p:sp>
        <p:nvSpPr>
          <p:cNvPr id="6" name="Shape 533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52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D4PQAA+AoAABAgAAAmAAAACAAAAP//////////"/>
              </a:ext>
            </a:extLst>
          </p:cNvSpPr>
          <p:nvPr/>
        </p:nvSpPr>
        <p:spPr>
          <a:xfrm>
            <a:off x="1003300" y="1422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 change between two codons is modeled as a one-at-a-time nt substitution process: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4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3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4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luI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4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QxMD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nucleotide substitution is modeled according to a standard 4-by-4 instantaneous-rate matrix</a:t>
            </a:r>
          </a:p>
        </p:txBody>
      </p:sp>
      <p:sp>
        <p:nvSpPr>
          <p:cNvPr id="5" name="Shape 53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g4AABAgAAAmAAAACAAAAP//////////"/>
              </a:ext>
            </a:extLst>
          </p:cNvSpPr>
          <p:nvPr/>
        </p:nvSpPr>
        <p:spPr>
          <a:xfrm>
            <a:off x="1003300" y="1981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some nucleotide substitutions are synonymous, others lead to amino acid replacements</a:t>
            </a:r>
          </a:p>
        </p:txBody>
      </p:sp>
      <p:sp>
        <p:nvSpPr>
          <p:cNvPr id="6" name="Shape 534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FtZ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vg8AABAgAAAmAAAACAAAAP//////////"/>
              </a:ext>
            </a:extLst>
          </p:cNvSpPr>
          <p:nvPr/>
        </p:nvSpPr>
        <p:spPr>
          <a:xfrm>
            <a:off x="1003300" y="2235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non-synonymous nucleotide substitutions may be subject to selection</a:t>
            </a:r>
          </a:p>
        </p:txBody>
      </p:sp>
      <p:sp>
        <p:nvSpPr>
          <p:cNvPr id="7" name="Shape 534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w+P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D4PQAA+AoAABAgAAAmAAAACAAAAP//////////"/>
              </a:ext>
            </a:extLst>
          </p:cNvSpPr>
          <p:nvPr/>
        </p:nvSpPr>
        <p:spPr>
          <a:xfrm>
            <a:off x="1003300" y="1422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 change between two codons is modeled as a one-at-a-time nt substitution process: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4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4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luI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4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codon model of (Goldman &amp; Yang, 1994; Muse &amp; Gaut, 1994; Nielsen &amp; Yang, 1998)</a:t>
            </a:r>
          </a:p>
        </p:txBody>
      </p:sp>
      <p:sp>
        <p:nvSpPr>
          <p:cNvPr id="5" name="Shape 534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w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4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5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5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codon model of (Goldman &amp; Yang, 1994; Muse &amp; Gaut, 1994; Nielsen &amp; Yang, 1998)</a:t>
            </a:r>
          </a:p>
        </p:txBody>
      </p:sp>
      <p:sp>
        <p:nvSpPr>
          <p:cNvPr id="5" name="Shape 535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6" name="Shape 535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codons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4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5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WiqZ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5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rIs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A2x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codon model of (Goldman &amp; Yang, 1994; Muse &amp; Gaut, 1994; Nielsen &amp; Yang, 1998)</a:t>
            </a:r>
          </a:p>
        </p:txBody>
      </p:sp>
      <p:sp>
        <p:nvSpPr>
          <p:cNvPr id="5" name="Shape 53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MF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6" name="Shape 53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codons</a:t>
            </a:r>
          </a:p>
        </p:txBody>
      </p:sp>
      <p:sp>
        <p:nvSpPr>
          <p:cNvPr id="7" name="Shape 53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codon </a:t>
            </a:r>
            <a:r>
              <a:rPr i="1" cap="none">
                <a:latin typeface="Times New Roman" pitchFamily="1" charset="0"/>
                <a:ea typeface="Times New Roman" pitchFamily="1" charset="0"/>
                <a:cs typeface="Times New Roman" pitchFamily="1" charset="0"/>
              </a:rPr>
              <a:t>i</a:t>
            </a:r>
            <a:r>
              <a:t> to codon </a:t>
            </a:r>
            <a:r>
              <a:rPr i="1" cap="none">
                <a:latin typeface="Times New Roman" pitchFamily="1" charset="0"/>
                <a:ea typeface="Times New Roman" pitchFamily="1" charset="0"/>
                <a:cs typeface="Times New Roman" pitchFamily="1" charset="0"/>
              </a:rPr>
              <a:t>j</a:t>
            </a:r>
            <a:r>
              <a:t>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4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6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jj9k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6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2C3/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6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codon model of (Goldman &amp; Yang, 1994; Muse &amp; Gaut, 1994; Nielsen &amp; Yang, 1998)</a:t>
            </a:r>
          </a:p>
        </p:txBody>
      </p:sp>
      <p:sp>
        <p:nvSpPr>
          <p:cNvPr id="5" name="Shape 536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6" name="Shape 536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codons</a:t>
            </a:r>
          </a:p>
        </p:txBody>
      </p:sp>
      <p:sp>
        <p:nvSpPr>
          <p:cNvPr id="7" name="Shape 536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cAAB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codon </a:t>
            </a:r>
            <a:r>
              <a:rPr i="1" cap="none">
                <a:latin typeface="Times New Roman" pitchFamily="1" charset="0"/>
                <a:ea typeface="Times New Roman" pitchFamily="1" charset="0"/>
                <a:cs typeface="Times New Roman" pitchFamily="1" charset="0"/>
              </a:rPr>
              <a:t>i</a:t>
            </a:r>
            <a:r>
              <a:t> to codon </a:t>
            </a:r>
            <a:r>
              <a:rPr i="1" cap="none">
                <a:latin typeface="Times New Roman" pitchFamily="1" charset="0"/>
                <a:ea typeface="Times New Roman" pitchFamily="1" charset="0"/>
                <a:cs typeface="Times New Roman" pitchFamily="1" charset="0"/>
              </a:rPr>
              <a:t>j</a:t>
            </a:r>
            <a:r>
              <a:t> </a:t>
            </a:r>
          </a:p>
        </p:txBody>
      </p:sp>
      <p:sp>
        <p:nvSpPr>
          <p:cNvPr id="8" name="Shape 537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A+PQAATxEAABAgAAAmAAAACAAAAP//////////"/>
              </a:ext>
            </a:extLst>
          </p:cNvSpPr>
          <p:nvPr/>
        </p:nvSpPr>
        <p:spPr>
          <a:xfrm>
            <a:off x="1003300" y="2489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t>  is the transition:transversion-rate ratio</a:t>
            </a:r>
          </a:p>
        </p:txBody>
      </p:sp>
      <p:pic>
        <p:nvPicPr>
          <p:cNvPr id="9"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QHAAC0DwAAzQgAAMwQAAAQAAAAJgAAAAgAAAD//////////w=="/>
              </a:ext>
            </a:extLst>
          </p:cNvPicPr>
          <p:nvPr/>
        </p:nvPicPr>
        <p:blipFill>
          <a:blip r:embed="rId2"/>
          <a:stretch>
            <a:fillRect/>
          </a:stretch>
        </p:blipFill>
        <p:spPr>
          <a:xfrm>
            <a:off x="1231900" y="2552700"/>
            <a:ext cx="198755" cy="177800"/>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4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7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Z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7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BLW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codon model of (Goldman &amp; Yang, 1994; Muse &amp; Gaut, 1994; Nielsen &amp; Yang, 1998)</a:t>
            </a:r>
          </a:p>
        </p:txBody>
      </p:sp>
      <p:sp>
        <p:nvSpPr>
          <p:cNvPr id="5" name="Shape 537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YEg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6" name="Shape 537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codons</a:t>
            </a:r>
          </a:p>
        </p:txBody>
      </p:sp>
      <p:sp>
        <p:nvSpPr>
          <p:cNvPr id="7" name="Shape 537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codon </a:t>
            </a:r>
            <a:r>
              <a:rPr i="1" cap="none">
                <a:latin typeface="Times New Roman" pitchFamily="1" charset="0"/>
                <a:ea typeface="Times New Roman" pitchFamily="1" charset="0"/>
                <a:cs typeface="Times New Roman" pitchFamily="1" charset="0"/>
              </a:rPr>
              <a:t>i</a:t>
            </a:r>
            <a:r>
              <a:t> to codon </a:t>
            </a:r>
            <a:r>
              <a:rPr i="1" cap="none">
                <a:latin typeface="Times New Roman" pitchFamily="1" charset="0"/>
                <a:ea typeface="Times New Roman" pitchFamily="1" charset="0"/>
                <a:cs typeface="Times New Roman" pitchFamily="1" charset="0"/>
              </a:rPr>
              <a:t>j</a:t>
            </a:r>
            <a:r>
              <a:t> </a:t>
            </a:r>
          </a:p>
        </p:txBody>
      </p:sp>
      <p:sp>
        <p:nvSpPr>
          <p:cNvPr id="8" name="Shape 53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A+PQAATxEAABAgAAAmAAAACAAAAP//////////"/>
              </a:ext>
            </a:extLst>
          </p:cNvSpPr>
          <p:nvPr/>
        </p:nvSpPr>
        <p:spPr>
          <a:xfrm>
            <a:off x="1003300" y="2489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t>  is the transition:transversion-rate ratio</a:t>
            </a:r>
          </a:p>
        </p:txBody>
      </p:sp>
      <p:pic>
        <p:nvPicPr>
          <p:cNvPr id="9"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QHAAC0DwAAzQgAAMwQAAAQAAAAJgAAAAgAAAD//////////w=="/>
              </a:ext>
            </a:extLst>
          </p:cNvPicPr>
          <p:nvPr/>
        </p:nvPicPr>
        <p:blipFill>
          <a:blip r:embed="rId2"/>
          <a:stretch>
            <a:fillRect/>
          </a:stretch>
        </p:blipFill>
        <p:spPr>
          <a:xfrm>
            <a:off x="1231900" y="2552700"/>
            <a:ext cx="198755" cy="177800"/>
          </a:xfrm>
          <a:prstGeom prst="rect">
            <a:avLst/>
          </a:prstGeom>
          <a:noFill/>
          <a:ln>
            <a:noFill/>
          </a:ln>
          <a:effectLst/>
        </p:spPr>
      </p:pic>
      <p:sp>
        <p:nvSpPr>
          <p:cNvPr id="10" name="Shape 538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AQAAA+PQAA3xIAABAgAAAmAAAACAAAAP//////////"/>
              </a:ext>
            </a:extLst>
          </p:cNvSpPr>
          <p:nvPr/>
        </p:nvSpPr>
        <p:spPr>
          <a:xfrm>
            <a:off x="1003300" y="2743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t>  is the ratio of the non-synonymous to synonymous nucleotide substitutions</a:t>
            </a:r>
          </a:p>
        </p:txBody>
      </p:sp>
      <p:pic>
        <p:nvPicPr>
          <p:cNvPr id="11"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wHAABUEQAAlAgAAEQSAAAQAAAAJgAAAAgAAAD//////////w=="/>
              </a:ext>
            </a:extLst>
          </p:cNvPicPr>
          <p:nvPr/>
        </p:nvPicPr>
        <p:blipFill>
          <a:blip r:embed="rId3"/>
          <a:stretch>
            <a:fillRect/>
          </a:stretch>
        </p:blipFill>
        <p:spPr>
          <a:xfrm>
            <a:off x="1206500" y="2816860"/>
            <a:ext cx="187960" cy="1524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4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54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sBAR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true branch length was </a:t>
            </a:r>
            <a:endParaRPr cap="none">
              <a:solidFill>
                <a:srgbClr val="424242"/>
              </a:solidFill>
            </a:endParaRPr>
          </a:p>
        </p:txBody>
      </p:sp>
      <p:sp>
        <p:nvSpPr>
          <p:cNvPr id="4" name="Shape 54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MXAAAoCQAAjhwAAEAKAAAQAAAAJgAAAAgAAAD//////////w=="/>
              </a:ext>
            </a:extLst>
          </p:cNvPicPr>
          <p:nvPr/>
        </p:nvPicPr>
        <p:blipFill>
          <a:blip r:embed="rId2"/>
          <a:stretch>
            <a:fillRect/>
          </a:stretch>
        </p:blipFill>
        <p:spPr>
          <a:xfrm>
            <a:off x="3893185" y="1488440"/>
            <a:ext cx="748665" cy="177800"/>
          </a:xfrm>
          <a:prstGeom prst="rect">
            <a:avLst/>
          </a:prstGeom>
          <a:noFill/>
          <a:ln>
            <a:noFill/>
          </a:ln>
          <a:effectLst/>
        </p:spPr>
      </p:pic>
      <p:pic>
        <p:nvPicPr>
          <p:cNvPr id="6" name="Lecture_2_slides (dragged) 36.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swUAANIIAABkDAAA+A0AAAAAAABkAAAAZAAAAAAAAAAjAAAABAAAAGQAAAAXAAAAFAAAAAAAAAAAAAAA/38AAP9/AAAAAAAACQAAAAQAAADFC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oOAACwDQAA6C8AADchAAAQAAAAJgAAAAgAAAD//////////w=="/>
              </a:ext>
            </a:extLst>
          </p:cNvPicPr>
          <p:nvPr/>
        </p:nvPicPr>
        <p:blipFill>
          <a:blip r:embed="rId3"/>
          <a:srcRect l="14590" t="22580" r="31720" b="35760"/>
          <a:stretch>
            <a:fillRect/>
          </a:stretch>
        </p:blipFill>
        <p:spPr>
          <a:xfrm>
            <a:off x="2332990" y="2225040"/>
            <a:ext cx="5454650" cy="3174365"/>
          </a:xfrm>
          <a:prstGeom prst="rect">
            <a:avLst/>
          </a:prstGeom>
          <a:noFill/>
          <a:ln>
            <a:noFill/>
          </a:ln>
          <a:effectLst/>
        </p:spPr>
      </p:pic>
      <p:sp>
        <p:nvSpPr>
          <p:cNvPr id="7" name="Shape 55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8L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KA0AABAgAAAmAAAACAAAAP//////////"/>
              </a:ext>
            </a:extLst>
          </p:cNvSpPr>
          <p:nvPr/>
        </p:nvSpPr>
        <p:spPr>
          <a:xfrm>
            <a:off x="990600" y="1778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We compute the average number of changes for each starting state,</a:t>
            </a:r>
          </a:p>
        </p:txBody>
      </p:sp>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4F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xAAClCwAA4zEAAIkMAAAQAAAAJgAAAAgAAAD//////////w=="/>
              </a:ext>
            </a:extLst>
          </p:cNvPicPr>
          <p:nvPr/>
        </p:nvPicPr>
        <p:blipFill>
          <a:blip r:embed="rId4"/>
          <a:stretch>
            <a:fillRect/>
          </a:stretch>
        </p:blipFill>
        <p:spPr>
          <a:xfrm>
            <a:off x="7976235" y="1892935"/>
            <a:ext cx="133350" cy="144780"/>
          </a:xfrm>
          <a:prstGeom prst="rect">
            <a:avLst/>
          </a:prstGeom>
          <a:noFill/>
          <a:ln>
            <a:noFill/>
          </a:ln>
          <a:effectLst/>
        </p:spPr>
      </p:pic>
      <p:sp>
        <p:nvSpPr>
          <p:cNvPr id="9" name="Shape 55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ya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CgjAADaOgAAYiUAABAgAAAmAAAACAAAAP//////////"/>
              </a:ext>
            </a:extLst>
          </p:cNvSpPr>
          <p:nvPr/>
        </p:nvSpPr>
        <p:spPr>
          <a:xfrm>
            <a:off x="990600" y="5715000"/>
            <a:ext cx="8576310" cy="3619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For simulations starting in </a:t>
            </a:r>
            <a:r>
              <a:rPr cap="none">
                <a:latin typeface="Times New Roman" pitchFamily="1" charset="0"/>
                <a:ea typeface="Times New Roman" pitchFamily="1" charset="0"/>
                <a:cs typeface="Times New Roman" pitchFamily="1" charset="0"/>
              </a:rPr>
              <a:t>A</a:t>
            </a:r>
            <a:r>
              <a:t>, the average number of changes was    </a:t>
            </a:r>
            <a:r>
              <a:rPr cap="none">
                <a:latin typeface="Times New Roman" pitchFamily="1" charset="0"/>
                <a:ea typeface="Times New Roman" pitchFamily="1" charset="0"/>
                <a:cs typeface="Times New Roman" pitchFamily="1" charset="0"/>
              </a:rPr>
              <a:t>= </a:t>
            </a:r>
            <a:r>
              <a:t> 0.788</a:t>
            </a:r>
          </a:p>
        </p:txBody>
      </p:sp>
      <p:pic>
        <p:nvPicPr>
          <p:cNvPr id="1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MvAADTIwAAdDAAALYkAAAQAAAAJgAAAAgAAAD//////////w=="/>
              </a:ext>
            </a:extLst>
          </p:cNvPicPr>
          <p:nvPr/>
        </p:nvPicPr>
        <p:blipFill>
          <a:blip r:embed="rId4"/>
          <a:stretch>
            <a:fillRect/>
          </a:stretch>
        </p:blipFill>
        <p:spPr>
          <a:xfrm>
            <a:off x="7743825" y="5823585"/>
            <a:ext cx="132715" cy="144145"/>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5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8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8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Ba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codon model of (Goldman &amp; Yang, 1994; Muse &amp; Gaut, 1994; Nielsen &amp; Yang, 1998)</a:t>
            </a:r>
          </a:p>
        </p:txBody>
      </p:sp>
      <p:sp>
        <p:nvSpPr>
          <p:cNvPr id="5" name="Shape 538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6" name="Shape 53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codons</a:t>
            </a:r>
          </a:p>
        </p:txBody>
      </p:sp>
      <p:sp>
        <p:nvSpPr>
          <p:cNvPr id="7" name="Shape 538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codon </a:t>
            </a:r>
            <a:r>
              <a:rPr i="1" cap="none">
                <a:latin typeface="Times New Roman" pitchFamily="1" charset="0"/>
                <a:ea typeface="Times New Roman" pitchFamily="1" charset="0"/>
                <a:cs typeface="Times New Roman" pitchFamily="1" charset="0"/>
              </a:rPr>
              <a:t>i</a:t>
            </a:r>
            <a:r>
              <a:t> to codon </a:t>
            </a:r>
            <a:r>
              <a:rPr i="1" cap="none">
                <a:latin typeface="Times New Roman" pitchFamily="1" charset="0"/>
                <a:ea typeface="Times New Roman" pitchFamily="1" charset="0"/>
                <a:cs typeface="Times New Roman" pitchFamily="1" charset="0"/>
              </a:rPr>
              <a:t>j</a:t>
            </a:r>
            <a:r>
              <a:t> </a:t>
            </a:r>
          </a:p>
        </p:txBody>
      </p:sp>
      <p:sp>
        <p:nvSpPr>
          <p:cNvPr id="8" name="Shape 539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A+PQAATxEAABAgAAAmAAAACAAAAP//////////"/>
              </a:ext>
            </a:extLst>
          </p:cNvSpPr>
          <p:nvPr/>
        </p:nvSpPr>
        <p:spPr>
          <a:xfrm>
            <a:off x="1003300" y="2489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t>  is the transition:transversion-rate ratio</a:t>
            </a:r>
          </a:p>
        </p:txBody>
      </p:sp>
      <p:pic>
        <p:nvPicPr>
          <p:cNvPr id="9"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K6+b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QHAAC0DwAAzQgAAMwQAAAQAAAAJgAAAAgAAAD//////////w=="/>
              </a:ext>
            </a:extLst>
          </p:cNvPicPr>
          <p:nvPr/>
        </p:nvPicPr>
        <p:blipFill>
          <a:blip r:embed="rId2"/>
          <a:stretch>
            <a:fillRect/>
          </a:stretch>
        </p:blipFill>
        <p:spPr>
          <a:xfrm>
            <a:off x="1231900" y="2552700"/>
            <a:ext cx="198755" cy="177800"/>
          </a:xfrm>
          <a:prstGeom prst="rect">
            <a:avLst/>
          </a:prstGeom>
          <a:noFill/>
          <a:ln>
            <a:noFill/>
          </a:ln>
          <a:effectLst/>
        </p:spPr>
      </p:pic>
      <p:sp>
        <p:nvSpPr>
          <p:cNvPr id="10" name="Shape 53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WtIP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AQAAA+PQAA3xIAABAgAAAmAAAACAAAAP//////////"/>
              </a:ext>
            </a:extLst>
          </p:cNvSpPr>
          <p:nvPr/>
        </p:nvSpPr>
        <p:spPr>
          <a:xfrm>
            <a:off x="1003300" y="2743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t>  is the ratio of the non-synonymous to synonymous nucleotide substitutions</a:t>
            </a:r>
          </a:p>
        </p:txBody>
      </p:sp>
      <p:pic>
        <p:nvPicPr>
          <p:cNvPr id="11"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4yNvS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wHAABUEQAAlAgAAEQSAAAQAAAAJgAAAAgAAAD//////////w=="/>
              </a:ext>
            </a:extLst>
          </p:cNvPicPr>
          <p:nvPr/>
        </p:nvPicPr>
        <p:blipFill>
          <a:blip r:embed="rId3"/>
          <a:stretch>
            <a:fillRect/>
          </a:stretch>
        </p:blipFill>
        <p:spPr>
          <a:xfrm>
            <a:off x="1206500" y="2816860"/>
            <a:ext cx="187960" cy="152400"/>
          </a:xfrm>
          <a:prstGeom prst="rect">
            <a:avLst/>
          </a:prstGeom>
          <a:noFill/>
          <a:ln>
            <a:noFill/>
          </a:ln>
          <a:effectLst>
            <a:outerShdw blurRad="63500" dist="63760" dir="2700000">
              <a:srgbClr val="000000">
                <a:alpha val="4000"/>
              </a:srgbClr>
            </a:outerShdw>
          </a:effectLst>
        </p:spPr>
      </p:pic>
      <p:sp>
        <p:nvSpPr>
          <p:cNvPr id="12" name="Shape 539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hdk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TAACDQAAASBUAABAgAAAmAAAACAAAAP//////////"/>
              </a:ext>
            </a:extLst>
          </p:cNvSpPr>
          <p:nvPr/>
        </p:nvSpPr>
        <p:spPr>
          <a:xfrm>
            <a:off x="1003300" y="30988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off-diagonal elements of the instantaneous-rate matrix can now be defined as: </a:t>
            </a:r>
          </a:p>
        </p:txBody>
      </p:sp>
      <p:pic>
        <p:nvPicPr>
          <p:cNvPr id="13" name="pasted42.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MAAg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TAAB7FQAADzAAAAIhAAAQAAAAJgAAAAgAAAD//////////w=="/>
              </a:ext>
            </a:extLst>
          </p:cNvPicPr>
          <p:nvPr/>
        </p:nvPicPr>
        <p:blipFill>
          <a:blip r:embed="rId4"/>
          <a:stretch>
            <a:fillRect/>
          </a:stretch>
        </p:blipFill>
        <p:spPr>
          <a:xfrm>
            <a:off x="3096260" y="3491865"/>
            <a:ext cx="4716145" cy="1873885"/>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xmlns="smNativeData" val="2mHZYgEAAAAFAAAA/f///wEAAAAJAAAAAAAAAAAAAAAAAAAAAAAAAA=="/>
      </p:ext>
    </p:extLst>
  </p:timing>
</p:sld>
</file>

<file path=ppt/slides/slide35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9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9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codon model of (Goldman &amp; Yang, 1994; Muse &amp; Gaut, 1994; Nielsen &amp; Yang, 1998)</a:t>
            </a:r>
          </a:p>
        </p:txBody>
      </p:sp>
      <p:sp>
        <p:nvSpPr>
          <p:cNvPr id="5" name="Shape 54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6" name="Shape 540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codons</a:t>
            </a:r>
          </a:p>
        </p:txBody>
      </p:sp>
      <p:sp>
        <p:nvSpPr>
          <p:cNvPr id="7" name="Shape 540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wUpv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codon </a:t>
            </a:r>
            <a:r>
              <a:rPr i="1" cap="none">
                <a:latin typeface="Times New Roman" pitchFamily="1" charset="0"/>
                <a:ea typeface="Times New Roman" pitchFamily="1" charset="0"/>
                <a:cs typeface="Times New Roman" pitchFamily="1" charset="0"/>
              </a:rPr>
              <a:t>i</a:t>
            </a:r>
            <a:r>
              <a:t> to codon </a:t>
            </a:r>
            <a:r>
              <a:rPr i="1" cap="none">
                <a:latin typeface="Times New Roman" pitchFamily="1" charset="0"/>
                <a:ea typeface="Times New Roman" pitchFamily="1" charset="0"/>
                <a:cs typeface="Times New Roman" pitchFamily="1" charset="0"/>
              </a:rPr>
              <a:t>j</a:t>
            </a:r>
            <a:r>
              <a:t> </a:t>
            </a:r>
          </a:p>
        </p:txBody>
      </p:sp>
      <p:sp>
        <p:nvSpPr>
          <p:cNvPr id="8" name="Shape 540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MDlr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whAAA+PQAAWyMAABAgAAAmAAAACAAAAP//////////"/>
              </a:ext>
            </a:extLst>
          </p:cNvSpPr>
          <p:nvPr/>
        </p:nvSpPr>
        <p:spPr>
          <a:xfrm>
            <a:off x="1003300" y="54229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diagonal elements of the instantaneous-rate matrix where </a:t>
            </a:r>
            <a:r>
              <a:rPr i="1" cap="none">
                <a:latin typeface="Times New Roman" pitchFamily="1" charset="0"/>
                <a:ea typeface="Times New Roman" pitchFamily="1" charset="0"/>
                <a:cs typeface="Times New Roman" pitchFamily="1" charset="0"/>
              </a:rPr>
              <a:t>i</a:t>
            </a:r>
            <a:r>
              <a:t> </a:t>
            </a:r>
            <a:r>
              <a:rPr i="1" cap="none">
                <a:latin typeface="Times New Roman" pitchFamily="1" charset="0"/>
                <a:ea typeface="Times New Roman" pitchFamily="1" charset="0"/>
                <a:cs typeface="Times New Roman" pitchFamily="1" charset="0"/>
              </a:rPr>
              <a:t>=</a:t>
            </a:r>
            <a:r>
              <a:t> </a:t>
            </a:r>
            <a:r>
              <a:rPr i="1" cap="none">
                <a:latin typeface="Times New Roman" pitchFamily="1" charset="0"/>
                <a:ea typeface="Times New Roman" pitchFamily="1" charset="0"/>
                <a:cs typeface="Times New Roman" pitchFamily="1" charset="0"/>
              </a:rPr>
              <a:t>j</a:t>
            </a:r>
            <a:r>
              <a:t> are determined as usual</a:t>
            </a:r>
          </a:p>
        </p:txBody>
      </p:sp>
      <p:sp>
        <p:nvSpPr>
          <p:cNvPr id="9" name="Shape 540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c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A+PQAATxEAABAgAAAmAAAACAAAAP//////////"/>
              </a:ext>
            </a:extLst>
          </p:cNvSpPr>
          <p:nvPr/>
        </p:nvSpPr>
        <p:spPr>
          <a:xfrm>
            <a:off x="1003300" y="2489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t>  is the transition:transversion-rate ratio</a:t>
            </a:r>
          </a:p>
        </p:txBody>
      </p:sp>
      <p:pic>
        <p:nvPicPr>
          <p:cNvPr id="10"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QHAAC0DwAAzQgAAMwQAAAQAAAAJgAAAAgAAAD//////////w=="/>
              </a:ext>
            </a:extLst>
          </p:cNvPicPr>
          <p:nvPr/>
        </p:nvPicPr>
        <p:blipFill>
          <a:blip r:embed="rId2"/>
          <a:stretch>
            <a:fillRect/>
          </a:stretch>
        </p:blipFill>
        <p:spPr>
          <a:xfrm>
            <a:off x="1231900" y="2552700"/>
            <a:ext cx="198755" cy="177800"/>
          </a:xfrm>
          <a:prstGeom prst="rect">
            <a:avLst/>
          </a:prstGeom>
          <a:noFill/>
          <a:ln>
            <a:noFill/>
          </a:ln>
          <a:effectLst/>
        </p:spPr>
      </p:pic>
      <p:sp>
        <p:nvSpPr>
          <p:cNvPr id="11" name="Shape 54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AQAAA+PQAA3xIAABAgAAAmAAAACAAAAP//////////"/>
              </a:ext>
            </a:extLst>
          </p:cNvSpPr>
          <p:nvPr/>
        </p:nvSpPr>
        <p:spPr>
          <a:xfrm>
            <a:off x="1003300" y="2743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t>  is the ratio of the non-synonymous to synonymous nucleotide substitutions</a:t>
            </a:r>
          </a:p>
        </p:txBody>
      </p:sp>
      <p:pic>
        <p:nvPicPr>
          <p:cNvPr id="12"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wHAABUEQAAlAgAAEQSAAAQAAAAJgAAAAgAAAD//////////w=="/>
              </a:ext>
            </a:extLst>
          </p:cNvPicPr>
          <p:nvPr/>
        </p:nvPicPr>
        <p:blipFill>
          <a:blip r:embed="rId3"/>
          <a:stretch>
            <a:fillRect/>
          </a:stretch>
        </p:blipFill>
        <p:spPr>
          <a:xfrm>
            <a:off x="1206500" y="2816860"/>
            <a:ext cx="187960" cy="152400"/>
          </a:xfrm>
          <a:prstGeom prst="rect">
            <a:avLst/>
          </a:prstGeom>
          <a:noFill/>
          <a:ln>
            <a:noFill/>
          </a:ln>
          <a:effectLst>
            <a:outerShdw blurRad="63500" dist="63760" dir="2700000">
              <a:srgbClr val="000000">
                <a:alpha val="4000"/>
              </a:srgbClr>
            </a:outerShdw>
          </a:effectLst>
        </p:spPr>
      </p:pic>
      <p:sp>
        <p:nvSpPr>
          <p:cNvPr id="13" name="Shape 540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TAACDQAAASBUAABAgAAAmAAAACAAAAP//////////"/>
              </a:ext>
            </a:extLst>
          </p:cNvSpPr>
          <p:nvPr/>
        </p:nvSpPr>
        <p:spPr>
          <a:xfrm>
            <a:off x="1003300" y="30988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off-diagonal elements of the instantaneous-rate matrix can now be defined as: </a:t>
            </a:r>
          </a:p>
        </p:txBody>
      </p:sp>
      <p:pic>
        <p:nvPicPr>
          <p:cNvPr id="14" name="pasted42.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C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TAAB7FQAADzAAAAIhAAAQAAAAJgAAAAgAAAD//////////w=="/>
              </a:ext>
            </a:extLst>
          </p:cNvPicPr>
          <p:nvPr/>
        </p:nvPicPr>
        <p:blipFill>
          <a:blip r:embed="rId4"/>
          <a:stretch>
            <a:fillRect/>
          </a:stretch>
        </p:blipFill>
        <p:spPr>
          <a:xfrm>
            <a:off x="3096260" y="3491865"/>
            <a:ext cx="4716145" cy="1873885"/>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5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036955" y="1117600"/>
          <a:ext cx="8083550" cy="5384800"/>
        </p:xfrm>
        <a:graphic>
          <a:graphicData uri="http://schemas.openxmlformats.org/drawingml/2006/table">
            <a:tbl>
              <a:tblPr>
                <a:noFill/>
              </a:tblPr>
              <a:tblGrid>
                <a:gridCol w="741680"/>
                <a:gridCol w="744220"/>
                <a:gridCol w="744220"/>
                <a:gridCol w="744220"/>
                <a:gridCol w="744220"/>
                <a:gridCol w="1388745"/>
                <a:gridCol w="744220"/>
                <a:gridCol w="744220"/>
                <a:gridCol w="744220"/>
                <a:gridCol w="744220"/>
              </a:tblGrid>
              <a:tr h="444500">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44500"/>
                  </a:ext>
                </a:extLst>
              </a:tr>
              <a:tr h="138620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1386205"/>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44500"/>
                  </a:ext>
                </a:extLst>
              </a:tr>
            </a:tbl>
          </a:graphicData>
        </a:graphic>
      </p:graphicFrame>
      <p:sp>
        <p:nvSpPr>
          <p:cNvPr id="3" name="Shape 541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tB4AAPgHAAAsHwAAcAgAABAAAAAmAAAACAAAAP//////////"/>
              </a:ext>
            </a:extLst>
          </p:cNvSpPr>
          <p:nvPr/>
        </p:nvSpPr>
        <p:spPr>
          <a:xfrm>
            <a:off x="49911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41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9B8AAPgHAABsIAAAcAgAABAAAAAmAAAACAAAAP//////////"/>
              </a:ext>
            </a:extLst>
          </p:cNvSpPr>
          <p:nvPr/>
        </p:nvSpPr>
        <p:spPr>
          <a:xfrm>
            <a:off x="5194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41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SCEAAPgHAADAIQAAcAgAABAAAAAmAAAACAAAAP//////////"/>
              </a:ext>
            </a:extLst>
          </p:cNvSpPr>
          <p:nvPr/>
        </p:nvSpPr>
        <p:spPr>
          <a:xfrm>
            <a:off x="54102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41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iCIAAPgHAAAAIwAAcAgAABAAAAAmAAAACAAAAP//////////"/>
              </a:ext>
            </a:extLst>
          </p:cNvSpPr>
          <p:nvPr/>
        </p:nvSpPr>
        <p:spPr>
          <a:xfrm>
            <a:off x="56134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41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3CMAAPgHAABUJAAAcAgAABAAAAAmAAAACAAAAP//////////"/>
              </a:ext>
            </a:extLst>
          </p:cNvSpPr>
          <p:nvPr/>
        </p:nvSpPr>
        <p:spPr>
          <a:xfrm>
            <a:off x="5829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41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PQaAADUCAAAbBsAABAAAAAmAAAACAAAAP//////////"/>
              </a:ext>
            </a:extLst>
          </p:cNvSpPr>
          <p:nvPr/>
        </p:nvSpPr>
        <p:spPr>
          <a:xfrm rot="16200000">
            <a:off x="1358900" y="43815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41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LQZAADUCAAALBoAABAAAAAmAAAACAAAAP//////////"/>
              </a:ext>
            </a:extLst>
          </p:cNvSpPr>
          <p:nvPr/>
        </p:nvSpPr>
        <p:spPr>
          <a:xfrm rot="16200000">
            <a:off x="1358900" y="41783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41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HQYAADUCAAA7BgAABAAAAAmAAAACAAAAP//////////"/>
              </a:ext>
            </a:extLst>
          </p:cNvSpPr>
          <p:nvPr/>
        </p:nvSpPr>
        <p:spPr>
          <a:xfrm rot="16200000">
            <a:off x="1358900" y="39751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42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CAXAADUCAAAmBcAABAAAAAmAAAACAAAAP//////////"/>
              </a:ext>
            </a:extLst>
          </p:cNvSpPr>
          <p:nvPr/>
        </p:nvSpPr>
        <p:spPr>
          <a:xfrm rot="16200000">
            <a:off x="1358900" y="37592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42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OAVAADUCAAAWBYAABAAAAAmAAAACAAAAP//////////"/>
              </a:ext>
            </a:extLst>
          </p:cNvSpPr>
          <p:nvPr/>
        </p:nvSpPr>
        <p:spPr>
          <a:xfrm rot="16200000">
            <a:off x="1358900" y="35560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grpSp>
        <p:nvGrpSpPr>
          <p:cNvPr id="13" name="Group 5424"/>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J4AAAANFQAAkAcAAJgcAAAQAAAAJgAAAAgAAAD/////AAAAAA=="/>
              </a:ext>
            </a:extLst>
          </p:cNvGrpSpPr>
          <p:nvPr/>
        </p:nvGrpSpPr>
        <p:grpSpPr>
          <a:xfrm>
            <a:off x="100330" y="3422015"/>
            <a:ext cx="1129030" cy="1226185"/>
            <a:chOff x="100330" y="3422015"/>
            <a:chExt cx="1129030" cy="1226185"/>
          </a:xfrm>
        </p:grpSpPr>
        <p:sp>
          <p:nvSpPr>
            <p:cNvPr id="15" name="Shape 54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ngAAAEMWAAAFBwAAqRkAAAAgAAAmAAAACAAAAP//////////"/>
                </a:ext>
              </a:extLst>
            </p:cNvSpPr>
            <p:nvPr/>
          </p:nvSpPr>
          <p:spPr>
            <a:xfrm>
              <a:off x="100330" y="3618865"/>
              <a:ext cx="1040765" cy="55245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algn="l" defTabSz="355600">
                <a:lnSpc>
                  <a:spcPts val="1900"/>
                </a:lnSpc>
                <a:tabLst>
                  <a:tab pos="838200" algn="l"/>
                </a:tabLst>
                <a:defRPr sz="1600" cap="none">
                  <a:solidFill>
                    <a:srgbClr val="424242"/>
                  </a:solidFill>
                  <a:latin typeface="Arial" pitchFamily="1" charset="0"/>
                  <a:ea typeface="Arial" pitchFamily="1" charset="0"/>
                  <a:cs typeface="Arial" pitchFamily="1" charset="0"/>
                </a:defRPr>
              </a:pPr>
              <a:r>
                <a:t>53 states </a:t>
              </a:r>
              <a:br/>
              <a:r>
                <a:t>not shown</a:t>
              </a:r>
            </a:p>
          </p:txBody>
        </p:sp>
        <p:pic>
          <p:nvPicPr>
            <p:cNvPr id="14" name="pasted-image.tiff"/>
            <p:cNvPicPr>
              <a:extLst>
                <a:ext uri="smNativeData">
                  <pr:smNativeData xmlns:pr="smNativeData" xmlns="smNativeData" val="SMDATA_17_2mHZ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IGAAANFQAAkAcAAJgcAAAAAAAAJgAAAAgAAAD//////////w=="/>
                </a:ext>
              </a:extLst>
            </p:cNvPicPr>
            <p:nvPr/>
          </p:nvPicPr>
          <p:blipFill>
            <a:blip r:embed="rId2"/>
            <a:stretch>
              <a:fillRect/>
            </a:stretch>
          </p:blipFill>
          <p:spPr>
            <a:xfrm rot="5400000">
              <a:off x="551180" y="3969385"/>
              <a:ext cx="1226185" cy="130810"/>
            </a:xfrm>
            <a:prstGeom prst="rect">
              <a:avLst/>
            </a:prstGeom>
            <a:noFill/>
            <a:ln>
              <a:noFill/>
            </a:ln>
            <a:effectLst>
              <a:outerShdw blurRad="63500" dist="63760" dir="2700000">
                <a:srgbClr val="000000">
                  <a:alpha val="4000"/>
                </a:srgbClr>
              </a:outerShdw>
            </a:effectLst>
          </p:spPr>
        </p:pic>
      </p:grpSp>
      <p:sp>
        <p:nvSpPr>
          <p:cNvPr id="16" name="Shape 542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7" name="Shape 5426"/>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uSsAABAgAAAmAAAACAAAAP//////////"/>
              </a:ext>
            </a:extLst>
          </p:cNvSpPr>
          <p:nvPr/>
        </p:nvSpPr>
        <p:spPr>
          <a:xfrm>
            <a:off x="633095" y="6755130"/>
            <a:ext cx="9691370" cy="352425"/>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There are </a:t>
            </a:r>
            <a:r>
              <a:rPr cap="none">
                <a:latin typeface="Times New Roman" pitchFamily="1" charset="0"/>
                <a:ea typeface="Times New Roman" pitchFamily="1" charset="0"/>
                <a:cs typeface="Times New Roman" pitchFamily="1" charset="0"/>
              </a:rPr>
              <a:t>4</a:t>
            </a:r>
            <a:r>
              <a:rPr cap="none" baseline="30000">
                <a:latin typeface="Times New Roman" pitchFamily="1" charset="0"/>
                <a:ea typeface="Times New Roman" pitchFamily="1" charset="0"/>
                <a:cs typeface="Times New Roman" pitchFamily="1" charset="0"/>
              </a:rPr>
              <a:t>3</a:t>
            </a:r>
            <a:r>
              <a:rPr cap="none">
                <a:latin typeface="Times New Roman" pitchFamily="1" charset="0"/>
                <a:ea typeface="Times New Roman" pitchFamily="1" charset="0"/>
                <a:cs typeface="Times New Roman" pitchFamily="1" charset="0"/>
              </a:rPr>
              <a:t>  = 64</a:t>
            </a:r>
            <a:r>
              <a:t> unique codons (but three of them are nonsense codons).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5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036955" y="1117600"/>
          <a:ext cx="8083550" cy="5384800"/>
        </p:xfrm>
        <a:graphic>
          <a:graphicData uri="http://schemas.openxmlformats.org/drawingml/2006/table">
            <a:tbl>
              <a:tblPr>
                <a:noFill/>
              </a:tblPr>
              <a:tblGrid>
                <a:gridCol w="741680"/>
                <a:gridCol w="744220"/>
                <a:gridCol w="744220"/>
                <a:gridCol w="744220"/>
                <a:gridCol w="744220"/>
                <a:gridCol w="1388745"/>
                <a:gridCol w="744220"/>
                <a:gridCol w="744220"/>
                <a:gridCol w="744220"/>
                <a:gridCol w="744220"/>
              </a:tblGrid>
              <a:tr h="444500">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44500"/>
                  </a:ext>
                </a:extLst>
              </a:tr>
              <a:tr h="138620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1386205"/>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413530" type="min" val="444500"/>
                  </a:ext>
                </a:extLst>
              </a:tr>
            </a:tbl>
          </a:graphicData>
        </a:graphic>
      </p:graphicFrame>
      <p:sp>
        <p:nvSpPr>
          <p:cNvPr id="3" name="Shape 542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tB4AAPgHAAAsHwAAcAgAABAAAAAmAAAACAAAAP//////////"/>
              </a:ext>
            </a:extLst>
          </p:cNvSpPr>
          <p:nvPr/>
        </p:nvSpPr>
        <p:spPr>
          <a:xfrm>
            <a:off x="49911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43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9B8AAPgHAABsIAAAcAgAABAAAAAmAAAACAAAAP//////////"/>
              </a:ext>
            </a:extLst>
          </p:cNvSpPr>
          <p:nvPr/>
        </p:nvSpPr>
        <p:spPr>
          <a:xfrm>
            <a:off x="5194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43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SCEAAPgHAADAIQAAcAgAABAAAAAmAAAACAAAAP//////////"/>
              </a:ext>
            </a:extLst>
          </p:cNvSpPr>
          <p:nvPr/>
        </p:nvSpPr>
        <p:spPr>
          <a:xfrm>
            <a:off x="54102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43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iCIAAPgHAAAAIwAAcAgAABAAAAAmAAAACAAAAP//////////"/>
              </a:ext>
            </a:extLst>
          </p:cNvSpPr>
          <p:nvPr/>
        </p:nvSpPr>
        <p:spPr>
          <a:xfrm>
            <a:off x="56134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43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3CMAAPgHAABUJAAAcAgAABAAAAAmAAAACAAAAP//////////"/>
              </a:ext>
            </a:extLst>
          </p:cNvSpPr>
          <p:nvPr/>
        </p:nvSpPr>
        <p:spPr>
          <a:xfrm>
            <a:off x="5829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43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PQaAADUCAAAbBsAABAAAAAmAAAACAAAAP//////////"/>
              </a:ext>
            </a:extLst>
          </p:cNvSpPr>
          <p:nvPr/>
        </p:nvSpPr>
        <p:spPr>
          <a:xfrm rot="16200000">
            <a:off x="1358900" y="43815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43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LQZAADUCAAALBoAABAAAAAmAAAACAAAAP//////////"/>
              </a:ext>
            </a:extLst>
          </p:cNvSpPr>
          <p:nvPr/>
        </p:nvSpPr>
        <p:spPr>
          <a:xfrm rot="16200000">
            <a:off x="1358900" y="41783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43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HQYAADUCAAA7BgAABAAAAAmAAAACAAAAP//////////"/>
              </a:ext>
            </a:extLst>
          </p:cNvSpPr>
          <p:nvPr/>
        </p:nvSpPr>
        <p:spPr>
          <a:xfrm rot="16200000">
            <a:off x="1358900" y="39751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43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CAXAADUCAAAmBcAABAAAAAmAAAACAAAAP//////////"/>
              </a:ext>
            </a:extLst>
          </p:cNvSpPr>
          <p:nvPr/>
        </p:nvSpPr>
        <p:spPr>
          <a:xfrm rot="16200000">
            <a:off x="1358900" y="37592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43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OAVAADUCAAAWBYAABAAAAAmAAAACAAAAP//////////"/>
              </a:ext>
            </a:extLst>
          </p:cNvSpPr>
          <p:nvPr/>
        </p:nvSpPr>
        <p:spPr>
          <a:xfrm rot="16200000">
            <a:off x="1358900" y="35560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pic>
        <p:nvPicPr>
          <p:cNvPr id="13" name="pasted-image.tiff"/>
          <p:cNvPicPr>
            <a:extLst>
              <a:ext uri="smNativeData">
                <pr:smNativeData xmlns:pr="smNativeData" xmlns="smNativeData" val="SMDATA_17_2mHZ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IGAAANFQAAkAcAAJgcAAAQAAAAJgAAAAgAAAD//////////w=="/>
              </a:ext>
            </a:extLst>
          </p:cNvPicPr>
          <p:nvPr/>
        </p:nvPicPr>
        <p:blipFill>
          <a:blip r:embed="rId2"/>
          <a:stretch>
            <a:fillRect/>
          </a:stretch>
        </p:blipFill>
        <p:spPr>
          <a:xfrm rot="5400000">
            <a:off x="551180" y="3969385"/>
            <a:ext cx="1226185" cy="130810"/>
          </a:xfrm>
          <a:prstGeom prst="rect">
            <a:avLst/>
          </a:prstGeom>
          <a:noFill/>
          <a:ln>
            <a:noFill/>
          </a:ln>
          <a:effectLst>
            <a:outerShdw blurRad="63500" dist="63760" dir="2700000">
              <a:srgbClr val="000000">
                <a:alpha val="4000"/>
              </a:srgbClr>
            </a:outerShdw>
          </a:effectLst>
        </p:spPr>
      </p:pic>
      <p:sp>
        <p:nvSpPr>
          <p:cNvPr id="14" name="Shape 544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5" name="Shape 5441"/>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uCsAABAgAAAmAAAACAAAAP//////////"/>
              </a:ext>
            </a:extLst>
          </p:cNvSpPr>
          <p:nvPr/>
        </p:nvSpPr>
        <p:spPr>
          <a:xfrm>
            <a:off x="633095" y="6755130"/>
            <a:ext cx="9691370"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Values of the diagonal elements are equal to the negative sum of the elements in the corresponding row.</a:t>
            </a:r>
          </a:p>
        </p:txBody>
      </p:sp>
      <p:sp>
        <p:nvSpPr>
          <p:cNvPr id="16" name="Shape 54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gAAAEMWAAAFBwAAqRkAABAgAAAmAAAACAAAAP//////////"/>
              </a:ext>
            </a:extLst>
          </p:cNvSpPr>
          <p:nvPr/>
        </p:nvSpPr>
        <p:spPr>
          <a:xfrm>
            <a:off x="100330" y="3618865"/>
            <a:ext cx="1040765" cy="55245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algn="l" defTabSz="355600">
              <a:lnSpc>
                <a:spcPts val="1900"/>
              </a:lnSpc>
              <a:tabLst>
                <a:tab pos="838200" algn="l"/>
              </a:tabLst>
              <a:defRPr sz="1600" cap="none">
                <a:solidFill>
                  <a:srgbClr val="424242"/>
                </a:solidFill>
                <a:latin typeface="Arial" pitchFamily="1" charset="0"/>
                <a:ea typeface="Arial" pitchFamily="1" charset="0"/>
                <a:cs typeface="Arial" pitchFamily="1" charset="0"/>
              </a:defRPr>
            </a:pPr>
            <a:r>
              <a:t>53 states </a:t>
            </a:r>
            <a:br/>
            <a:r>
              <a:t>not shown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5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036955" y="1117600"/>
          <a:ext cx="8083550" cy="5384800"/>
        </p:xfrm>
        <a:graphic>
          <a:graphicData uri="http://schemas.openxmlformats.org/drawingml/2006/table">
            <a:tbl>
              <a:tblPr>
                <a:noFill/>
              </a:tblPr>
              <a:tblGrid>
                <a:gridCol w="741680"/>
                <a:gridCol w="744220"/>
                <a:gridCol w="744220"/>
                <a:gridCol w="744220"/>
                <a:gridCol w="744220"/>
                <a:gridCol w="1388745"/>
                <a:gridCol w="744220"/>
                <a:gridCol w="744220"/>
                <a:gridCol w="744220"/>
                <a:gridCol w="744220"/>
              </a:tblGrid>
              <a:tr h="444500">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extLst>
                  <a:ext uri="smNativeData">
                    <pr:rowheight xmlns="" xmlns:pr="smNativeData" dt="1658413530" type="min" val="444500"/>
                  </a:ext>
                </a:extLst>
              </a:tr>
              <a:tr h="138620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1386205"/>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413530" type="min" val="444500"/>
                  </a:ext>
                </a:extLst>
              </a:tr>
            </a:tbl>
          </a:graphicData>
        </a:graphic>
      </p:graphicFrame>
      <p:sp>
        <p:nvSpPr>
          <p:cNvPr id="3" name="Shape 544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P7+/g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tB4AAPgHAAAsHwAAcAgAABAAAAAmAAAACAAAAP//////////"/>
              </a:ext>
            </a:extLst>
          </p:cNvSpPr>
          <p:nvPr/>
        </p:nvSpPr>
        <p:spPr>
          <a:xfrm>
            <a:off x="49911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44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9B8AAPgHAABsIAAAcAgAABAAAAAmAAAACAAAAP//////////"/>
              </a:ext>
            </a:extLst>
          </p:cNvSpPr>
          <p:nvPr/>
        </p:nvSpPr>
        <p:spPr>
          <a:xfrm>
            <a:off x="5194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44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SCEAAPgHAADAIQAAcAgAABAAAAAmAAAACAAAAP//////////"/>
              </a:ext>
            </a:extLst>
          </p:cNvSpPr>
          <p:nvPr/>
        </p:nvSpPr>
        <p:spPr>
          <a:xfrm>
            <a:off x="54102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44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P///w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iCIAAPgHAAAAIwAAcAgAABAAAAAmAAAACAAAAP//////////"/>
              </a:ext>
            </a:extLst>
          </p:cNvSpPr>
          <p:nvPr/>
        </p:nvSpPr>
        <p:spPr>
          <a:xfrm>
            <a:off x="56134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44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3CMAAPgHAABUJAAAcAgAABAAAAAmAAAACAAAAP//////////"/>
              </a:ext>
            </a:extLst>
          </p:cNvSpPr>
          <p:nvPr/>
        </p:nvSpPr>
        <p:spPr>
          <a:xfrm>
            <a:off x="5829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45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PQaAADUCAAAbBsAABAAAAAmAAAACAAAAP//////////"/>
              </a:ext>
            </a:extLst>
          </p:cNvSpPr>
          <p:nvPr/>
        </p:nvSpPr>
        <p:spPr>
          <a:xfrm rot="16200000">
            <a:off x="1358900" y="43815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45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LQZAADUCAAALBoAABAAAAAmAAAACAAAAP//////////"/>
              </a:ext>
            </a:extLst>
          </p:cNvSpPr>
          <p:nvPr/>
        </p:nvSpPr>
        <p:spPr>
          <a:xfrm rot="16200000">
            <a:off x="1358900" y="41783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45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HQYAADUCAAA7BgAABAAAAAmAAAACAAAAP//////////"/>
              </a:ext>
            </a:extLst>
          </p:cNvSpPr>
          <p:nvPr/>
        </p:nvSpPr>
        <p:spPr>
          <a:xfrm rot="16200000">
            <a:off x="1358900" y="39751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45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CAXAADUCAAAmBcAABAAAAAmAAAACAAAAP//////////"/>
              </a:ext>
            </a:extLst>
          </p:cNvSpPr>
          <p:nvPr/>
        </p:nvSpPr>
        <p:spPr>
          <a:xfrm rot="16200000">
            <a:off x="1358900" y="37592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45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OAVAADUCAAAWBYAABAAAAAmAAAACAAAAP//////////"/>
              </a:ext>
            </a:extLst>
          </p:cNvSpPr>
          <p:nvPr/>
        </p:nvSpPr>
        <p:spPr>
          <a:xfrm rot="16200000">
            <a:off x="1358900" y="35560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pic>
        <p:nvPicPr>
          <p:cNvPr id="13" name="pasted-image.tiff"/>
          <p:cNvPicPr>
            <a:extLst>
              <a:ext uri="smNativeData">
                <pr:smNativeData xmlns:pr="smNativeData" xmlns="smNativeData" val="SMDATA_17_2mHZ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v4C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IGAAANFQAAkAcAAJgcAAAQAAAAJgAAAAgAAAD//////////w=="/>
              </a:ext>
            </a:extLst>
          </p:cNvPicPr>
          <p:nvPr/>
        </p:nvPicPr>
        <p:blipFill>
          <a:blip r:embed="rId2"/>
          <a:stretch>
            <a:fillRect/>
          </a:stretch>
        </p:blipFill>
        <p:spPr>
          <a:xfrm rot="5400000">
            <a:off x="551180" y="3969385"/>
            <a:ext cx="1226185" cy="130810"/>
          </a:xfrm>
          <a:prstGeom prst="rect">
            <a:avLst/>
          </a:prstGeom>
          <a:noFill/>
          <a:ln>
            <a:noFill/>
          </a:ln>
          <a:effectLst>
            <a:outerShdw blurRad="63500" dist="63760" dir="2700000">
              <a:srgbClr val="000000">
                <a:alpha val="4000"/>
              </a:srgbClr>
            </a:outerShdw>
          </a:effectLst>
        </p:spPr>
      </p:pic>
      <p:sp>
        <p:nvSpPr>
          <p:cNvPr id="14" name="Shape 545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7+/g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5" name="Shape 5457"/>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7+/g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IC0AABAgAAAmAAAACAAAAP//////////"/>
              </a:ext>
            </a:extLst>
          </p:cNvSpPr>
          <p:nvPr/>
        </p:nvSpPr>
        <p:spPr>
          <a:xfrm>
            <a:off x="633095" y="6755130"/>
            <a:ext cx="9691370" cy="58039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 instantaneous rate for any codon replacement that requires more than one nucleotide </a:t>
            </a:r>
            <a:br/>
            <a:r>
              <a:t>     substitution is zero. </a:t>
            </a:r>
          </a:p>
        </p:txBody>
      </p:sp>
      <p:sp>
        <p:nvSpPr>
          <p:cNvPr id="16" name="Shape 545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gAAAEMWAAAFBwAAqRkAABAgAAAmAAAACAAAAP//////////"/>
              </a:ext>
            </a:extLst>
          </p:cNvSpPr>
          <p:nvPr/>
        </p:nvSpPr>
        <p:spPr>
          <a:xfrm>
            <a:off x="100330" y="3618865"/>
            <a:ext cx="1040765" cy="55245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algn="l" defTabSz="355600">
              <a:lnSpc>
                <a:spcPts val="1900"/>
              </a:lnSpc>
              <a:tabLst>
                <a:tab pos="838200" algn="l"/>
              </a:tabLst>
              <a:defRPr sz="1600" cap="none">
                <a:solidFill>
                  <a:srgbClr val="424242"/>
                </a:solidFill>
                <a:latin typeface="Arial" pitchFamily="1" charset="0"/>
                <a:ea typeface="Arial" pitchFamily="1" charset="0"/>
                <a:cs typeface="Arial" pitchFamily="1" charset="0"/>
              </a:defRPr>
            </a:pPr>
            <a:r>
              <a:t>53 states </a:t>
            </a:r>
            <a:br/>
            <a:r>
              <a:t>not shown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5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036955" y="1117600"/>
          <a:ext cx="8083550" cy="5384800"/>
        </p:xfrm>
        <a:graphic>
          <a:graphicData uri="http://schemas.openxmlformats.org/drawingml/2006/table">
            <a:tbl>
              <a:tblPr>
                <a:noFill/>
              </a:tblPr>
              <a:tblGrid>
                <a:gridCol w="741680"/>
                <a:gridCol w="744220"/>
                <a:gridCol w="744220"/>
                <a:gridCol w="744220"/>
                <a:gridCol w="744220"/>
                <a:gridCol w="1388745"/>
                <a:gridCol w="744220"/>
                <a:gridCol w="744220"/>
                <a:gridCol w="744220"/>
                <a:gridCol w="744220"/>
              </a:tblGrid>
              <a:tr h="444500">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44500"/>
                  </a:ext>
                </a:extLst>
              </a:tr>
              <a:tr h="138620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1386205"/>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413530" type="min" val="444500"/>
                  </a:ext>
                </a:extLst>
              </a:tr>
            </a:tbl>
          </a:graphicData>
        </a:graphic>
      </p:graphicFrame>
      <p:sp>
        <p:nvSpPr>
          <p:cNvPr id="3" name="Shape 546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tB4AAPgHAAAsHwAAcAgAABAAAAAmAAAACAAAAP//////////"/>
              </a:ext>
            </a:extLst>
          </p:cNvSpPr>
          <p:nvPr/>
        </p:nvSpPr>
        <p:spPr>
          <a:xfrm>
            <a:off x="49911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46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9B8AAPgHAABsIAAAcAgAABAAAAAmAAAACAAAAP//////////"/>
              </a:ext>
            </a:extLst>
          </p:cNvSpPr>
          <p:nvPr/>
        </p:nvSpPr>
        <p:spPr>
          <a:xfrm>
            <a:off x="5194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46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SCEAAPgHAADAIQAAcAgAABAAAAAmAAAACAAAAP//////////"/>
              </a:ext>
            </a:extLst>
          </p:cNvSpPr>
          <p:nvPr/>
        </p:nvSpPr>
        <p:spPr>
          <a:xfrm>
            <a:off x="54102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46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iCIAAPgHAAAAIwAAcAgAABAAAAAmAAAACAAAAP//////////"/>
              </a:ext>
            </a:extLst>
          </p:cNvSpPr>
          <p:nvPr/>
        </p:nvSpPr>
        <p:spPr>
          <a:xfrm>
            <a:off x="56134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46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3CMAAPgHAABUJAAAcAgAABAAAAAmAAAACAAAAP//////////"/>
              </a:ext>
            </a:extLst>
          </p:cNvSpPr>
          <p:nvPr/>
        </p:nvSpPr>
        <p:spPr>
          <a:xfrm>
            <a:off x="5829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46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PQaAADUCAAAbBsAABAAAAAmAAAACAAAAP//////////"/>
              </a:ext>
            </a:extLst>
          </p:cNvSpPr>
          <p:nvPr/>
        </p:nvSpPr>
        <p:spPr>
          <a:xfrm rot="16200000">
            <a:off x="1358900" y="43815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46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LQZAADUCAAALBoAABAAAAAmAAAACAAAAP//////////"/>
              </a:ext>
            </a:extLst>
          </p:cNvSpPr>
          <p:nvPr/>
        </p:nvSpPr>
        <p:spPr>
          <a:xfrm rot="16200000">
            <a:off x="1358900" y="41783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46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MCx0g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HQYAADUCAAA7BgAABAAAAAmAAAACAAAAP//////////"/>
              </a:ext>
            </a:extLst>
          </p:cNvSpPr>
          <p:nvPr/>
        </p:nvSpPr>
        <p:spPr>
          <a:xfrm rot="16200000">
            <a:off x="1358900" y="39751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46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CAXAADUCAAAmBcAABAAAAAmAAAACAAAAP//////////"/>
              </a:ext>
            </a:extLst>
          </p:cNvSpPr>
          <p:nvPr/>
        </p:nvSpPr>
        <p:spPr>
          <a:xfrm rot="16200000">
            <a:off x="1358900" y="37592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47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OAVAADUCAAAWBYAABAAAAAmAAAACAAAAP//////////"/>
              </a:ext>
            </a:extLst>
          </p:cNvSpPr>
          <p:nvPr/>
        </p:nvSpPr>
        <p:spPr>
          <a:xfrm rot="16200000">
            <a:off x="1358900" y="35560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pic>
        <p:nvPicPr>
          <p:cNvPr id="13" name="pasted-image.tiff"/>
          <p:cNvPicPr>
            <a:extLst>
              <a:ext uri="smNativeData">
                <pr:smNativeData xmlns:pr="smNativeData" xmlns="smNativeData" val="SMDATA_17_2mHZ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IGAAANFQAAkAcAAJgcAAAQAAAAJgAAAAgAAAD//////////w=="/>
              </a:ext>
            </a:extLst>
          </p:cNvPicPr>
          <p:nvPr/>
        </p:nvPicPr>
        <p:blipFill>
          <a:blip r:embed="rId2"/>
          <a:stretch>
            <a:fillRect/>
          </a:stretch>
        </p:blipFill>
        <p:spPr>
          <a:xfrm rot="5400000">
            <a:off x="551180" y="3969385"/>
            <a:ext cx="1226185" cy="130810"/>
          </a:xfrm>
          <a:prstGeom prst="rect">
            <a:avLst/>
          </a:prstGeom>
          <a:noFill/>
          <a:ln>
            <a:noFill/>
          </a:ln>
          <a:effectLst>
            <a:outerShdw blurRad="63500" dist="63760" dir="2700000">
              <a:srgbClr val="000000">
                <a:alpha val="4000"/>
              </a:srgbClr>
            </a:outerShdw>
          </a:effectLst>
        </p:spPr>
      </p:pic>
      <p:sp>
        <p:nvSpPr>
          <p:cNvPr id="14" name="Shape 547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5" name="Shape 5473"/>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Pi0AABAgAAAmAAAACAAAAP//////////"/>
              </a:ext>
            </a:extLst>
          </p:cNvSpPr>
          <p:nvPr/>
        </p:nvSpPr>
        <p:spPr>
          <a:xfrm>
            <a:off x="633095" y="6755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 instantaneous rate for codon replacement that requires a single substitution is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
        <p:nvSpPr>
          <p:cNvPr id="16" name="Shape 54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gAAAEMWAAAFBwAAqRkAABAgAAAmAAAACAAAAP//////////"/>
              </a:ext>
            </a:extLst>
          </p:cNvSpPr>
          <p:nvPr/>
        </p:nvSpPr>
        <p:spPr>
          <a:xfrm>
            <a:off x="100330" y="3618865"/>
            <a:ext cx="1040765" cy="55245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algn="l" defTabSz="355600">
              <a:lnSpc>
                <a:spcPts val="1900"/>
              </a:lnSpc>
              <a:tabLst>
                <a:tab pos="838200" algn="l"/>
              </a:tabLst>
              <a:defRPr sz="1600" cap="none">
                <a:solidFill>
                  <a:srgbClr val="424242"/>
                </a:solidFill>
                <a:latin typeface="Arial" pitchFamily="1" charset="0"/>
                <a:ea typeface="Arial" pitchFamily="1" charset="0"/>
                <a:cs typeface="Arial" pitchFamily="1" charset="0"/>
              </a:defRPr>
            </a:pPr>
            <a:r>
              <a:t>53 states </a:t>
            </a:r>
            <a:br/>
            <a:r>
              <a:t>not shown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5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47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477"/>
          <p:cNvSpPr>
            <a:extLst>
              <a:ext uri="smNativeData">
                <pr:smNativeData xmlns:pr="smNativeData" xmlns="smNativeData" val="SMDATA_15_2mHZ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gMAAGQUAADKBQAAvBYAABAAAAAmAAAACAAAAP//////////"/>
              </a:ext>
            </a:extLst>
          </p:cNvSpPr>
          <p:nvPr/>
        </p:nvSpPr>
        <p:spPr>
          <a:xfrm>
            <a:off x="532130" y="33147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547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n+Zf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5" name="Shape 54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2gFa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6" name="Shape 54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CFl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7" name="Shape 548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8" name="Shape 548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9" name="Shape 54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10" name="Shape 548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1" name="Shape 548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2" name="Shape 54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3" name="Shape 548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4" name="Shape 54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5" name="Shape 548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6" name="Shape 549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7" name="Shape 54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8" name="Shape 549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B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5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49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0iQX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49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hYy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4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Mc3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5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N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50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JQc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50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E6b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50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iIG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50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mZ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50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5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4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50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EwMi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50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0R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50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NoZH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51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Jt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51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zcm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51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
        <p:nvSpPr>
          <p:cNvPr id="18" name="Shape 5514"/>
          <p:cNvSpPr>
            <a:extLst>
              <a:ext uri="smNativeData">
                <pr:smNativeData xmlns:pr="smNativeData" xmlns="smNativeData" val="SMDATA_15_2mHZ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gMAAMwVAADKBQAAJBgAABAAAAAmAAAACAAAAP//////////"/>
              </a:ext>
            </a:extLst>
          </p:cNvSpPr>
          <p:nvPr/>
        </p:nvSpPr>
        <p:spPr>
          <a:xfrm>
            <a:off x="532130" y="3543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5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51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sequence model of Robinson </a:t>
            </a:r>
            <a:r>
              <a:rPr i="1" cap="none"/>
              <a:t>et al</a:t>
            </a:r>
            <a:r>
              <a:t>., 2003</a:t>
            </a:r>
          </a:p>
        </p:txBody>
      </p:sp>
      <p:sp>
        <p:nvSpPr>
          <p:cNvPr id="3" name="Shape 55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accommodates arbitrary patterns of non-independence across sites</a:t>
            </a:r>
          </a:p>
        </p:txBody>
      </p:sp>
      <p:sp>
        <p:nvSpPr>
          <p:cNvPr id="4" name="Shape 552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5" name="Shape 552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5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52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CQZ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sequence model of Robinson </a:t>
            </a:r>
            <a:r>
              <a:rPr i="1" cap="none"/>
              <a:t>et al</a:t>
            </a:r>
            <a:r>
              <a:t>., 2003</a:t>
            </a:r>
          </a:p>
        </p:txBody>
      </p:sp>
      <p:sp>
        <p:nvSpPr>
          <p:cNvPr id="3" name="Shape 552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accommodates arbitrary patterns of non-independence across sites</a:t>
            </a:r>
          </a:p>
        </p:txBody>
      </p:sp>
      <p:sp>
        <p:nvSpPr>
          <p:cNvPr id="4" name="Shape 55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sequences</a:t>
            </a:r>
          </a:p>
        </p:txBody>
      </p:sp>
      <p:sp>
        <p:nvSpPr>
          <p:cNvPr id="5" name="Shape 552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6" name="Shape 552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5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55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true branch length was </a:t>
            </a:r>
            <a:endParaRPr cap="none">
              <a:solidFill>
                <a:srgbClr val="424242"/>
              </a:solidFill>
            </a:endParaRPr>
          </a:p>
        </p:txBody>
      </p:sp>
      <p:sp>
        <p:nvSpPr>
          <p:cNvPr id="4" name="Shape 55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b+//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5" name="Lecture_2_slides (dragged) 35.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uQUAAKUIAABSDAAA3Q0AAAAAAABkAAAAZAAAAAAAAAAjAAAABAAAAGQAAAAXAAAAFAAAAAAAAAAAAAAA/38AAP9/AAAAAAAACQAAAAQAAAAwujA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AOAACBDQAAEDAAAF8hAAAQAAAAJgAAAAgAAAD//////////w=="/>
              </a:ext>
            </a:extLst>
          </p:cNvPicPr>
          <p:nvPr/>
        </p:nvPicPr>
        <p:blipFill>
          <a:blip r:embed="rId2"/>
          <a:srcRect l="14650" t="22130" r="31540" b="35490"/>
          <a:stretch>
            <a:fillRect/>
          </a:stretch>
        </p:blipFill>
        <p:spPr>
          <a:xfrm>
            <a:off x="2346960" y="2195195"/>
            <a:ext cx="5466080" cy="3229610"/>
          </a:xfrm>
          <a:prstGeom prst="rect">
            <a:avLst/>
          </a:prstGeom>
          <a:noFill/>
          <a:ln>
            <a:noFill/>
          </a:ln>
          <a:effectLst/>
        </p:spPr>
      </p:pic>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iAOM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MXAAAoCQAAjhwAAEAKAAAQAAAAJgAAAAgAAAD//////////w=="/>
              </a:ext>
            </a:extLst>
          </p:cNvPicPr>
          <p:nvPr/>
        </p:nvPicPr>
        <p:blipFill>
          <a:blip r:embed="rId3"/>
          <a:stretch>
            <a:fillRect/>
          </a:stretch>
        </p:blipFill>
        <p:spPr>
          <a:xfrm>
            <a:off x="3893185" y="1488440"/>
            <a:ext cx="748665" cy="177800"/>
          </a:xfrm>
          <a:prstGeom prst="rect">
            <a:avLst/>
          </a:prstGeom>
          <a:noFill/>
          <a:ln>
            <a:noFill/>
          </a:ln>
          <a:effectLst/>
        </p:spPr>
      </p:pic>
      <p:pic>
        <p:nvPicPr>
          <p:cNvPr id="7" name="Lecture_2_slides (dragged) 37.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twUAAL4IAABDDAAABg4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OAACoDQAAGTAAADchAAAQAAAAJgAAAAgAAAD//////////w=="/>
              </a:ext>
            </a:extLst>
          </p:cNvPicPr>
          <p:nvPr/>
        </p:nvPicPr>
        <p:blipFill>
          <a:blip r:embed="rId4"/>
          <a:srcRect l="14630" t="22380" r="31390" b="35900"/>
          <a:stretch>
            <a:fillRect/>
          </a:stretch>
        </p:blipFill>
        <p:spPr>
          <a:xfrm>
            <a:off x="2334260" y="2219960"/>
            <a:ext cx="5484495" cy="3179445"/>
          </a:xfrm>
          <a:prstGeom prst="rect">
            <a:avLst/>
          </a:prstGeom>
          <a:noFill/>
          <a:ln>
            <a:noFill/>
          </a:ln>
          <a:effectLst/>
        </p:spPr>
      </p:pic>
      <p:sp>
        <p:nvSpPr>
          <p:cNvPr id="8" name="Shape 5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k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KA0AABAgAAAmAAAACAAAAP//////////"/>
              </a:ext>
            </a:extLst>
          </p:cNvSpPr>
          <p:nvPr/>
        </p:nvSpPr>
        <p:spPr>
          <a:xfrm>
            <a:off x="990600" y="1778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We compute the average number of changes for each starting state,</a:t>
            </a:r>
          </a:p>
        </p:txBody>
      </p:sp>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xAAClCwAA4zEAAIkMAAAQAAAAJgAAAAgAAAD//////////w=="/>
              </a:ext>
            </a:extLst>
          </p:cNvPicPr>
          <p:nvPr/>
        </p:nvPicPr>
        <p:blipFill>
          <a:blip r:embed="rId5"/>
          <a:stretch>
            <a:fillRect/>
          </a:stretch>
        </p:blipFill>
        <p:spPr>
          <a:xfrm>
            <a:off x="7976235" y="1892935"/>
            <a:ext cx="133350" cy="144780"/>
          </a:xfrm>
          <a:prstGeom prst="rect">
            <a:avLst/>
          </a:prstGeom>
          <a:noFill/>
          <a:ln>
            <a:noFill/>
          </a:ln>
          <a:effectLst/>
        </p:spPr>
      </p:pic>
      <p:sp>
        <p:nvSpPr>
          <p:cNvPr id="10" name="Shape 5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CgjAADaOgAAYiUAABAgAAAmAAAACAAAAP//////////"/>
              </a:ext>
            </a:extLst>
          </p:cNvSpPr>
          <p:nvPr/>
        </p:nvSpPr>
        <p:spPr>
          <a:xfrm>
            <a:off x="990600" y="5715000"/>
            <a:ext cx="8576310" cy="3619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For simulations starting in </a:t>
            </a:r>
            <a:r>
              <a:rPr cap="none">
                <a:latin typeface="Times New Roman" pitchFamily="1" charset="0"/>
                <a:ea typeface="Times New Roman" pitchFamily="1" charset="0"/>
                <a:cs typeface="Times New Roman" pitchFamily="1" charset="0"/>
              </a:rPr>
              <a:t>C</a:t>
            </a:r>
            <a:r>
              <a:t>, the average number of changes was    </a:t>
            </a:r>
            <a:r>
              <a:rPr cap="none">
                <a:latin typeface="Times New Roman" pitchFamily="1" charset="0"/>
                <a:ea typeface="Times New Roman" pitchFamily="1" charset="0"/>
                <a:cs typeface="Times New Roman" pitchFamily="1" charset="0"/>
              </a:rPr>
              <a:t>= </a:t>
            </a:r>
            <a:r>
              <a:t> 0.541</a:t>
            </a:r>
          </a:p>
        </p:txBody>
      </p:sp>
      <p:pic>
        <p:nvPicPr>
          <p:cNvPr id="11"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MvAADTIwAAdDAAALYkAAAQAAAAJgAAAAgAAAD//////////w=="/>
              </a:ext>
            </a:extLst>
          </p:cNvPicPr>
          <p:nvPr/>
        </p:nvPicPr>
        <p:blipFill>
          <a:blip r:embed="rId5"/>
          <a:stretch>
            <a:fillRect/>
          </a:stretch>
        </p:blipFill>
        <p:spPr>
          <a:xfrm>
            <a:off x="7743825" y="5823585"/>
            <a:ext cx="132715" cy="144145"/>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6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52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sequence model of Robinson </a:t>
            </a:r>
            <a:r>
              <a:rPr i="1" cap="none"/>
              <a:t>et al</a:t>
            </a:r>
            <a:r>
              <a:t>., 2003</a:t>
            </a:r>
          </a:p>
        </p:txBody>
      </p:sp>
      <p:sp>
        <p:nvSpPr>
          <p:cNvPr id="3" name="Shape 55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accommodates arbitrary patterns of non-independence across sites</a:t>
            </a:r>
          </a:p>
        </p:txBody>
      </p:sp>
      <p:sp>
        <p:nvSpPr>
          <p:cNvPr id="4" name="Shape 553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sequences</a:t>
            </a:r>
          </a:p>
        </p:txBody>
      </p:sp>
      <p:sp>
        <p:nvSpPr>
          <p:cNvPr id="5" name="Shape 553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sequence </a:t>
            </a:r>
            <a:r>
              <a:rPr i="1" cap="none">
                <a:latin typeface="Times New Roman" pitchFamily="1" charset="0"/>
                <a:ea typeface="Times New Roman" pitchFamily="1" charset="0"/>
                <a:cs typeface="Times New Roman" pitchFamily="1" charset="0"/>
              </a:rPr>
              <a:t>i</a:t>
            </a:r>
            <a:r>
              <a:t> to sequence </a:t>
            </a:r>
            <a:r>
              <a:rPr i="1" cap="none">
                <a:latin typeface="Times New Roman" pitchFamily="1" charset="0"/>
                <a:ea typeface="Times New Roman" pitchFamily="1" charset="0"/>
                <a:cs typeface="Times New Roman" pitchFamily="1" charset="0"/>
              </a:rPr>
              <a:t>j</a:t>
            </a:r>
            <a:r>
              <a:t> </a:t>
            </a:r>
          </a:p>
        </p:txBody>
      </p:sp>
      <p:sp>
        <p:nvSpPr>
          <p:cNvPr id="6" name="Shape 553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7" name="Shape 553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Jo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6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53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k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sequence model of Robinson </a:t>
            </a:r>
            <a:r>
              <a:rPr i="1" cap="none"/>
              <a:t>et al</a:t>
            </a:r>
            <a:r>
              <a:t>., 2003</a:t>
            </a:r>
          </a:p>
        </p:txBody>
      </p:sp>
      <p:sp>
        <p:nvSpPr>
          <p:cNvPr id="3" name="Shape 553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accommodates arbitrary patterns of non-independence across sites</a:t>
            </a:r>
          </a:p>
        </p:txBody>
      </p:sp>
      <p:sp>
        <p:nvSpPr>
          <p:cNvPr id="4" name="Shape 553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sequences</a:t>
            </a:r>
          </a:p>
        </p:txBody>
      </p:sp>
      <p:sp>
        <p:nvSpPr>
          <p:cNvPr id="5" name="Shape 553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o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sequence </a:t>
            </a:r>
            <a:r>
              <a:rPr i="1" cap="none">
                <a:latin typeface="Times New Roman" pitchFamily="1" charset="0"/>
                <a:ea typeface="Times New Roman" pitchFamily="1" charset="0"/>
                <a:cs typeface="Times New Roman" pitchFamily="1" charset="0"/>
              </a:rPr>
              <a:t>i</a:t>
            </a:r>
            <a:r>
              <a:t> to sequence </a:t>
            </a:r>
            <a:r>
              <a:rPr i="1" cap="none">
                <a:latin typeface="Times New Roman" pitchFamily="1" charset="0"/>
                <a:ea typeface="Times New Roman" pitchFamily="1" charset="0"/>
                <a:cs typeface="Times New Roman" pitchFamily="1" charset="0"/>
              </a:rPr>
              <a:t>j</a:t>
            </a:r>
            <a:r>
              <a:t> </a:t>
            </a:r>
          </a:p>
        </p:txBody>
      </p:sp>
      <p:sp>
        <p:nvSpPr>
          <p:cNvPr id="6" name="Shape 554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7" name="Shape 554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8" name="Shape 55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BL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A+PQAAehEAABAgAAAmAAAACAAAAP//////////"/>
              </a:ext>
            </a:extLst>
          </p:cNvSpPr>
          <p:nvPr/>
        </p:nvSpPr>
        <p:spPr>
          <a:xfrm>
            <a:off x="1003300" y="2489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instantaneous rate for any conversion where </a:t>
            </a: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 </a:t>
            </a:r>
            <a:r>
              <a:rPr cap="none">
                <a:latin typeface="Times New Roman" pitchFamily="1" charset="0"/>
                <a:ea typeface="Times New Roman" pitchFamily="1" charset="0"/>
                <a:cs typeface="Times New Roman" pitchFamily="1" charset="0"/>
              </a:rPr>
              <a:t>&gt; 1 </a:t>
            </a:r>
            <a:r>
              <a:t>is zero</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6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54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b7/7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sequence model of Robinson </a:t>
            </a:r>
            <a:r>
              <a:rPr i="1" cap="none"/>
              <a:t>et al</a:t>
            </a:r>
            <a:r>
              <a:t>., 2003</a:t>
            </a:r>
          </a:p>
        </p:txBody>
      </p:sp>
      <p:sp>
        <p:nvSpPr>
          <p:cNvPr id="3" name="Shape 554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fDe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accommodates arbitrary patterns of non-independence across sites</a:t>
            </a:r>
          </a:p>
        </p:txBody>
      </p:sp>
      <p:sp>
        <p:nvSpPr>
          <p:cNvPr id="4" name="Shape 55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f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sequences</a:t>
            </a:r>
          </a:p>
        </p:txBody>
      </p:sp>
      <p:sp>
        <p:nvSpPr>
          <p:cNvPr id="5" name="Shape 554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oxB1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sequence </a:t>
            </a:r>
            <a:r>
              <a:rPr i="1" cap="none">
                <a:latin typeface="Times New Roman" pitchFamily="1" charset="0"/>
                <a:ea typeface="Times New Roman" pitchFamily="1" charset="0"/>
                <a:cs typeface="Times New Roman" pitchFamily="1" charset="0"/>
              </a:rPr>
              <a:t>i</a:t>
            </a:r>
            <a:r>
              <a:t> to sequence </a:t>
            </a:r>
            <a:r>
              <a:rPr i="1" cap="none">
                <a:latin typeface="Times New Roman" pitchFamily="1" charset="0"/>
                <a:ea typeface="Times New Roman" pitchFamily="1" charset="0"/>
                <a:cs typeface="Times New Roman" pitchFamily="1" charset="0"/>
              </a:rPr>
              <a:t>j</a:t>
            </a:r>
            <a:r>
              <a:t> </a:t>
            </a:r>
          </a:p>
        </p:txBody>
      </p:sp>
      <p:sp>
        <p:nvSpPr>
          <p:cNvPr id="6" name="Shape 554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rLB5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7" name="Shape 554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8" name="Shape 555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A+PQAAehEAABAgAAAmAAAACAAAAP//////////"/>
              </a:ext>
            </a:extLst>
          </p:cNvSpPr>
          <p:nvPr/>
        </p:nvSpPr>
        <p:spPr>
          <a:xfrm>
            <a:off x="1003300" y="2489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instantaneous rate for any conversion where </a:t>
            </a: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 </a:t>
            </a:r>
            <a:r>
              <a:rPr cap="none">
                <a:latin typeface="Times New Roman" pitchFamily="1" charset="0"/>
                <a:ea typeface="Times New Roman" pitchFamily="1" charset="0"/>
                <a:cs typeface="Times New Roman" pitchFamily="1" charset="0"/>
              </a:rPr>
              <a:t>&gt; 1 </a:t>
            </a:r>
            <a:r>
              <a:t>is zero</a:t>
            </a:r>
          </a:p>
        </p:txBody>
      </p:sp>
      <p:sp>
        <p:nvSpPr>
          <p:cNvPr id="9" name="Shape 55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s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AQAAA+PQAA3xIAABAgAAAmAAAACAAAAP//////////"/>
              </a:ext>
            </a:extLst>
          </p:cNvSpPr>
          <p:nvPr/>
        </p:nvSpPr>
        <p:spPr>
          <a:xfrm>
            <a:off x="1003300" y="2743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diagonal elements of the instantaneous-rate matrix where </a:t>
            </a:r>
            <a:r>
              <a:rPr i="1" cap="none">
                <a:latin typeface="Times New Roman" pitchFamily="1" charset="0"/>
                <a:ea typeface="Times New Roman" pitchFamily="1" charset="0"/>
                <a:cs typeface="Times New Roman" pitchFamily="1" charset="0"/>
              </a:rPr>
              <a:t>i</a:t>
            </a:r>
            <a:r>
              <a:t> </a:t>
            </a:r>
            <a:r>
              <a:rPr i="1" cap="none">
                <a:latin typeface="Times New Roman" pitchFamily="1" charset="0"/>
                <a:ea typeface="Times New Roman" pitchFamily="1" charset="0"/>
                <a:cs typeface="Times New Roman" pitchFamily="1" charset="0"/>
              </a:rPr>
              <a:t>=</a:t>
            </a:r>
            <a:r>
              <a:t> </a:t>
            </a:r>
            <a:r>
              <a:rPr i="1" cap="none">
                <a:latin typeface="Times New Roman" pitchFamily="1" charset="0"/>
                <a:ea typeface="Times New Roman" pitchFamily="1" charset="0"/>
                <a:cs typeface="Times New Roman" pitchFamily="1" charset="0"/>
              </a:rPr>
              <a:t>j</a:t>
            </a:r>
            <a:r>
              <a:t> are determined as usual</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6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610235" y="2336800"/>
          <a:ext cx="8892540" cy="3975100"/>
        </p:xfrm>
        <a:graphic>
          <a:graphicData uri="http://schemas.openxmlformats.org/drawingml/2006/table">
            <a:tbl>
              <a:tblPr>
                <a:noFill/>
              </a:tblPr>
              <a:tblGrid>
                <a:gridCol w="1488440"/>
                <a:gridCol w="1488440"/>
                <a:gridCol w="1488440"/>
                <a:gridCol w="1488440"/>
                <a:gridCol w="1488440"/>
                <a:gridCol w="1450975"/>
              </a:tblGrid>
              <a:tr h="496570">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96570"/>
                  </a:ext>
                </a:extLst>
              </a:tr>
              <a:tr h="1490345">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1490345"/>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96570"/>
                  </a:ext>
                </a:extLst>
              </a:tr>
            </a:tbl>
          </a:graphicData>
        </a:graphic>
      </p:graphicFrame>
      <p:sp>
        <p:nvSpPr>
          <p:cNvPr id="3" name="Shape 555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wXa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GQeAABwCAAA3B4AABAAAAAmAAAACAAAAP//////////"/>
              </a:ext>
            </a:extLst>
          </p:cNvSpPr>
          <p:nvPr/>
        </p:nvSpPr>
        <p:spPr>
          <a:xfrm rot="16200000">
            <a:off x="1295400" y="49403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55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Cv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CQdAABwCAAAnB0AABAAAAAmAAAACAAAAP//////////"/>
              </a:ext>
            </a:extLst>
          </p:cNvSpPr>
          <p:nvPr/>
        </p:nvSpPr>
        <p:spPr>
          <a:xfrm rot="16200000">
            <a:off x="1295400" y="47371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55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EUC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NAbAABwCAAASBwAABAAAAAmAAAACAAAAP//////////"/>
              </a:ext>
            </a:extLst>
          </p:cNvSpPr>
          <p:nvPr/>
        </p:nvSpPr>
        <p:spPr>
          <a:xfrm rot="16200000">
            <a:off x="1295400" y="45212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55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E/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JAaAABwCAAACBsAABAAAAAmAAAACAAAAP//////////"/>
              </a:ext>
            </a:extLst>
          </p:cNvSpPr>
          <p:nvPr/>
        </p:nvSpPr>
        <p:spPr>
          <a:xfrm rot="16200000">
            <a:off x="1295400" y="4318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55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E/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FAZAABwCAAAyBkAABAAAAAmAAAACAAAAP//////////"/>
              </a:ext>
            </a:extLst>
          </p:cNvSpPr>
          <p:nvPr/>
        </p:nvSpPr>
        <p:spPr>
          <a:xfrm rot="16200000">
            <a:off x="1295400" y="41148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55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AG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DCEAAKAPAACEIQAAGBAAABAAAAAmAAAACAAAAP//////////"/>
              </a:ext>
            </a:extLst>
          </p:cNvSpPr>
          <p:nvPr/>
        </p:nvSpPr>
        <p:spPr>
          <a:xfrm>
            <a:off x="53721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56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Md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TCIAAKAPAADEIgAAGBAAABAAAAAmAAAACAAAAP//////////"/>
              </a:ext>
            </a:extLst>
          </p:cNvSpPr>
          <p:nvPr/>
        </p:nvSpPr>
        <p:spPr>
          <a:xfrm>
            <a:off x="55753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56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gP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jCMAAKAPAAAEJAAAGBAAABAAAAAmAAAACAAAAP//////////"/>
              </a:ext>
            </a:extLst>
          </p:cNvSpPr>
          <p:nvPr/>
        </p:nvSpPr>
        <p:spPr>
          <a:xfrm>
            <a:off x="57785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56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Nc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4CQAAKAPAABYJQAAGBAAABAAAAAmAAAACAAAAP//////////"/>
              </a:ext>
            </a:extLst>
          </p:cNvSpPr>
          <p:nvPr/>
        </p:nvSpPr>
        <p:spPr>
          <a:xfrm>
            <a:off x="59944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56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PP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ICYAAKAPAACYJgAAGBAAABAAAAAmAAAACAAAAP//////////"/>
              </a:ext>
            </a:extLst>
          </p:cNvSpPr>
          <p:nvPr/>
        </p:nvSpPr>
        <p:spPr>
          <a:xfrm>
            <a:off x="61976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grpSp>
        <p:nvGrpSpPr>
          <p:cNvPr id="13" name="Group 5566"/>
          <p:cNvGrpSpPr>
            <a:extLst>
              <a:ext uri="smNativeData">
                <pr:smNativeData xmlns:pr="smNativeData" xmlns="smNativeData" val="SMDATA_6_2mHZYhMAAAAlAAAAAQAAAA8BAAAAkAAAAEgAAACQAAAASAAAAAAAAAAAAAAAAAAAABcAAAAUAAAAAAAAAAAAAAD/fwAA/38AAAAAAAAJAAAABAAAAGhlYWQfAAAAVAAAAAAAAAAAAAAAAAAAAAAAAAAAAAAAAAAAAAAAAAAAAAAAAAAAAAAAAAAAAAAAAAAAAAAAAAAAAAAAAAAAAAAAAAAAAAAAAAAAAAAAAAAAAAAAAAAAACEAAAAYAAAAFAAAADwjAACwCQAAVjMAAOUOAAAQAAAAJgAAAAgAAAD/////AAAAAA=="/>
              </a:ext>
            </a:extLst>
          </p:cNvGrpSpPr>
          <p:nvPr/>
        </p:nvGrpSpPr>
        <p:grpSpPr>
          <a:xfrm>
            <a:off x="5727700" y="1574800"/>
            <a:ext cx="2617470" cy="846455"/>
            <a:chOff x="5727700" y="1574800"/>
            <a:chExt cx="2617470" cy="846455"/>
          </a:xfrm>
        </p:grpSpPr>
        <p:sp>
          <p:nvSpPr>
            <p:cNvPr id="15" name="Shape 556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Q4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CYAALAJAABWMwAArgsAAAAgAAAmAAAACAAAAP//////////"/>
                </a:ext>
              </a:extLst>
            </p:cNvSpPr>
            <p:nvPr/>
          </p:nvSpPr>
          <p:spPr>
            <a:xfrm>
              <a:off x="6197600" y="1574800"/>
              <a:ext cx="2147570" cy="323850"/>
            </a:xfrm>
            <a:prstGeom prst="rect">
              <a:avLst/>
            </a:prstGeom>
            <a:noFill/>
            <a:ln>
              <a:noFill/>
            </a:ln>
            <a:effectLst/>
          </p:spPr>
          <p:txBody>
            <a:bodyPr vert="horz" wrap="none" lIns="50800" tIns="50800" rIns="50800" bIns="50800" numCol="1" spcCol="215900" anchor="t"/>
            <a:lstStyle>
              <a:lvl1pPr defTabSz="3556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4092 states not shown</a:t>
              </a:r>
            </a:p>
          </p:txBody>
        </p:sp>
        <p:sp>
          <p:nvSpPr>
            <p:cNvPr id="14" name="Shape 556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C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Gsk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PCMAADoLAAA9JgAA5Q4AAAAAAAAmAAAACAAAAP//////////"/>
                </a:ext>
              </a:extLst>
            </p:cNvSpPr>
            <p:nvPr/>
          </p:nvSpPr>
          <p:spPr>
            <a:xfrm flipV="1">
              <a:off x="5727700" y="1824990"/>
              <a:ext cx="488315" cy="596265"/>
            </a:xfrm>
            <a:prstGeom prst="line">
              <a:avLst/>
            </a:prstGeom>
            <a:noFill/>
            <a:ln w="25400" cap="flat" cmpd="sng" algn="ctr">
              <a:solidFill>
                <a:srgbClr val="FF9300"/>
              </a:solidFill>
              <a:prstDash val="solid"/>
              <a:headEnd type="triangle" w="med" len="med"/>
              <a:tailEnd type="none"/>
            </a:ln>
            <a:effectLst>
              <a:outerShdw blurRad="63500" dist="63760" dir="2700000">
                <a:srgbClr val="000000">
                  <a:alpha val="14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sp>
        <p:nvSpPr>
          <p:cNvPr id="16" name="Shape 556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Xr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17" name="Shape 556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Ya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8" name="Shape 5569"/>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uSsAABAgAAAmAAAACAAAAP//////////"/>
              </a:ext>
            </a:extLst>
          </p:cNvSpPr>
          <p:nvPr/>
        </p:nvSpPr>
        <p:spPr>
          <a:xfrm>
            <a:off x="633095" y="6755130"/>
            <a:ext cx="9691370" cy="352425"/>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There are </a:t>
            </a:r>
            <a:r>
              <a:rPr cap="none">
                <a:latin typeface="Times New Roman" pitchFamily="1" charset="0"/>
                <a:ea typeface="Times New Roman" pitchFamily="1" charset="0"/>
                <a:cs typeface="Times New Roman" pitchFamily="1" charset="0"/>
              </a:rPr>
              <a:t>4</a:t>
            </a:r>
            <a:r>
              <a:rPr i="1" cap="none" baseline="30000">
                <a:latin typeface="Times New Roman" pitchFamily="1" charset="0"/>
                <a:ea typeface="Times New Roman" pitchFamily="1" charset="0"/>
                <a:cs typeface="Times New Roman" pitchFamily="1" charset="0"/>
              </a:rPr>
              <a:t>N</a:t>
            </a:r>
            <a:r>
              <a:rPr cap="none">
                <a:latin typeface="Times New Roman" pitchFamily="1" charset="0"/>
                <a:ea typeface="Times New Roman" pitchFamily="1" charset="0"/>
                <a:cs typeface="Times New Roman" pitchFamily="1" charset="0"/>
              </a:rPr>
              <a:t>  </a:t>
            </a:r>
            <a:r>
              <a:t>unique ‘states’ for an alignment with </a:t>
            </a:r>
            <a:r>
              <a:rPr i="1" cap="none">
                <a:latin typeface="Times New Roman" pitchFamily="1" charset="0"/>
                <a:ea typeface="Times New Roman" pitchFamily="1" charset="0"/>
                <a:cs typeface="Times New Roman" pitchFamily="1" charset="0"/>
              </a:rPr>
              <a:t>N</a:t>
            </a:r>
            <a:r>
              <a:t> sites (here </a:t>
            </a:r>
            <a:r>
              <a:rPr cap="none">
                <a:latin typeface="Times New Roman" pitchFamily="1" charset="0"/>
                <a:ea typeface="Times New Roman" pitchFamily="1" charset="0"/>
                <a:cs typeface="Times New Roman" pitchFamily="1" charset="0"/>
              </a:rPr>
              <a:t>4</a:t>
            </a:r>
            <a:r>
              <a:rPr cap="none" baseline="30000">
                <a:latin typeface="Times New Roman" pitchFamily="1" charset="0"/>
                <a:ea typeface="Times New Roman" pitchFamily="1" charset="0"/>
                <a:cs typeface="Times New Roman" pitchFamily="1" charset="0"/>
              </a:rPr>
              <a:t>6</a:t>
            </a:r>
            <a:r>
              <a:rPr cap="none">
                <a:latin typeface="Times New Roman" pitchFamily="1" charset="0"/>
                <a:ea typeface="Times New Roman" pitchFamily="1" charset="0"/>
                <a:cs typeface="Times New Roman" pitchFamily="1" charset="0"/>
              </a:rPr>
              <a:t> = 4096</a:t>
            </a:r>
            <a:r>
              <a:t> unique states).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xmlns="smNativeData" val="2mHZYgEAAAAFAAAA/f///wEAAAAJAAAAAAAAAAAAAAAAAAAAAAAAAA=="/>
      </p:ext>
    </p:extLst>
  </p:timing>
</p:sld>
</file>

<file path=ppt/slides/slide36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610235" y="2336800"/>
          <a:ext cx="8892540" cy="3975100"/>
        </p:xfrm>
        <a:graphic>
          <a:graphicData uri="http://schemas.openxmlformats.org/drawingml/2006/table">
            <a:tbl>
              <a:tblPr>
                <a:noFill/>
              </a:tblPr>
              <a:tblGrid>
                <a:gridCol w="1488440"/>
                <a:gridCol w="1488440"/>
                <a:gridCol w="1488440"/>
                <a:gridCol w="1488440"/>
                <a:gridCol w="1488440"/>
                <a:gridCol w="1450975"/>
              </a:tblGrid>
              <a:tr h="496570">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96570"/>
                  </a:ext>
                </a:extLst>
              </a:tr>
              <a:tr h="1490345">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1490345"/>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extLst>
                  <a:ext uri="smNativeData">
                    <pr:rowheight xmlns="" xmlns:pr="smNativeData" dt="1658413530" type="min" val="496570"/>
                  </a:ext>
                </a:extLst>
              </a:tr>
            </a:tbl>
          </a:graphicData>
        </a:graphic>
      </p:graphicFrame>
      <p:sp>
        <p:nvSpPr>
          <p:cNvPr id="3" name="Shape 557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GQeAABwCAAA3B4AABAAAAAmAAAACAAAAP//////////"/>
              </a:ext>
            </a:extLst>
          </p:cNvSpPr>
          <p:nvPr/>
        </p:nvSpPr>
        <p:spPr>
          <a:xfrm rot="16200000">
            <a:off x="1295400" y="49403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57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8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CQdAABwCAAAnB0AABAAAAAmAAAACAAAAP//////////"/>
              </a:ext>
            </a:extLst>
          </p:cNvSpPr>
          <p:nvPr/>
        </p:nvSpPr>
        <p:spPr>
          <a:xfrm rot="16200000">
            <a:off x="1295400" y="47371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57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Y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NAbAABwCAAASBwAABAAAAAmAAAACAAAAP//////////"/>
              </a:ext>
            </a:extLst>
          </p:cNvSpPr>
          <p:nvPr/>
        </p:nvSpPr>
        <p:spPr>
          <a:xfrm rot="16200000">
            <a:off x="1295400" y="45212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57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HFU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JAaAABwCAAACBsAABAAAAAmAAAACAAAAP//////////"/>
              </a:ext>
            </a:extLst>
          </p:cNvSpPr>
          <p:nvPr/>
        </p:nvSpPr>
        <p:spPr>
          <a:xfrm rot="16200000">
            <a:off x="1295400" y="4318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57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FAZAABwCAAAyBkAABAAAAAmAAAACAAAAP//////////"/>
              </a:ext>
            </a:extLst>
          </p:cNvSpPr>
          <p:nvPr/>
        </p:nvSpPr>
        <p:spPr>
          <a:xfrm rot="16200000">
            <a:off x="1295400" y="41148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57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DCEAAKAPAACEIQAAGBAAABAAAAAmAAAACAAAAP//////////"/>
              </a:ext>
            </a:extLst>
          </p:cNvSpPr>
          <p:nvPr/>
        </p:nvSpPr>
        <p:spPr>
          <a:xfrm>
            <a:off x="53721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57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TCIAAKAPAADEIgAAGBAAABAAAAAmAAAACAAAAP//////////"/>
              </a:ext>
            </a:extLst>
          </p:cNvSpPr>
          <p:nvPr/>
        </p:nvSpPr>
        <p:spPr>
          <a:xfrm>
            <a:off x="55753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57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5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jCMAAKAPAAAEJAAAGBAAABAAAAAmAAAACAAAAP//////////"/>
              </a:ext>
            </a:extLst>
          </p:cNvSpPr>
          <p:nvPr/>
        </p:nvSpPr>
        <p:spPr>
          <a:xfrm>
            <a:off x="57785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58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N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4CQAAKAPAABYJQAAGBAAABAAAAAmAAAACAAAAP//////////"/>
              </a:ext>
            </a:extLst>
          </p:cNvSpPr>
          <p:nvPr/>
        </p:nvSpPr>
        <p:spPr>
          <a:xfrm>
            <a:off x="59944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58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gDA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ICYAAKAPAACYJgAAGBAAABAAAAAmAAAACAAAAP//////////"/>
              </a:ext>
            </a:extLst>
          </p:cNvSpPr>
          <p:nvPr/>
        </p:nvSpPr>
        <p:spPr>
          <a:xfrm>
            <a:off x="61976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grpSp>
        <p:nvGrpSpPr>
          <p:cNvPr id="13" name="Group 5584"/>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DwjAACwCQAAVjMAAOUOAAAQAAAAJgAAAAgAAAD/////AAAAAA=="/>
              </a:ext>
            </a:extLst>
          </p:cNvGrpSpPr>
          <p:nvPr/>
        </p:nvGrpSpPr>
        <p:grpSpPr>
          <a:xfrm>
            <a:off x="5727700" y="1574800"/>
            <a:ext cx="2617470" cy="846455"/>
            <a:chOff x="5727700" y="1574800"/>
            <a:chExt cx="2617470" cy="846455"/>
          </a:xfrm>
        </p:grpSpPr>
        <p:sp>
          <p:nvSpPr>
            <p:cNvPr id="15" name="Shape 558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CYAALAJAABWMwAArgsAAAAgAAAmAAAACAAAAP//////////"/>
                </a:ext>
              </a:extLst>
            </p:cNvSpPr>
            <p:nvPr/>
          </p:nvSpPr>
          <p:spPr>
            <a:xfrm>
              <a:off x="6197600" y="1574800"/>
              <a:ext cx="2147570" cy="323850"/>
            </a:xfrm>
            <a:prstGeom prst="rect">
              <a:avLst/>
            </a:prstGeom>
            <a:noFill/>
            <a:ln>
              <a:noFill/>
            </a:ln>
            <a:effectLst/>
          </p:spPr>
          <p:txBody>
            <a:bodyPr vert="horz" wrap="none" lIns="50800" tIns="50800" rIns="50800" bIns="50800" numCol="1" spcCol="215900" anchor="t"/>
            <a:lstStyle>
              <a:lvl1pPr defTabSz="3556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4092 states not shown</a:t>
              </a:r>
            </a:p>
          </p:txBody>
        </p:sp>
        <p:sp>
          <p:nvSpPr>
            <p:cNvPr id="14" name="Shape 558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C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MBI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PCMAADoLAAA9JgAA5Q4AAAAAAAAmAAAACAAAAP//////////"/>
                </a:ext>
              </a:extLst>
            </p:cNvSpPr>
            <p:nvPr/>
          </p:nvSpPr>
          <p:spPr>
            <a:xfrm flipV="1">
              <a:off x="5727700" y="1824990"/>
              <a:ext cx="488315" cy="596265"/>
            </a:xfrm>
            <a:prstGeom prst="line">
              <a:avLst/>
            </a:prstGeom>
            <a:noFill/>
            <a:ln w="25400" cap="flat" cmpd="sng" algn="ctr">
              <a:solidFill>
                <a:srgbClr val="FF9300"/>
              </a:solidFill>
              <a:prstDash val="solid"/>
              <a:headEnd type="triangle" w="med" len="med"/>
              <a:tailEnd type="none"/>
            </a:ln>
            <a:effectLst>
              <a:outerShdw blurRad="63500" dist="63760" dir="2700000">
                <a:srgbClr val="000000">
                  <a:alpha val="14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sp>
        <p:nvSpPr>
          <p:cNvPr id="16" name="Shape 558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17" name="Shape 558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8" name="Shape 5587"/>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uCsAABAgAAAmAAAACAAAAP//////////"/>
              </a:ext>
            </a:extLst>
          </p:cNvSpPr>
          <p:nvPr/>
        </p:nvSpPr>
        <p:spPr>
          <a:xfrm>
            <a:off x="633095" y="6755130"/>
            <a:ext cx="9691370"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Values of the diagonal elements are equal to the negative sum of the elements in the corresponding row.</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xmlns="smNativeData" val="2mHZYgEAAAAFAAAA/f///wEAAAAJAAAAAAAAAAAAAAAAAAAAAAAAAA=="/>
      </p:ext>
    </p:extLst>
  </p:timing>
</p:sld>
</file>

<file path=ppt/slides/slide36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610235" y="2336800"/>
          <a:ext cx="8892540" cy="3975100"/>
        </p:xfrm>
        <a:graphic>
          <a:graphicData uri="http://schemas.openxmlformats.org/drawingml/2006/table">
            <a:tbl>
              <a:tblPr>
                <a:noFill/>
              </a:tblPr>
              <a:tblGrid>
                <a:gridCol w="1488440"/>
                <a:gridCol w="1488440"/>
                <a:gridCol w="1488440"/>
                <a:gridCol w="1488440"/>
                <a:gridCol w="1488440"/>
                <a:gridCol w="1450975"/>
              </a:tblGrid>
              <a:tr h="496570">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96570"/>
                  </a:ext>
                </a:extLst>
              </a:tr>
              <a:tr h="1490345">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1490345"/>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extLst>
                  <a:ext uri="smNativeData">
                    <pr:rowheight xmlns="" xmlns:pr="smNativeData" dt="1658413530" type="min" val="496570"/>
                  </a:ext>
                </a:extLst>
              </a:tr>
            </a:tbl>
          </a:graphicData>
        </a:graphic>
      </p:graphicFrame>
      <p:sp>
        <p:nvSpPr>
          <p:cNvPr id="3" name="Shape 559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GQeAABwCAAA3B4AABAAAAAmAAAACAAAAP//////////"/>
              </a:ext>
            </a:extLst>
          </p:cNvSpPr>
          <p:nvPr/>
        </p:nvSpPr>
        <p:spPr>
          <a:xfrm rot="16200000">
            <a:off x="1295400" y="49403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59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EaLC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CQdAABwCAAAnB0AABAAAAAmAAAACAAAAP//////////"/>
              </a:ext>
            </a:extLst>
          </p:cNvSpPr>
          <p:nvPr/>
        </p:nvSpPr>
        <p:spPr>
          <a:xfrm rot="16200000">
            <a:off x="1295400" y="47371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59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NAbAABwCAAASBwAABAAAAAmAAAACAAAAP//////////"/>
              </a:ext>
            </a:extLst>
          </p:cNvSpPr>
          <p:nvPr/>
        </p:nvSpPr>
        <p:spPr>
          <a:xfrm rot="16200000">
            <a:off x="1295400" y="45212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59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JAaAABwCAAACBsAABAAAAAmAAAACAAAAP//////////"/>
              </a:ext>
            </a:extLst>
          </p:cNvSpPr>
          <p:nvPr/>
        </p:nvSpPr>
        <p:spPr>
          <a:xfrm rot="16200000">
            <a:off x="1295400" y="4318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59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FAZAABwCAAAyBkAABAAAAAmAAAACAAAAP//////////"/>
              </a:ext>
            </a:extLst>
          </p:cNvSpPr>
          <p:nvPr/>
        </p:nvSpPr>
        <p:spPr>
          <a:xfrm rot="16200000">
            <a:off x="1295400" y="41148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59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kDA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DCEAAKAPAACEIQAAGBAAABAAAAAmAAAACAAAAP//////////"/>
              </a:ext>
            </a:extLst>
          </p:cNvSpPr>
          <p:nvPr/>
        </p:nvSpPr>
        <p:spPr>
          <a:xfrm>
            <a:off x="53721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59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EhIS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TCIAAKAPAADEIgAAGBAAABAAAAAmAAAACAAAAP//////////"/>
              </a:ext>
            </a:extLst>
          </p:cNvSpPr>
          <p:nvPr/>
        </p:nvSpPr>
        <p:spPr>
          <a:xfrm>
            <a:off x="55753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59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0LC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jCMAAKAPAAAEJAAAGBAAABAAAAAmAAAACAAAAP//////////"/>
              </a:ext>
            </a:extLst>
          </p:cNvSpPr>
          <p:nvPr/>
        </p:nvSpPr>
        <p:spPr>
          <a:xfrm>
            <a:off x="57785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59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tLS0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4CQAAKAPAABYJQAAGBAAABAAAAAmAAAACAAAAP//////////"/>
              </a:ext>
            </a:extLst>
          </p:cNvSpPr>
          <p:nvPr/>
        </p:nvSpPr>
        <p:spPr>
          <a:xfrm>
            <a:off x="59944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59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gYG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ICYAAKAPAACYJgAAGBAAABAAAAAmAAAACAAAAP//////////"/>
              </a:ext>
            </a:extLst>
          </p:cNvSpPr>
          <p:nvPr/>
        </p:nvSpPr>
        <p:spPr>
          <a:xfrm>
            <a:off x="61976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grpSp>
        <p:nvGrpSpPr>
          <p:cNvPr id="13" name="Group 5602"/>
          <p:cNvGrpSpPr>
            <a:extLst>
              <a:ext uri="smNativeData">
                <pr:smNativeData xmlns:pr="smNativeData" xmlns="smNativeData" val="SMDATA_6_2mHZYhMAAAAlAAAAAQAAAA8BAAAAkAAAAEgAAACQAAAASAAAAAAAAAAAAAAAAAAAABcAAAAUAAAAAAAAAAAAAAD/fwAA/38AAAAAAAAJAAAABAAAAAgAAAAfAAAAVAAAAAAAAAAAAAAAAAAAAAAAAAAAAAAAAAAAAAAAAAAAAAAAAAAAAAAAAAAAAAAAAAAAAAAAAAAAAAAAAAAAAAAAAAAAAAAAAAAAAAAAAAAAAAAAAAAAACEAAAAYAAAAFAAAADwjAACwCQAAVjMAAOUOAAAQAAAAJgAAAAgAAAD/////AAAAAA=="/>
              </a:ext>
            </a:extLst>
          </p:cNvGrpSpPr>
          <p:nvPr/>
        </p:nvGrpSpPr>
        <p:grpSpPr>
          <a:xfrm>
            <a:off x="5727700" y="1574800"/>
            <a:ext cx="2617470" cy="846455"/>
            <a:chOff x="5727700" y="1574800"/>
            <a:chExt cx="2617470" cy="846455"/>
          </a:xfrm>
        </p:grpSpPr>
        <p:sp>
          <p:nvSpPr>
            <p:cNvPr id="15" name="Shape 56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uv66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CYAALAJAABWMwAArgsAAAAgAAAmAAAACAAAAP//////////"/>
                </a:ext>
              </a:extLst>
            </p:cNvSpPr>
            <p:nvPr/>
          </p:nvSpPr>
          <p:spPr>
            <a:xfrm>
              <a:off x="6197600" y="1574800"/>
              <a:ext cx="2147570" cy="323850"/>
            </a:xfrm>
            <a:prstGeom prst="rect">
              <a:avLst/>
            </a:prstGeom>
            <a:noFill/>
            <a:ln>
              <a:noFill/>
            </a:ln>
            <a:effectLst/>
          </p:spPr>
          <p:txBody>
            <a:bodyPr vert="horz" wrap="none" lIns="50800" tIns="50800" rIns="50800" bIns="50800" numCol="1" spcCol="215900" anchor="t"/>
            <a:lstStyle>
              <a:lvl1pPr defTabSz="3556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4092 states not shown</a:t>
              </a:r>
            </a:p>
          </p:txBody>
        </p:sp>
        <p:sp>
          <p:nvSpPr>
            <p:cNvPr id="14" name="Shape 560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C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C4d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PCMAADoLAAA9JgAA5Q4AAAAAAAAmAAAACAAAAP//////////"/>
                </a:ext>
              </a:extLst>
            </p:cNvSpPr>
            <p:nvPr/>
          </p:nvSpPr>
          <p:spPr>
            <a:xfrm flipV="1">
              <a:off x="5727700" y="1824990"/>
              <a:ext cx="488315" cy="596265"/>
            </a:xfrm>
            <a:prstGeom prst="line">
              <a:avLst/>
            </a:prstGeom>
            <a:noFill/>
            <a:ln w="25400" cap="flat" cmpd="sng" algn="ctr">
              <a:solidFill>
                <a:srgbClr val="FF9300"/>
              </a:solidFill>
              <a:prstDash val="solid"/>
              <a:headEnd type="triangle" w="med" len="med"/>
              <a:tailEnd type="none"/>
            </a:ln>
            <a:effectLst>
              <a:outerShdw blurRad="63500" dist="63760" dir="2700000">
                <a:srgbClr val="000000">
                  <a:alpha val="14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sp>
        <p:nvSpPr>
          <p:cNvPr id="16" name="Shape 560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Trm9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17" name="Shape 560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kPsN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8" name="Shape 5605"/>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IC0AABAgAAAmAAAACAAAAP//////////"/>
              </a:ext>
            </a:extLst>
          </p:cNvSpPr>
          <p:nvPr/>
        </p:nvSpPr>
        <p:spPr>
          <a:xfrm>
            <a:off x="633095" y="6755130"/>
            <a:ext cx="9691370" cy="58039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 instantaneous rate for any sequence conversion that requires more than one nucleotide </a:t>
            </a:r>
            <a:br/>
            <a:r>
              <a:t>     substitution is zero.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xmlns="smNativeData" val="2mHZYgEAAAAFAAAA/f///wEAAAAJAAAAAAAAAAAAAAAAAAAAAAAAAA=="/>
      </p:ext>
    </p:extLst>
  </p:timing>
</p:sld>
</file>

<file path=ppt/slides/slide36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610235" y="2336800"/>
          <a:ext cx="8892540" cy="3975100"/>
        </p:xfrm>
        <a:graphic>
          <a:graphicData uri="http://schemas.openxmlformats.org/drawingml/2006/table">
            <a:tbl>
              <a:tblPr>
                <a:noFill/>
              </a:tblPr>
              <a:tblGrid>
                <a:gridCol w="1488440"/>
                <a:gridCol w="1488440"/>
                <a:gridCol w="1488440"/>
                <a:gridCol w="1488440"/>
                <a:gridCol w="1488440"/>
                <a:gridCol w="1450975"/>
              </a:tblGrid>
              <a:tr h="496570">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6D6D6"/>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6D6D6"/>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96570"/>
                  </a:ext>
                </a:extLst>
              </a:tr>
              <a:tr h="1490345">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1490345"/>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6D6D6"/>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6D6D6"/>
                    </a:solidFill>
                  </a:tcPr>
                </a:tc>
                <a:extLst>
                  <a:ext uri="smNativeData">
                    <pr:rowheight xmlns="" xmlns:pr="smNativeData" dt="1658413530" type="min" val="496570"/>
                  </a:ext>
                </a:extLst>
              </a:tr>
            </a:tbl>
          </a:graphicData>
        </a:graphic>
      </p:graphicFrame>
      <p:sp>
        <p:nvSpPr>
          <p:cNvPr id="3" name="Shape 560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Y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GQeAABwCAAA3B4AABAAAAAmAAAACAAAAP//////////"/>
              </a:ext>
            </a:extLst>
          </p:cNvSpPr>
          <p:nvPr/>
        </p:nvSpPr>
        <p:spPr>
          <a:xfrm rot="16200000">
            <a:off x="1295400" y="49403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60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CQdAABwCAAAnB0AABAAAAAmAAAACAAAAP//////////"/>
              </a:ext>
            </a:extLst>
          </p:cNvSpPr>
          <p:nvPr/>
        </p:nvSpPr>
        <p:spPr>
          <a:xfrm rot="16200000">
            <a:off x="1295400" y="47371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61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NAbAABwCAAASBwAABAAAAAmAAAACAAAAP//////////"/>
              </a:ext>
            </a:extLst>
          </p:cNvSpPr>
          <p:nvPr/>
        </p:nvSpPr>
        <p:spPr>
          <a:xfrm rot="16200000">
            <a:off x="1295400" y="45212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61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JAaAABwCAAACBsAABAAAAAmAAAACAAAAP//////////"/>
              </a:ext>
            </a:extLst>
          </p:cNvSpPr>
          <p:nvPr/>
        </p:nvSpPr>
        <p:spPr>
          <a:xfrm rot="16200000">
            <a:off x="1295400" y="4318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61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FAZAABwCAAAyBkAABAAAAAmAAAACAAAAP//////////"/>
              </a:ext>
            </a:extLst>
          </p:cNvSpPr>
          <p:nvPr/>
        </p:nvSpPr>
        <p:spPr>
          <a:xfrm rot="16200000">
            <a:off x="1295400" y="41148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61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DCEAAKAPAACEIQAAGBAAABAAAAAmAAAACAAAAP//////////"/>
              </a:ext>
            </a:extLst>
          </p:cNvSpPr>
          <p:nvPr/>
        </p:nvSpPr>
        <p:spPr>
          <a:xfrm>
            <a:off x="53721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61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TCIAAKAPAADEIgAAGBAAABAAAAAmAAAACAAAAP//////////"/>
              </a:ext>
            </a:extLst>
          </p:cNvSpPr>
          <p:nvPr/>
        </p:nvSpPr>
        <p:spPr>
          <a:xfrm>
            <a:off x="55753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61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jCMAAKAPAAAEJAAAGBAAABAAAAAmAAAACAAAAP//////////"/>
              </a:ext>
            </a:extLst>
          </p:cNvSpPr>
          <p:nvPr/>
        </p:nvSpPr>
        <p:spPr>
          <a:xfrm>
            <a:off x="57785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61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4CQAAKAPAABYJQAAGBAAABAAAAAmAAAACAAAAP//////////"/>
              </a:ext>
            </a:extLst>
          </p:cNvSpPr>
          <p:nvPr/>
        </p:nvSpPr>
        <p:spPr>
          <a:xfrm>
            <a:off x="59944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61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ICYAAKAPAACYJgAAGBAAABAAAAAmAAAACAAAAP//////////"/>
              </a:ext>
            </a:extLst>
          </p:cNvSpPr>
          <p:nvPr/>
        </p:nvSpPr>
        <p:spPr>
          <a:xfrm>
            <a:off x="61976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grpSp>
        <p:nvGrpSpPr>
          <p:cNvPr id="13" name="Group 5620"/>
          <p:cNvGrpSpPr>
            <a:extLst>
              <a:ext uri="smNativeData">
                <pr:smNativeData xmlns:pr="smNativeData" xmlns="smNativeData" val="SMDATA_6_2mHZYhMAAAAlAAAAAQAAAA8BAAAAkAAAAEgAAACQAAAASAAAAAAAAAAAAAAAAAAAABcAAAAUAAAAAAAAAAAAAAD/fwAA/38AAAAAAAAJAAAABAAAAPAAAAAfAAAAVAAAAAAAAAAAAAAAAAAAAAAAAAAAAAAAAAAAAAAAAAAAAAAAAAAAAAAAAAAAAAAAAAAAAAAAAAAAAAAAAAAAAAAAAAAAAAAAAAAAAAAAAAAAAAAAAAAAACEAAAAYAAAAFAAAADwjAACwCQAAVjMAAOUOAAAQAAAAJgAAAAgAAAD/////AAAAAA=="/>
              </a:ext>
            </a:extLst>
          </p:cNvGrpSpPr>
          <p:nvPr/>
        </p:nvGrpSpPr>
        <p:grpSpPr>
          <a:xfrm>
            <a:off x="5727700" y="1574800"/>
            <a:ext cx="2617470" cy="846455"/>
            <a:chOff x="5727700" y="1574800"/>
            <a:chExt cx="2617470" cy="846455"/>
          </a:xfrm>
        </p:grpSpPr>
        <p:sp>
          <p:nvSpPr>
            <p:cNvPr id="15" name="Shape 561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CYAALAJAABWMwAArgsAAAAgAAAmAAAACAAAAP//////////"/>
                </a:ext>
              </a:extLst>
            </p:cNvSpPr>
            <p:nvPr/>
          </p:nvSpPr>
          <p:spPr>
            <a:xfrm>
              <a:off x="6197600" y="1574800"/>
              <a:ext cx="2147570" cy="323850"/>
            </a:xfrm>
            <a:prstGeom prst="rect">
              <a:avLst/>
            </a:prstGeom>
            <a:noFill/>
            <a:ln>
              <a:noFill/>
            </a:ln>
            <a:effectLst/>
          </p:spPr>
          <p:txBody>
            <a:bodyPr vert="horz" wrap="none" lIns="50800" tIns="50800" rIns="50800" bIns="50800" numCol="1" spcCol="215900" anchor="t"/>
            <a:lstStyle>
              <a:lvl1pPr defTabSz="3556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4092 states not shown</a:t>
              </a:r>
            </a:p>
          </p:txBody>
        </p:sp>
        <p:sp>
          <p:nvSpPr>
            <p:cNvPr id="14" name="Shape 561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C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PCMAADoLAAA9JgAA5Q4AAAAAAAAmAAAACAAAAP//////////"/>
                </a:ext>
              </a:extLst>
            </p:cNvSpPr>
            <p:nvPr/>
          </p:nvSpPr>
          <p:spPr>
            <a:xfrm flipV="1">
              <a:off x="5727700" y="1824990"/>
              <a:ext cx="488315" cy="596265"/>
            </a:xfrm>
            <a:prstGeom prst="line">
              <a:avLst/>
            </a:prstGeom>
            <a:noFill/>
            <a:ln w="25400" cap="flat" cmpd="sng" algn="ctr">
              <a:solidFill>
                <a:srgbClr val="FF9300"/>
              </a:solidFill>
              <a:prstDash val="solid"/>
              <a:headEnd type="triangle" w="med" len="med"/>
              <a:tailEnd type="none"/>
            </a:ln>
            <a:effectLst>
              <a:outerShdw blurRad="63500" dist="63760" dir="2700000">
                <a:srgbClr val="000000">
                  <a:alpha val="14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sp>
        <p:nvSpPr>
          <p:cNvPr id="16" name="Shape 562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17" name="Shape 562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8" name="Shape 5623"/>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Pi0AABAgAAAmAAAACAAAAP//////////"/>
              </a:ext>
            </a:extLst>
          </p:cNvSpPr>
          <p:nvPr/>
        </p:nvSpPr>
        <p:spPr>
          <a:xfrm>
            <a:off x="633095" y="6755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 instantaneous rate for sequence conversions that require a single nucleotide substitution is based </a:t>
            </a:r>
            <a:br/>
            <a:r>
              <a:t>     on your favorite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xmlns="smNativeData" val="2mHZYgEAAAAFAAAA/f///wEAAAAJAAAAAAAAAAAAAAAAAAAAAAAAAA=="/>
      </p:ext>
    </p:extLst>
  </p:timing>
</p:sld>
</file>

<file path=ppt/slides/slide36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62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626"/>
          <p:cNvSpPr>
            <a:extLst>
              <a:ext uri="smNativeData">
                <pr:smNativeData xmlns:pr="smNativeData" xmlns="smNativeData" val="SMDATA_15_2mHZ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gMAAPQVAADKBQAATBgAABAAAAAmAAAACAAAAP//////////"/>
              </a:ext>
            </a:extLst>
          </p:cNvSpPr>
          <p:nvPr/>
        </p:nvSpPr>
        <p:spPr>
          <a:xfrm>
            <a:off x="532130" y="35687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56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5" name="Shape 56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6" name="Shape 562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7" name="Shape 56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8" name="Shape 563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9" name="Shape 563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10" name="Shape 563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1" name="Shape 563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2" name="Shape 563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DkRw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3" name="Shape 563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4" name="Shape 563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5" name="Shape 563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6" name="Shape 563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7" name="Shape 564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8" name="Shape 56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VmY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6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64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64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pbi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64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yZ2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64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xhOn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65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yZ2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6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0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65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4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65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leH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65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uIH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65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1d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6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ZhY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65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Td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65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ZBNT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6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k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6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ZmIH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6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E6c2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
        <p:nvSpPr>
          <p:cNvPr id="18" name="Shape 5663"/>
          <p:cNvSpPr>
            <a:extLst>
              <a:ext uri="smNativeData">
                <pr:smNativeData xmlns:pr="smNativeData" xmlns="smNativeData" val="SMDATA_15_2mHZ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N0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AgEAAPwXAACGAwAAVBoAABAAAAAmAAAACAAAAP//////////"/>
              </a:ext>
            </a:extLst>
          </p:cNvSpPr>
          <p:nvPr/>
        </p:nvSpPr>
        <p:spPr>
          <a:xfrm>
            <a:off x="163830" y="38989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6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pSp>
        <p:nvGrpSpPr>
          <p:cNvPr id="2" name="Group 5674"/>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KgHAACsDQAA7DYAAAAtAAAQAAAAJgAAAAgAAAD/////AAAAAA=="/>
              </a:ext>
            </a:extLst>
          </p:cNvGrpSpPr>
          <p:nvPr/>
        </p:nvGrpSpPr>
        <p:grpSpPr>
          <a:xfrm>
            <a:off x="1244600" y="2222500"/>
            <a:ext cx="7683500" cy="5092700"/>
            <a:chOff x="1244600" y="2222500"/>
            <a:chExt cx="7683500" cy="5092700"/>
          </a:xfrm>
        </p:grpSpPr>
        <p:grpSp>
          <p:nvGrpSpPr>
            <p:cNvPr id="5" name="Group 5671"/>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KgHAAAjEAAA7DYAAAAtAAAAAAAAJgAAAAgAAAD/////AAAAAA=="/>
                </a:ext>
              </a:extLst>
            </p:cNvGrpSpPr>
            <p:nvPr/>
          </p:nvGrpSpPr>
          <p:grpSpPr>
            <a:xfrm>
              <a:off x="1244600" y="2623185"/>
              <a:ext cx="7683500" cy="4692015"/>
              <a:chOff x="1244600" y="2623185"/>
              <a:chExt cx="7683500" cy="4692015"/>
            </a:xfrm>
          </p:grpSpPr>
          <p:sp>
            <p:nvSpPr>
              <p:cNvPr id="9" name="Shape 5667"/>
              <p:cNvSpPr>
                <a:extLst>
                  <a:ext uri="smNativeData">
                    <pr:smNativeData xmlns:pr="smNativeData" xmlns="smNativeData" val="SMDATA_15_2mHZYhMAAAAlAAAACwAAAA0AAAAAPAAAADwAAAA8AAAAPAAAAAAAAAABAAAAAAAAAAEAAABQAAAAAAAAAAAA4D8AAAAAAADgPwAAAAAAAOA/AAAAAAAA4D8AAAAAAADgPwAAAAAAAOA/AAAAAAAA4D8AAAAAAADgPwAAAAAAAOA/AAAAAAAA4D8CAAAAjAAAAAEAAAAAAAAATaj7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HRzLm8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aj7AP///wEAAAAAAAAAAAAAAAAAAAAAAAAAAAAAAAAAAAAAAAAAAAAAAAB/f38AAAAAAMvLywDAwP8Af39/AAAAAAAAAAAAAAAAAAAAAAAAAAAAIQAAABgAAAAUAAAAqAcAACMQAABkHgAA6yIAAAAAAAAmAAAACAAAAP//////////"/>
                  </a:ext>
                </a:extLst>
              </p:cNvSpPr>
              <p:nvPr/>
            </p:nvSpPr>
            <p:spPr>
              <a:xfrm rot="10800000">
                <a:off x="12446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4DA8FB"/>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668"/>
              <p:cNvSpPr>
                <a:extLst>
                  <a:ext uri="smNativeData">
                    <pr:smNativeData xmlns:pr="smNativeData" xmlns="smNativeData" val="SMDATA_15_2mHZYhMAAAAlAAAACwAAAA0AAAAAPAAAADwAAAA8AAAAPAAAAAAAAAABAAAAAAAAAAEAAABQAAAAAAAAAAAA4D8AAAAAAADgPwAAAAAAAOA/AAAAAAAA4D8AAAAAAADgPwAAAAAAAOA/AAAAAAAA4D8AAAAAAADgPwAAAAAAAOA/AAAAAAAA4D8CAAAAjAAAAAEAAAAAAAAATaj7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CIzMDU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aj7AP///wEAAAAAAAAAAAAAAAAAAAAAAAAAAAAAAAAAAAAAAAAAAAAAAAB/f38AAAAAAMvLywDAwP8Af39/AAAAAAAAAAAAAAAAAAAAAAAAAAAAIQAAABgAAAAUAAAAMCAAACMQAADsNgAA6yIAAAAAAAAmAAAACAAAAP//////////"/>
                  </a:ext>
                </a:extLst>
              </p:cNvSpPr>
              <p:nvPr/>
            </p:nvSpPr>
            <p:spPr>
              <a:xfrm rot="10800000">
                <a:off x="52324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4DA8FB"/>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669"/>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GIiIHI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EBMAANoiAABZHwAAAC0AAAAAAAAmAAAACAAAAP//////////"/>
                  </a:ext>
                </a:extLst>
              </p:cNvSpPr>
              <p:nvPr/>
            </p:nvSpPr>
            <p:spPr>
              <a:xfrm>
                <a:off x="30988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sp>
            <p:nvSpPr>
              <p:cNvPr id="6" name="Shape 5670"/>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DI3MDA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QB8AANoiAACJKwAAAC0AAAAAAAAmAAAACAAAAP//////////"/>
                  </a:ext>
                </a:extLst>
              </p:cNvSpPr>
              <p:nvPr/>
            </p:nvSpPr>
            <p:spPr>
              <a:xfrm flipH="1">
                <a:off x="50800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sp>
          <p:nvSpPr>
            <p:cNvPr id="4" name="Shape 5672"/>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ggAAKwNAACUHQAAaRAAAAAAAAAmAAAACAAAAP//////////"/>
                </a:ext>
              </a:extLst>
            </p:cNvSpPr>
            <p:nvPr/>
          </p:nvSpPr>
          <p:spPr>
            <a:xfrm>
              <a:off x="1355090" y="2222500"/>
              <a:ext cx="3453130" cy="445135"/>
            </a:xfrm>
            <a:prstGeom prst="rect">
              <a:avLst/>
            </a:prstGeom>
            <a:noFill/>
            <a:ln>
              <a:noFill/>
            </a:ln>
            <a:effectLst>
              <a:outerShdw blurRad="63500" dist="63760" dir="2700000">
                <a:srgbClr val="000000">
                  <a:alpha val="14000"/>
                </a:srgbClr>
              </a:outerShdw>
            </a:effectLst>
          </p:spPr>
          <p:txBody>
            <a:bodyPr vert="horz" wrap="square" lIns="50800" tIns="50800" rIns="50800" bIns="50800" numCol="1" spcCol="215900" anchor="t"/>
            <a:lstStyle>
              <a:lvl1pPr defTabSz="355600">
                <a:lnSpc>
                  <a:spcPts val="3100"/>
                </a:lnSpc>
                <a:tabLst>
                  <a:tab pos="838200" algn="l"/>
                </a:tabLst>
                <a:defRPr sz="2600" cap="none">
                  <a:solidFill>
                    <a:srgbClr val="424242"/>
                  </a:solidFill>
                  <a:latin typeface="Times New Roman" pitchFamily="1" charset="0"/>
                  <a:ea typeface="Gill Sans" pitchFamily="0" charset="0"/>
                  <a:cs typeface="Gill Sans" pitchFamily="0" charset="0"/>
                </a:defRPr>
              </a:lvl1pPr>
            </a:lstStyle>
            <a:p>
              <a:pPr/>
              <a:r>
                <a:t>AAAAAAAAAAAAAA</a:t>
              </a:r>
            </a:p>
          </p:txBody>
        </p:sp>
        <p:sp>
          <p:nvSpPr>
            <p:cNvPr id="3" name="Shape 5673"/>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CI1MD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CAAAKwNAAAdNgAAdxAAAAAAAAAmAAAACAAAAP//////////"/>
                </a:ext>
              </a:extLst>
            </p:cNvSpPr>
            <p:nvPr/>
          </p:nvSpPr>
          <p:spPr>
            <a:xfrm>
              <a:off x="5344160" y="2222500"/>
              <a:ext cx="3452495" cy="454025"/>
            </a:xfrm>
            <a:prstGeom prst="rect">
              <a:avLst/>
            </a:prstGeom>
            <a:noFill/>
            <a:ln>
              <a:noFill/>
            </a:ln>
            <a:effectLst>
              <a:outerShdw blurRad="63500" dist="63760" dir="2700000">
                <a:srgbClr val="000000">
                  <a:alpha val="14000"/>
                </a:srgbClr>
              </a:outerShdw>
            </a:effectLst>
          </p:spPr>
          <p:txBody>
            <a:bodyPr vert="horz" wrap="square" lIns="50800" tIns="50800" rIns="50800" bIns="50800" numCol="1" spcCol="215900" anchor="t"/>
            <a:lstStyle>
              <a:lvl1pPr defTabSz="355600">
                <a:lnSpc>
                  <a:spcPts val="3100"/>
                </a:lnSpc>
                <a:tabLst>
                  <a:tab pos="838200" algn="l"/>
                </a:tabLst>
                <a:defRPr sz="2600" cap="none">
                  <a:solidFill>
                    <a:srgbClr val="424242"/>
                  </a:solidFill>
                  <a:latin typeface="Times New Roman" pitchFamily="1" charset="0"/>
                  <a:ea typeface="Gill Sans" pitchFamily="0" charset="0"/>
                  <a:cs typeface="Gill Sans" pitchFamily="0" charset="0"/>
                </a:defRPr>
              </a:lvl1pPr>
            </a:lstStyle>
            <a:p>
              <a:pPr/>
              <a:r>
                <a:t>AAAAAAAAAAAAAA</a:t>
              </a:r>
            </a:p>
          </p:txBody>
        </p:sp>
      </p:grpSp>
      <p:sp>
        <p:nvSpPr>
          <p:cNvPr id="10" name="Shape 567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w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XA0AABAgAAAmAAAACAAAAP//////////"/>
              </a:ext>
            </a:extLst>
          </p:cNvSpPr>
          <p:nvPr/>
        </p:nvSpPr>
        <p:spPr>
          <a:xfrm>
            <a:off x="1003300" y="1536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Heterotachy entails variation in the process of nucleotide substitution at individual sites</a:t>
            </a:r>
            <a:br/>
            <a:r>
              <a:t>     in the sequence over the tree.</a:t>
            </a:r>
          </a:p>
        </p:txBody>
      </p:sp>
      <p:sp>
        <p:nvSpPr>
          <p:cNvPr id="11" name="Shape 567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12" name="Shape 567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VmZm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Lst>
    <p:extLst>
      <p:ext uri="smNativeData">
        <pr:smNativeData xmlns:pr="smNativeData" xmlns="smNativeData" val="2mHZYgEAAAAFAAAA/f///wEAAAAJAAAAAAAAAAAAAAAAAAAAAAAAAA=="/>
      </p:ext>
    </p:extLst>
  </p:timing>
</p:sld>
</file>

<file path=ppt/slides/slide3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6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56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true branch length was </a:t>
            </a:r>
            <a:endParaRPr cap="none">
              <a:solidFill>
                <a:srgbClr val="424242"/>
              </a:solidFill>
            </a:endParaRPr>
          </a:p>
        </p:txBody>
      </p:sp>
      <p:sp>
        <p:nvSpPr>
          <p:cNvPr id="4" name="Shape 57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DoiF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5" name="Lecture_2_slides (dragged) 35.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uQUAAKUIAABSDAAA3Q0AAAAAAABkAAAAZAAAAAAAAAAjAAAABAAAAGQAAAAXAAAAFAAAAAAAAAAAAAAA/38AAP9/AAAAAAAACQAAAAQAAAA9XYu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AOAACBDQAAEDAAAF8hAAAQAAAAJgAAAAgAAAD//////////w=="/>
              </a:ext>
            </a:extLst>
          </p:cNvPicPr>
          <p:nvPr/>
        </p:nvPicPr>
        <p:blipFill>
          <a:blip r:embed="rId2"/>
          <a:srcRect l="14650" t="22130" r="31540" b="35490"/>
          <a:stretch>
            <a:fillRect/>
          </a:stretch>
        </p:blipFill>
        <p:spPr>
          <a:xfrm>
            <a:off x="2346960" y="2195195"/>
            <a:ext cx="5466080" cy="3229610"/>
          </a:xfrm>
          <a:prstGeom prst="rect">
            <a:avLst/>
          </a:prstGeom>
          <a:noFill/>
          <a:ln>
            <a:noFill/>
          </a:ln>
          <a:effectLst/>
        </p:spPr>
      </p:pic>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eQRt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MXAAAoCQAAjhwAAEAKAAAQAAAAJgAAAAgAAAD//////////w=="/>
              </a:ext>
            </a:extLst>
          </p:cNvPicPr>
          <p:nvPr/>
        </p:nvPicPr>
        <p:blipFill>
          <a:blip r:embed="rId3"/>
          <a:stretch>
            <a:fillRect/>
          </a:stretch>
        </p:blipFill>
        <p:spPr>
          <a:xfrm>
            <a:off x="3893185" y="1488440"/>
            <a:ext cx="748665" cy="177800"/>
          </a:xfrm>
          <a:prstGeom prst="rect">
            <a:avLst/>
          </a:prstGeom>
          <a:noFill/>
          <a:ln>
            <a:noFill/>
          </a:ln>
          <a:effectLst/>
        </p:spPr>
      </p:pic>
      <p:sp>
        <p:nvSpPr>
          <p:cNvPr id="7" name="Shape 5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JtwG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KA0AABAgAAAmAAAACAAAAP//////////"/>
              </a:ext>
            </a:extLst>
          </p:cNvSpPr>
          <p:nvPr/>
        </p:nvSpPr>
        <p:spPr>
          <a:xfrm>
            <a:off x="990600" y="1778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We compute the average number of changes for each starting state,</a:t>
            </a:r>
          </a:p>
        </p:txBody>
      </p:sp>
      <p:pic>
        <p:nvPicPr>
          <p:cNvPr id="8" name="Lecture_2_slides (dragged) 38.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oAUAALcIAABgDAAA+A0AAAAAAABkAAAAZAAAAAAAAAAjAAAABAAAAGQAAAAXAAAAFAAAAAAAAAAAAAAA/38AAP9/AAAAAAAACQAAAAQAAAAJ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gOAACjDQAA6i8AAEohAAAQAAAAJgAAAAgAAAD//////////w=="/>
              </a:ext>
            </a:extLst>
          </p:cNvPicPr>
          <p:nvPr/>
        </p:nvPicPr>
        <p:blipFill>
          <a:blip r:embed="rId4"/>
          <a:srcRect l="14400" t="22310" r="31680" b="35760"/>
          <a:stretch>
            <a:fillRect/>
          </a:stretch>
        </p:blipFill>
        <p:spPr>
          <a:xfrm>
            <a:off x="2311400" y="2216785"/>
            <a:ext cx="5477510" cy="3194685"/>
          </a:xfrm>
          <a:prstGeom prst="rect">
            <a:avLst/>
          </a:prstGeom>
          <a:noFill/>
          <a:ln>
            <a:noFill/>
          </a:ln>
          <a:effectLst/>
        </p:spPr>
      </p:pic>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CGI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xAAClCwAA4zEAAIkMAAAQAAAAJgAAAAgAAAD//////////w=="/>
              </a:ext>
            </a:extLst>
          </p:cNvPicPr>
          <p:nvPr/>
        </p:nvPicPr>
        <p:blipFill>
          <a:blip r:embed="rId5"/>
          <a:stretch>
            <a:fillRect/>
          </a:stretch>
        </p:blipFill>
        <p:spPr>
          <a:xfrm>
            <a:off x="7976235" y="1892935"/>
            <a:ext cx="133350" cy="144780"/>
          </a:xfrm>
          <a:prstGeom prst="rect">
            <a:avLst/>
          </a:prstGeom>
          <a:noFill/>
          <a:ln>
            <a:noFill/>
          </a:ln>
          <a:effectLst/>
        </p:spPr>
      </p:pic>
      <p:sp>
        <p:nvSpPr>
          <p:cNvPr id="10" name="Shape 57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gAi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CgjAADaOgAAYiUAABAgAAAmAAAACAAAAP//////////"/>
              </a:ext>
            </a:extLst>
          </p:cNvSpPr>
          <p:nvPr/>
        </p:nvSpPr>
        <p:spPr>
          <a:xfrm>
            <a:off x="990600" y="5715000"/>
            <a:ext cx="8576310" cy="3619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For simulations starting in </a:t>
            </a:r>
            <a:r>
              <a:rPr cap="none">
                <a:latin typeface="Times New Roman" pitchFamily="1" charset="0"/>
                <a:ea typeface="Times New Roman" pitchFamily="1" charset="0"/>
                <a:cs typeface="Times New Roman" pitchFamily="1" charset="0"/>
              </a:rPr>
              <a:t>G</a:t>
            </a:r>
            <a:r>
              <a:t>, the average number of changes was    </a:t>
            </a:r>
            <a:r>
              <a:rPr cap="none">
                <a:latin typeface="Times New Roman" pitchFamily="1" charset="0"/>
                <a:ea typeface="Times New Roman" pitchFamily="1" charset="0"/>
                <a:cs typeface="Times New Roman" pitchFamily="1" charset="0"/>
              </a:rPr>
              <a:t>= </a:t>
            </a:r>
            <a:r>
              <a:t> 0.352</a:t>
            </a:r>
          </a:p>
        </p:txBody>
      </p:sp>
      <p:pic>
        <p:nvPicPr>
          <p:cNvPr id="11"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CE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cvAADTIwAAiDAAALYkAAAQAAAAJgAAAAgAAAD//////////w=="/>
              </a:ext>
            </a:extLst>
          </p:cNvPicPr>
          <p:nvPr/>
        </p:nvPicPr>
        <p:blipFill>
          <a:blip r:embed="rId5"/>
          <a:stretch>
            <a:fillRect/>
          </a:stretch>
        </p:blipFill>
        <p:spPr>
          <a:xfrm>
            <a:off x="7756525" y="5823585"/>
            <a:ext cx="132715" cy="144145"/>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7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pSp>
        <p:nvGrpSpPr>
          <p:cNvPr id="2" name="Group 5683"/>
          <p:cNvGrpSpPr>
            <a:extLst>
              <a:ext uri="smNativeData">
                <pr:smNativeData xmlns:pr="smNativeData" xmlns="smNativeData" val="SMDATA_6_2mHZYhMAAAAlAAAAAQAAAA8BAAAAkAAAAEgAAACQAAAASAAAAAAAAAAAAAAAAAAAABcAAAAUAAAAAAAAAAAAAAD/fwAA/38AAAAAAAAJAAAABAAAAPAJAAAfAAAAVAAAAAAAAAAAAAAAAAAAAAAAAAAAAAAAAAAAAAAAAAAAAAAAAAAAAAAAAAAAAAAAAAAAAAAAAAAAAAAAAAAAAAAAAAAAAAAAAAAAAAAAAAAAAAAAAAAAACEAAAAYAAAAFAAAAKgHAAAjEAAA7DYAAAAtAAAQAAAAJgAAAAgAAAD/////AAAAAA=="/>
              </a:ext>
            </a:extLst>
          </p:cNvGrpSpPr>
          <p:nvPr/>
        </p:nvGrpSpPr>
        <p:grpSpPr>
          <a:xfrm>
            <a:off x="1244600" y="2623185"/>
            <a:ext cx="7683500" cy="4692015"/>
            <a:chOff x="1244600" y="2623185"/>
            <a:chExt cx="7683500" cy="4692015"/>
          </a:xfrm>
        </p:grpSpPr>
        <p:sp>
          <p:nvSpPr>
            <p:cNvPr id="6" name="Shape 5679"/>
            <p:cNvSpPr>
              <a:extLst>
                <a:ext uri="smNativeData">
                  <pr:smNativeData xmlns:pr="smNativeData" xmlns="smNativeData" val="SMDATA_15_2mHZYhMAAAAlAAAACwAAAA0AAAAAPAAAADwAAAA8AAAAP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FCPSRk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qAcAACMQAABkHgAA6yIAAAAAAAAmAAAACAAAAP//////////"/>
                </a:ext>
              </a:extLst>
            </p:cNvSpPr>
            <p:nvPr/>
          </p:nvSpPr>
          <p:spPr>
            <a:xfrm rot="10800000">
              <a:off x="12446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FF9300"/>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680"/>
            <p:cNvSpPr>
              <a:extLst>
                <a:ext uri="smNativeData">
                  <pr:smNativeData xmlns:pr="smNativeData" xmlns="smNativeData" val="SMDATA_15_2mHZYhMAAAAlAAAACwAAAA0AAAAAPAAAADwAAAA8AAAAP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AAAAAA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MCAAACMQAADsNgAA6yIAAAAAAAAmAAAACAAAAP//////////"/>
                </a:ext>
              </a:extLst>
            </p:cNvSpPr>
            <p:nvPr/>
          </p:nvSpPr>
          <p:spPr>
            <a:xfrm rot="10800000">
              <a:off x="52324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FF9300"/>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681"/>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AAAAAA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EBMAANoiAABZHwAAAC0AAAAAAAAmAAAACAAAAP//////////"/>
                </a:ext>
              </a:extLst>
            </p:cNvSpPr>
            <p:nvPr/>
          </p:nvSpPr>
          <p:spPr>
            <a:xfrm>
              <a:off x="30988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sp>
          <p:nvSpPr>
            <p:cNvPr id="3" name="Shape 5682"/>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GCp8wU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QB8AANoiAACJKwAAAC0AAAAAAAAmAAAACAAAAP//////////"/>
                </a:ext>
              </a:extLst>
            </p:cNvSpPr>
            <p:nvPr/>
          </p:nvSpPr>
          <p:spPr>
            <a:xfrm flipH="1">
              <a:off x="50800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grpSp>
        <p:nvGrpSpPr>
          <p:cNvPr id="7" name="Group 5686"/>
          <p:cNvGrpSpPr>
            <a:extLst>
              <a:ext uri="smNativeData">
                <pr:smNativeData xmlns:pr="smNativeData" xmlns="smNativeData" val="SMDATA_6_2mHZYhMAAAAlAAAAAQAAAA8BAAAAkAAAAEgAAACQAAAASAAAAAAAAAAAAAAAAAAAABcAAAAUAAAAAAAAAAAAAAD/fwAA/38AAAAAAAAJAAAABAAAAPAJAAAfAAAAVAAAAAAAAAAAAAAAAAAAAAAAAAAAAAAAAAAAAAAAAAAAAAAAAAAAAAAAAAAAAAAAAAAAAAAAAAAAAAAAAAAAAAAAAAAAAAAAAAAAAAAAAAAAAAAAAAAAACEAAAAYAAAAFAAAAHQIAACsDQAAJDYAAJkQAAAQAAAAJgAAAAgAAAD/////AAAAAA=="/>
              </a:ext>
            </a:extLst>
          </p:cNvGrpSpPr>
          <p:nvPr/>
        </p:nvGrpSpPr>
        <p:grpSpPr>
          <a:xfrm>
            <a:off x="1374140" y="2222500"/>
            <a:ext cx="7426960" cy="475615"/>
            <a:chOff x="1374140" y="2222500"/>
            <a:chExt cx="7426960" cy="475615"/>
          </a:xfrm>
        </p:grpSpPr>
        <p:sp>
          <p:nvSpPr>
            <p:cNvPr id="9" name="Shape 5684"/>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BCkc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iEAAKwNAAAkNgAAhhAAAAAAAAAmAAAACAAAAP//////////"/>
                </a:ext>
              </a:extLst>
            </p:cNvSpPr>
            <p:nvPr/>
          </p:nvSpPr>
          <p:spPr>
            <a:xfrm>
              <a:off x="5419090" y="2222500"/>
              <a:ext cx="3382010" cy="463550"/>
            </a:xfrm>
            <a:prstGeom prst="rect">
              <a:avLst/>
            </a:prstGeom>
            <a:noFill/>
            <a:ln>
              <a:noFill/>
            </a:ln>
            <a:effectLst>
              <a:outerShdw blurRad="63500" dist="63760" dir="2700000">
                <a:srgbClr val="000000">
                  <a:alpha val="14000"/>
                </a:srgbClr>
              </a:outerShdw>
            </a:effectLst>
          </p:spPr>
          <p:txBody>
            <a:bodyPr vert="horz" wrap="square" lIns="50800" tIns="50800" rIns="50800" bIns="50800" numCol="1" spcCol="215900" anchor="t"/>
            <a:lstStyle>
              <a:lvl1pPr defTabSz="355600">
                <a:lnSpc>
                  <a:spcPts val="3100"/>
                </a:lnSpc>
                <a:tabLst>
                  <a:tab pos="838200" algn="l"/>
                </a:tabLst>
                <a:defRPr sz="2600" cap="none">
                  <a:solidFill>
                    <a:srgbClr val="424242"/>
                  </a:solidFill>
                  <a:latin typeface="Times New Roman" pitchFamily="1" charset="0"/>
                  <a:ea typeface="Gill Sans" pitchFamily="0" charset="0"/>
                  <a:cs typeface="Gill Sans" pitchFamily="0" charset="0"/>
                </a:defRPr>
              </a:lvl1pPr>
            </a:lstStyle>
            <a:p>
              <a:pPr/>
              <a:r>
                <a:t>CCCTACGGCACATTA</a:t>
              </a:r>
            </a:p>
          </p:txBody>
        </p:sp>
        <p:sp>
          <p:nvSpPr>
            <p:cNvPr id="8" name="Shape 5685"/>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HASe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dAgAAKwNAACVHQAAmRAAAAAAAAAmAAAACAAAAP//////////"/>
                </a:ext>
              </a:extLst>
            </p:cNvSpPr>
            <p:nvPr/>
          </p:nvSpPr>
          <p:spPr>
            <a:xfrm>
              <a:off x="1374140" y="2222500"/>
              <a:ext cx="3434715" cy="475615"/>
            </a:xfrm>
            <a:prstGeom prst="rect">
              <a:avLst/>
            </a:prstGeom>
            <a:noFill/>
            <a:ln>
              <a:noFill/>
            </a:ln>
            <a:effectLst>
              <a:outerShdw blurRad="63500" dist="63760" dir="2700000">
                <a:srgbClr val="000000">
                  <a:alpha val="14000"/>
                </a:srgbClr>
              </a:outerShdw>
            </a:effectLst>
          </p:spPr>
          <p:txBody>
            <a:bodyPr vert="horz" wrap="square" lIns="50800" tIns="50800" rIns="50800" bIns="50800" numCol="1" spcCol="215900" anchor="t"/>
            <a:lstStyle>
              <a:lvl1pPr defTabSz="355600">
                <a:lnSpc>
                  <a:spcPts val="3100"/>
                </a:lnSpc>
                <a:tabLst>
                  <a:tab pos="838200" algn="l"/>
                </a:tabLst>
                <a:defRPr sz="2600" cap="none">
                  <a:solidFill>
                    <a:srgbClr val="424242"/>
                  </a:solidFill>
                  <a:latin typeface="Times New Roman" pitchFamily="1" charset="0"/>
                  <a:ea typeface="Gill Sans" pitchFamily="0" charset="0"/>
                  <a:cs typeface="Gill Sans" pitchFamily="0" charset="0"/>
                </a:defRPr>
              </a:lvl1pPr>
            </a:lstStyle>
            <a:p>
              <a:pPr/>
              <a:r>
                <a:t>ACCGCATTTCAACCA</a:t>
              </a:r>
            </a:p>
          </p:txBody>
        </p:sp>
      </p:grpSp>
      <p:sp>
        <p:nvSpPr>
          <p:cNvPr id="10" name="Shape 568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XA0AABAgAAAmAAAACAAAAP//////////"/>
              </a:ext>
            </a:extLst>
          </p:cNvSpPr>
          <p:nvPr/>
        </p:nvSpPr>
        <p:spPr>
          <a:xfrm>
            <a:off x="1003300" y="1536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Heterotachy entails variation in the process of nucleotide substitution at individual sites</a:t>
            </a:r>
            <a:br/>
            <a:r>
              <a:t>     in the sequence over the tree.</a:t>
            </a:r>
          </a:p>
        </p:txBody>
      </p:sp>
      <p:sp>
        <p:nvSpPr>
          <p:cNvPr id="11" name="Shape 56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12" name="Shape 568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7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pSp>
        <p:nvGrpSpPr>
          <p:cNvPr id="2" name="Group 5695"/>
          <p:cNvGrpSpPr>
            <a:extLst>
              <a:ext uri="smNativeData">
                <pr:smNativeData xmlns:pr="smNativeData" xmlns="smNativeData" val="SMDATA_6_2mHZYhMAAAAlAAAAAQAAAA8BAAAAkAAAAEgAAACQAAAASAAAAAAAAAAAAAAAAAAAABcAAAAUAAAAAAAAAAAAAAD/fwAA/38AAAAAAAAJAAAABAAAANwVAAAfAAAAVAAAAAAAAAAAAAAAAAAAAAAAAAAAAAAAAAAAAAAAAAAAAAAAAAAAAAAAAAAAAAAAAAAAAAAAAAAAAAAAAAAAAAAAAAAAAAAAAAAAAAAAAAAAAAAAAAAAACEAAAAYAAAAFAAAAKgHAAAjEAAA7DYAAAAtAAAQAAAAJgAAAAgAAAD/////AAAAAA=="/>
              </a:ext>
            </a:extLst>
          </p:cNvGrpSpPr>
          <p:nvPr/>
        </p:nvGrpSpPr>
        <p:grpSpPr>
          <a:xfrm>
            <a:off x="1244600" y="2623185"/>
            <a:ext cx="7683500" cy="4692015"/>
            <a:chOff x="1244600" y="2623185"/>
            <a:chExt cx="7683500" cy="4692015"/>
          </a:xfrm>
        </p:grpSpPr>
        <p:sp>
          <p:nvSpPr>
            <p:cNvPr id="6" name="Shape 5691"/>
            <p:cNvSpPr>
              <a:extLst>
                <a:ext uri="smNativeData">
                  <pr:smNativeData xmlns:pr="smNativeData" xmlns="smNativeData" val="SMDATA_15_2mHZYhMAAAAlAAAACwAAAA0AAAAAPAAAADwAAAA8AAAAPAAAAAAAAAABAAAAAAAAAAEAAABQAAAAAAAAAAAA4D8AAAAAAADgPwAAAAAAAOA/AAAAAAAA4D8AAAAAAADgPwAAAAAAAOA/AAAAAAAA4D8AAAAAAADgPwAAAAAAAOA/AAAAAAAA4D8CAAAAjAAAAAEAAAAAAAAATaj7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OCq8wU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aj7AP///wEAAAAAAAAAAAAAAAAAAAAAAAAAAAAAAAAAAAAAAAAAAAAAAAB/f38AAAAAAMvLywDAwP8Af39/AAAAAAAAAAAAAAAAAAAAAAAAAAAAIQAAABgAAAAUAAAAqAcAACMQAABkHgAA6yIAAAAAAAAmAAAACAAAAP//////////"/>
                </a:ext>
              </a:extLst>
            </p:cNvSpPr>
            <p:nvPr/>
          </p:nvSpPr>
          <p:spPr>
            <a:xfrm rot="10800000">
              <a:off x="12446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4DA8FB"/>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692"/>
            <p:cNvSpPr>
              <a:extLst>
                <a:ext uri="smNativeData">
                  <pr:smNativeData xmlns:pr="smNativeData" xmlns="smNativeData" val="SMDATA_15_2mHZYhMAAAAlAAAACwAAAA0AAAAAPAAAADwAAAA8AAAAP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AChTAM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MCAAACMQAADsNgAA6yIAAAAAAAAmAAAACAAAAP//////////"/>
                </a:ext>
              </a:extLst>
            </p:cNvSpPr>
            <p:nvPr/>
          </p:nvSpPr>
          <p:spPr>
            <a:xfrm rot="10800000">
              <a:off x="52324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FF9300"/>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693"/>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GCyLwU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EBMAANoiAABZHwAAAC0AAAAAAAAmAAAACAAAAP//////////"/>
                </a:ext>
              </a:extLst>
            </p:cNvSpPr>
            <p:nvPr/>
          </p:nvSpPr>
          <p:spPr>
            <a:xfrm>
              <a:off x="30988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sp>
          <p:nvSpPr>
            <p:cNvPr id="3" name="Shape 5694"/>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E/rLxw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QB8AANoiAACJKwAAAC0AAAAAAAAmAAAACAAAAP//////////"/>
                </a:ext>
              </a:extLst>
            </p:cNvSpPr>
            <p:nvPr/>
          </p:nvSpPr>
          <p:spPr>
            <a:xfrm flipH="1">
              <a:off x="50800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grpSp>
        <p:nvGrpSpPr>
          <p:cNvPr id="7" name="Group 569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FYIAACsDQAAJDYAALkQAAAQAAAAJgAAAAgAAAD/////AAAAAA=="/>
              </a:ext>
            </a:extLst>
          </p:cNvGrpSpPr>
          <p:nvPr/>
        </p:nvGrpSpPr>
        <p:grpSpPr>
          <a:xfrm>
            <a:off x="1355090" y="2222500"/>
            <a:ext cx="7446010" cy="495935"/>
            <a:chOff x="1355090" y="2222500"/>
            <a:chExt cx="7446010" cy="495935"/>
          </a:xfrm>
        </p:grpSpPr>
        <p:sp>
          <p:nvSpPr>
            <p:cNvPr id="9" name="Shape 5696"/>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N+HgS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ggAAKwNAACUHQAAiBAAAAAAAAAmAAAACAAAAP//////////"/>
                </a:ext>
              </a:extLst>
            </p:cNvSpPr>
            <p:nvPr/>
          </p:nvSpPr>
          <p:spPr>
            <a:xfrm>
              <a:off x="1355090" y="2222500"/>
              <a:ext cx="3453130" cy="464820"/>
            </a:xfrm>
            <a:prstGeom prst="rect">
              <a:avLst/>
            </a:prstGeom>
            <a:noFill/>
            <a:ln>
              <a:noFill/>
            </a:ln>
            <a:effectLst>
              <a:outerShdw blurRad="63500" dist="63760" dir="2700000">
                <a:srgbClr val="000000">
                  <a:alpha val="14000"/>
                </a:srgbClr>
              </a:outerShdw>
            </a:effectLst>
          </p:spPr>
          <p:txBody>
            <a:bodyPr vert="horz" wrap="square" lIns="50800" tIns="50800" rIns="50800" bIns="50800" numCol="1" spcCol="215900" anchor="t"/>
            <a:lstStyle>
              <a:lvl1pPr defTabSz="355600">
                <a:lnSpc>
                  <a:spcPts val="3100"/>
                </a:lnSpc>
                <a:tabLst>
                  <a:tab pos="838200" algn="l"/>
                </a:tabLst>
                <a:defRPr sz="2600" cap="none">
                  <a:solidFill>
                    <a:srgbClr val="424242"/>
                  </a:solidFill>
                  <a:latin typeface="Times New Roman" pitchFamily="1" charset="0"/>
                  <a:ea typeface="Gill Sans" pitchFamily="0" charset="0"/>
                  <a:cs typeface="Gill Sans" pitchFamily="0" charset="0"/>
                </a:defRPr>
              </a:lvl1pPr>
            </a:lstStyle>
            <a:p>
              <a:pPr/>
              <a:r>
                <a:t>AAAAAAAAAAAAAA</a:t>
              </a:r>
            </a:p>
          </p:txBody>
        </p:sp>
        <p:sp>
          <p:nvSpPr>
            <p:cNvPr id="8" name="Shape 5697"/>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iEAAKwNAAAkNgAAuRAAAAAAAAAmAAAACAAAAP//////////"/>
                </a:ext>
              </a:extLst>
            </p:cNvSpPr>
            <p:nvPr/>
          </p:nvSpPr>
          <p:spPr>
            <a:xfrm>
              <a:off x="5419090" y="2222500"/>
              <a:ext cx="3382010" cy="495935"/>
            </a:xfrm>
            <a:prstGeom prst="rect">
              <a:avLst/>
            </a:prstGeom>
            <a:noFill/>
            <a:ln>
              <a:noFill/>
            </a:ln>
            <a:effectLst>
              <a:outerShdw blurRad="63500" dist="63760" dir="2700000">
                <a:srgbClr val="000000">
                  <a:alpha val="14000"/>
                </a:srgbClr>
              </a:outerShdw>
            </a:effectLst>
          </p:spPr>
          <p:txBody>
            <a:bodyPr vert="horz" wrap="square" lIns="50800" tIns="50800" rIns="50800" bIns="50800" numCol="1" spcCol="215900" anchor="t"/>
            <a:lstStyle>
              <a:lvl1pPr defTabSz="355600">
                <a:lnSpc>
                  <a:spcPts val="3100"/>
                </a:lnSpc>
                <a:tabLst>
                  <a:tab pos="838200" algn="l"/>
                </a:tabLst>
                <a:defRPr sz="2600" cap="none">
                  <a:solidFill>
                    <a:srgbClr val="424242"/>
                  </a:solidFill>
                  <a:latin typeface="Times New Roman" pitchFamily="1" charset="0"/>
                  <a:ea typeface="Gill Sans" pitchFamily="0" charset="0"/>
                  <a:cs typeface="Gill Sans" pitchFamily="0" charset="0"/>
                </a:defRPr>
              </a:lvl1pPr>
            </a:lstStyle>
            <a:p>
              <a:pPr/>
              <a:r>
                <a:t>CCCTACGGCACATTA</a:t>
              </a:r>
            </a:p>
          </p:txBody>
        </p:sp>
      </p:grpSp>
      <p:sp>
        <p:nvSpPr>
          <p:cNvPr id="10" name="Shape 56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XA0AABAgAAAmAAAACAAAAP//////////"/>
              </a:ext>
            </a:extLst>
          </p:cNvSpPr>
          <p:nvPr/>
        </p:nvSpPr>
        <p:spPr>
          <a:xfrm>
            <a:off x="1003300" y="1536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Heterotachy entails variation in the process of nucleotide substitution at individual sites</a:t>
            </a:r>
            <a:br/>
            <a:r>
              <a:t>     in the sequence over the tree.</a:t>
            </a:r>
          </a:p>
        </p:txBody>
      </p:sp>
      <p:sp>
        <p:nvSpPr>
          <p:cNvPr id="11" name="Shape 57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12" name="Shape 570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7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70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LWjR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rAsAABAgAAAmAAAACAAAAP//////////"/>
              </a:ext>
            </a:extLst>
          </p:cNvSpPr>
          <p:nvPr/>
        </p:nvSpPr>
        <p:spPr>
          <a:xfrm>
            <a:off x="1003300" y="1536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(Tuffley &amp; Steel, 1998; Huelsenbeck, 2002)</a:t>
            </a:r>
          </a:p>
        </p:txBody>
      </p:sp>
      <p:sp>
        <p:nvSpPr>
          <p:cNvPr id="3" name="Shape 570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OdWp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Covarion/Covariotide model</a:t>
            </a:r>
          </a:p>
        </p:txBody>
      </p:sp>
      <p:sp>
        <p:nvSpPr>
          <p:cNvPr id="4" name="Shape 570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DCG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5" name="Shape 57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C2tA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LAAD4PQAABA4AABAgAAAmAAAACAAAAP//////////"/>
              </a:ext>
            </a:extLst>
          </p:cNvSpPr>
          <p:nvPr/>
        </p:nvSpPr>
        <p:spPr>
          <a:xfrm>
            <a:off x="1003300" y="1917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Allows rate to change across the tree by assuming that a site is either switched on or off</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7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70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dBcj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CDQAAA3A8AABAgAAAmAAAACAAAAP//////////"/>
              </a:ext>
            </a:extLst>
          </p:cNvSpPr>
          <p:nvPr/>
        </p:nvSpPr>
        <p:spPr>
          <a:xfrm>
            <a:off x="1003300" y="2235200"/>
            <a:ext cx="948372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on, substitution is modeled according to a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4/20</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20 instantaneous-rate matrix</a:t>
            </a:r>
          </a:p>
        </p:txBody>
      </p:sp>
      <p:sp>
        <p:nvSpPr>
          <p:cNvPr id="3" name="Shape 570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Kgaz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rAsAABAgAAAmAAAACAAAAP//////////"/>
              </a:ext>
            </a:extLst>
          </p:cNvSpPr>
          <p:nvPr/>
        </p:nvSpPr>
        <p:spPr>
          <a:xfrm>
            <a:off x="1003300" y="1536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(Tuffley &amp; Steel, 1998; Huelsenbeck, 2002)</a:t>
            </a:r>
          </a:p>
        </p:txBody>
      </p:sp>
      <p:sp>
        <p:nvSpPr>
          <p:cNvPr id="4" name="Shape 571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Bu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Covarion/Covariotide model</a:t>
            </a:r>
          </a:p>
        </p:txBody>
      </p:sp>
      <p:sp>
        <p:nvSpPr>
          <p:cNvPr id="5" name="Shape 571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6" name="Shape 571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LAAD4PQAABA4AABAgAAAmAAAACAAAAP//////////"/>
              </a:ext>
            </a:extLst>
          </p:cNvSpPr>
          <p:nvPr/>
        </p:nvSpPr>
        <p:spPr>
          <a:xfrm>
            <a:off x="1003300" y="1917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Allows rate to change across the tree by assuming that a site is either switched on or off</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7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71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Jsw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CDQAAA3A8AABAgAAAmAAAACAAAAP//////////"/>
              </a:ext>
            </a:extLst>
          </p:cNvSpPr>
          <p:nvPr/>
        </p:nvSpPr>
        <p:spPr>
          <a:xfrm>
            <a:off x="1003300" y="2235200"/>
            <a:ext cx="948372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on, substitution is modeled according to a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4/20</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20 instantaneous-rate matrix</a:t>
            </a:r>
          </a:p>
        </p:txBody>
      </p:sp>
      <p:sp>
        <p:nvSpPr>
          <p:cNvPr id="3" name="Shape 571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rAsAABAgAAAmAAAACAAAAP//////////"/>
              </a:ext>
            </a:extLst>
          </p:cNvSpPr>
          <p:nvPr/>
        </p:nvSpPr>
        <p:spPr>
          <a:xfrm>
            <a:off x="1003300" y="1536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(Tuffley &amp; Steel, 1998; Huelsenbeck, 2002)</a:t>
            </a:r>
          </a:p>
        </p:txBody>
      </p:sp>
      <p:sp>
        <p:nvSpPr>
          <p:cNvPr id="4" name="Shape 571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Covarion/Covariotide model</a:t>
            </a:r>
          </a:p>
        </p:txBody>
      </p:sp>
      <p:sp>
        <p:nvSpPr>
          <p:cNvPr id="5" name="Shape 571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6" name="Shape 571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LAAD4PQAABA4AABAgAAAmAAAACAAAAP//////////"/>
              </a:ext>
            </a:extLst>
          </p:cNvSpPr>
          <p:nvPr/>
        </p:nvSpPr>
        <p:spPr>
          <a:xfrm>
            <a:off x="1003300" y="1917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Allows rate to change across the tree by assuming that a site is either switched on or off</a:t>
            </a:r>
          </a:p>
        </p:txBody>
      </p:sp>
      <p:sp>
        <p:nvSpPr>
          <p:cNvPr id="7" name="Shape 57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CDQAAAThEAABAgAAAmAAAACAAAAP//////////"/>
              </a:ext>
            </a:extLst>
          </p:cNvSpPr>
          <p:nvPr/>
        </p:nvSpPr>
        <p:spPr>
          <a:xfrm>
            <a:off x="1003300" y="2489200"/>
            <a:ext cx="948372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when off, substitution does not occur</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7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72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C6M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CDQAAA3A8AABAgAAAmAAAACAAAAP//////////"/>
              </a:ext>
            </a:extLst>
          </p:cNvSpPr>
          <p:nvPr/>
        </p:nvSpPr>
        <p:spPr>
          <a:xfrm>
            <a:off x="1003300" y="2235200"/>
            <a:ext cx="948372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on, substitution is modeled according to a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4/20</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20 instantaneous-rate matrix</a:t>
            </a:r>
          </a:p>
        </p:txBody>
      </p:sp>
      <p:sp>
        <p:nvSpPr>
          <p:cNvPr id="3" name="Shape 57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f1jU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rAsAABAgAAAmAAAACAAAAP//////////"/>
              </a:ext>
            </a:extLst>
          </p:cNvSpPr>
          <p:nvPr/>
        </p:nvSpPr>
        <p:spPr>
          <a:xfrm>
            <a:off x="1003300" y="1536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(Tuffley &amp; Steel, 1998; Huelsenbeck, 2002)</a:t>
            </a:r>
          </a:p>
        </p:txBody>
      </p:sp>
      <p:sp>
        <p:nvSpPr>
          <p:cNvPr id="4" name="Shape 572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nWt0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Covarion/Covariotide model</a:t>
            </a:r>
          </a:p>
        </p:txBody>
      </p:sp>
      <p:sp>
        <p:nvSpPr>
          <p:cNvPr id="5" name="Shape 572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M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6" name="Shape 57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M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LAAD4PQAABA4AABAgAAAmAAAACAAAAP//////////"/>
              </a:ext>
            </a:extLst>
          </p:cNvSpPr>
          <p:nvPr/>
        </p:nvSpPr>
        <p:spPr>
          <a:xfrm>
            <a:off x="1003300" y="1917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Allows rate to change across the tree by assuming that a site is either switched on or off</a:t>
            </a:r>
          </a:p>
        </p:txBody>
      </p:sp>
      <p:sp>
        <p:nvSpPr>
          <p:cNvPr id="7" name="Shape 572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YEw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CDQAAAThEAABAgAAAmAAAACAAAAP//////////"/>
              </a:ext>
            </a:extLst>
          </p:cNvSpPr>
          <p:nvPr/>
        </p:nvSpPr>
        <p:spPr>
          <a:xfrm>
            <a:off x="1003300" y="2489200"/>
            <a:ext cx="948372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when off, substitution does not occur</a:t>
            </a:r>
          </a:p>
        </p:txBody>
      </p:sp>
      <p:sp>
        <p:nvSpPr>
          <p:cNvPr id="8" name="Shape 57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TAACDQAAAihUAABAgAAAmAAAACAAAAP//////////"/>
              </a:ext>
            </a:extLst>
          </p:cNvSpPr>
          <p:nvPr/>
        </p:nvSpPr>
        <p:spPr>
          <a:xfrm>
            <a:off x="1003300" y="3149600"/>
            <a:ext cx="9483725"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rPr sz="1200" cap="none" baseline="-24000">
                <a:latin typeface="Times New Roman" pitchFamily="1" charset="0"/>
                <a:ea typeface="Times New Roman" pitchFamily="1" charset="0"/>
                <a:cs typeface="Times New Roman" pitchFamily="1" charset="0"/>
              </a:rPr>
              <a:t>01</a:t>
            </a:r>
            <a:r>
              <a:t> from off to on</a:t>
            </a:r>
          </a:p>
        </p:txBody>
      </p:sp>
      <p:sp>
        <p:nvSpPr>
          <p:cNvPr id="9" name="Shape 57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RAAD4PQAApBMAABAgAAAmAAAACAAAAP//////////"/>
              </a:ext>
            </a:extLst>
          </p:cNvSpPr>
          <p:nvPr/>
        </p:nvSpPr>
        <p:spPr>
          <a:xfrm>
            <a:off x="1003300" y="28321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Switching is controlled by two rate parameters: </a:t>
            </a:r>
          </a:p>
        </p:txBody>
      </p:sp>
      <p:sp>
        <p:nvSpPr>
          <p:cNvPr id="10" name="Shape 572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A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UAACDQAAAGhcAABAgAAAmAAAACAAAAP//////////"/>
              </a:ext>
            </a:extLst>
          </p:cNvSpPr>
          <p:nvPr/>
        </p:nvSpPr>
        <p:spPr>
          <a:xfrm>
            <a:off x="1003300" y="3403600"/>
            <a:ext cx="9483725"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rPr sz="1200" cap="none" baseline="-24000">
                <a:latin typeface="Times New Roman" pitchFamily="1" charset="0"/>
                <a:ea typeface="Times New Roman" pitchFamily="1" charset="0"/>
                <a:cs typeface="Times New Roman" pitchFamily="1" charset="0"/>
              </a:rPr>
              <a:t>10</a:t>
            </a:r>
            <a:r>
              <a:t> from on to off</a:t>
            </a:r>
          </a:p>
        </p:txBody>
      </p:sp>
      <p:pic>
        <p:nvPicPr>
          <p:cNvPr id="11"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gHAAC0EwAASAgAABgVAAAQAAAAJgAAAAgAAAD//////////w=="/>
              </a:ext>
            </a:extLst>
          </p:cNvPicPr>
          <p:nvPr/>
        </p:nvPicPr>
        <p:blipFill>
          <a:blip r:embed="rId2"/>
          <a:stretch>
            <a:fillRect/>
          </a:stretch>
        </p:blipFill>
        <p:spPr>
          <a:xfrm>
            <a:off x="1143000" y="3202940"/>
            <a:ext cx="203200" cy="226060"/>
          </a:xfrm>
          <a:prstGeom prst="rect">
            <a:avLst/>
          </a:prstGeom>
          <a:noFill/>
          <a:ln>
            <a:noFill/>
          </a:ln>
          <a:effectLst>
            <a:outerShdw blurRad="63500" dist="63760" dir="2700000">
              <a:srgbClr val="000000">
                <a:alpha val="4000"/>
              </a:srgbClr>
            </a:outerShdw>
          </a:effectLst>
        </p:spPr>
      </p:pic>
      <p:pic>
        <p:nvPicPr>
          <p:cNvPr id="12"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gHAABEFQAASAgAAKgWAAAQAAAAJgAAAAgAAAD//////////w=="/>
              </a:ext>
            </a:extLst>
          </p:cNvPicPr>
          <p:nvPr/>
        </p:nvPicPr>
        <p:blipFill>
          <a:blip r:embed="rId2"/>
          <a:stretch>
            <a:fillRect/>
          </a:stretch>
        </p:blipFill>
        <p:spPr>
          <a:xfrm>
            <a:off x="1143000" y="3456940"/>
            <a:ext cx="203200" cy="22606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7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73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CDQAAA3A8AABAgAAAmAAAACAAAAP//////////"/>
              </a:ext>
            </a:extLst>
          </p:cNvSpPr>
          <p:nvPr/>
        </p:nvSpPr>
        <p:spPr>
          <a:xfrm>
            <a:off x="1003300" y="2235200"/>
            <a:ext cx="948372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on, substitution is modeled according to a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4/20</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20 instantaneous-rate matrix</a:t>
            </a:r>
          </a:p>
        </p:txBody>
      </p:sp>
      <p:sp>
        <p:nvSpPr>
          <p:cNvPr id="3" name="Shape 573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cm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rAsAABAgAAAmAAAACAAAAP//////////"/>
              </a:ext>
            </a:extLst>
          </p:cNvSpPr>
          <p:nvPr/>
        </p:nvSpPr>
        <p:spPr>
          <a:xfrm>
            <a:off x="1003300" y="1536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(Tuffley &amp; Steel, 1998; Huelsenbeck, 2002)</a:t>
            </a:r>
          </a:p>
        </p:txBody>
      </p:sp>
      <p:sp>
        <p:nvSpPr>
          <p:cNvPr id="4" name="Shape 573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U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Covarion/Covariotide model</a:t>
            </a:r>
          </a:p>
        </p:txBody>
      </p:sp>
      <p:sp>
        <p:nvSpPr>
          <p:cNvPr id="5" name="Shape 573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0e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6" name="Shape 573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LAAD4PQAABA4AABAgAAAmAAAACAAAAP//////////"/>
              </a:ext>
            </a:extLst>
          </p:cNvSpPr>
          <p:nvPr/>
        </p:nvSpPr>
        <p:spPr>
          <a:xfrm>
            <a:off x="1003300" y="1917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Allows rate to change across the tree by assuming that a site is either switched on or off</a:t>
            </a:r>
          </a:p>
        </p:txBody>
      </p:sp>
      <p:sp>
        <p:nvSpPr>
          <p:cNvPr id="7" name="Shape 573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y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CDQAAAThEAABAgAAAmAAAACAAAAP//////////"/>
              </a:ext>
            </a:extLst>
          </p:cNvSpPr>
          <p:nvPr/>
        </p:nvSpPr>
        <p:spPr>
          <a:xfrm>
            <a:off x="1003300" y="2489200"/>
            <a:ext cx="948372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when off, substitution does not occur</a:t>
            </a:r>
          </a:p>
        </p:txBody>
      </p:sp>
      <p:sp>
        <p:nvSpPr>
          <p:cNvPr id="8" name="Shape 573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N0cm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TAACDQAAAihUAABAgAAAmAAAACAAAAP//////////"/>
              </a:ext>
            </a:extLst>
          </p:cNvSpPr>
          <p:nvPr/>
        </p:nvSpPr>
        <p:spPr>
          <a:xfrm>
            <a:off x="1003300" y="3149600"/>
            <a:ext cx="9483725"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rPr sz="1200" cap="none" baseline="-24000">
                <a:latin typeface="Times New Roman" pitchFamily="1" charset="0"/>
                <a:ea typeface="Times New Roman" pitchFamily="1" charset="0"/>
                <a:cs typeface="Times New Roman" pitchFamily="1" charset="0"/>
              </a:rPr>
              <a:t>01</a:t>
            </a:r>
            <a:r>
              <a:t> from off to on</a:t>
            </a:r>
          </a:p>
        </p:txBody>
      </p:sp>
      <p:sp>
        <p:nvSpPr>
          <p:cNvPr id="9" name="Shape 574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I9Ij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RAAD4PQAApBMAABAgAAAmAAAACAAAAP//////////"/>
              </a:ext>
            </a:extLst>
          </p:cNvSpPr>
          <p:nvPr/>
        </p:nvSpPr>
        <p:spPr>
          <a:xfrm>
            <a:off x="1003300" y="28321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Switching is controlled by two rate parameters: </a:t>
            </a:r>
          </a:p>
        </p:txBody>
      </p:sp>
      <p:sp>
        <p:nvSpPr>
          <p:cNvPr id="10" name="Shape 574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N0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UAACDQAAAGhcAABAgAAAmAAAACAAAAP//////////"/>
              </a:ext>
            </a:extLst>
          </p:cNvSpPr>
          <p:nvPr/>
        </p:nvSpPr>
        <p:spPr>
          <a:xfrm>
            <a:off x="1003300" y="3403600"/>
            <a:ext cx="9483725"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rPr sz="1200" cap="none" baseline="-24000">
                <a:latin typeface="Times New Roman" pitchFamily="1" charset="0"/>
                <a:ea typeface="Times New Roman" pitchFamily="1" charset="0"/>
                <a:cs typeface="Times New Roman" pitchFamily="1" charset="0"/>
              </a:rPr>
              <a:t>10</a:t>
            </a:r>
            <a:r>
              <a:t> from on to off</a:t>
            </a:r>
          </a:p>
        </p:txBody>
      </p:sp>
      <p:pic>
        <p:nvPicPr>
          <p:cNvPr id="11"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nPQ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gHAAC0EwAASAgAABgVAAAQAAAAJgAAAAgAAAD//////////w=="/>
              </a:ext>
            </a:extLst>
          </p:cNvPicPr>
          <p:nvPr/>
        </p:nvPicPr>
        <p:blipFill>
          <a:blip r:embed="rId2"/>
          <a:stretch>
            <a:fillRect/>
          </a:stretch>
        </p:blipFill>
        <p:spPr>
          <a:xfrm>
            <a:off x="1143000" y="3202940"/>
            <a:ext cx="203200" cy="226060"/>
          </a:xfrm>
          <a:prstGeom prst="rect">
            <a:avLst/>
          </a:prstGeom>
          <a:noFill/>
          <a:ln>
            <a:noFill/>
          </a:ln>
          <a:effectLst>
            <a:outerShdw blurRad="63500" dist="63760" dir="2700000">
              <a:srgbClr val="000000">
                <a:alpha val="4000"/>
              </a:srgbClr>
            </a:outerShdw>
          </a:effectLst>
        </p:spPr>
      </p:pic>
      <p:pic>
        <p:nvPicPr>
          <p:cNvPr id="12"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gHAABEFQAASAgAAKgWAAAQAAAAJgAAAAgAAAD//////////w=="/>
              </a:ext>
            </a:extLst>
          </p:cNvPicPr>
          <p:nvPr/>
        </p:nvPicPr>
        <p:blipFill>
          <a:blip r:embed="rId2"/>
          <a:stretch>
            <a:fillRect/>
          </a:stretch>
        </p:blipFill>
        <p:spPr>
          <a:xfrm>
            <a:off x="1143000" y="3456940"/>
            <a:ext cx="203200" cy="226060"/>
          </a:xfrm>
          <a:prstGeom prst="rect">
            <a:avLst/>
          </a:prstGeom>
          <a:noFill/>
          <a:ln>
            <a:noFill/>
          </a:ln>
          <a:effectLst>
            <a:outerShdw blurRad="63500" dist="63760" dir="2700000">
              <a:srgbClr val="000000">
                <a:alpha val="4000"/>
              </a:srgbClr>
            </a:outerShdw>
          </a:effectLst>
        </p:spPr>
      </p:pic>
      <p:pic>
        <p:nvPicPr>
          <p:cNvPr id="13" name="pasted18.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JAAo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gOAABgGAAAiCwAAGImAAAQAAAAJgAAAAgAAAD//////////w=="/>
              </a:ext>
            </a:extLst>
          </p:cNvPicPr>
          <p:nvPr/>
        </p:nvPicPr>
        <p:blipFill>
          <a:blip r:embed="rId3"/>
          <a:stretch>
            <a:fillRect/>
          </a:stretch>
        </p:blipFill>
        <p:spPr>
          <a:xfrm>
            <a:off x="2413000" y="3962400"/>
            <a:ext cx="4826000" cy="227711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xmlns="smNativeData" val="2mHZYgEAAAAFAAAA/f///wEAAAAJAAAAAAAAAAAAAAAAAAAAAAAAAA=="/>
      </p:ext>
    </p:extLst>
  </p:timing>
</p:sld>
</file>

<file path=ppt/slides/slide37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bl>
          </a:graphicData>
        </a:graphic>
      </p:graphicFrame>
      <p:sp>
        <p:nvSpPr>
          <p:cNvPr id="3" name="Shape 574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KgsAADwNAABEDgAA4RgAABAAAAAmAAAACAAAAP//////////"/>
              </a:ext>
            </a:extLst>
          </p:cNvSpPr>
          <p:nvPr/>
        </p:nvSpPr>
        <p:spPr>
          <a:xfrm>
            <a:off x="1814830" y="2151380"/>
            <a:ext cx="504190" cy="189293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74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CRAAALEJAAB0IAAAzAwAABAAAAAmAAAACAAAAP//////////"/>
              </a:ext>
            </a:extLst>
          </p:cNvSpPr>
          <p:nvPr/>
        </p:nvSpPr>
        <p:spPr>
          <a:xfrm rot="16200000">
            <a:off x="3688715" y="493395"/>
            <a:ext cx="504825" cy="266890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 name="Shape 574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6" name="Shape 5750"/>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APgAAuCsAABAgAAAmAAAACAAAAP//////////"/>
              </a:ext>
            </a:extLst>
          </p:cNvSpPr>
          <p:nvPr/>
        </p:nvSpPr>
        <p:spPr>
          <a:xfrm>
            <a:off x="633095" y="6755130"/>
            <a:ext cx="9526905"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The model allows rates to vary by adding a set of hidden 'off' states.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7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413530" type="min" val="494030"/>
                  </a:ext>
                </a:extLst>
              </a:tr>
            </a:tbl>
          </a:graphicData>
        </a:graphic>
      </p:graphicFrame>
      <p:sp>
        <p:nvSpPr>
          <p:cNvPr id="3" name="Shape 575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4" name="Shape 5754"/>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APgAAuCsAABAgAAAmAAAACAAAAP//////////"/>
              </a:ext>
            </a:extLst>
          </p:cNvSpPr>
          <p:nvPr/>
        </p:nvSpPr>
        <p:spPr>
          <a:xfrm>
            <a:off x="633095" y="6755130"/>
            <a:ext cx="9526905"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Values of the diagonal elements are equal to the negative sum of the elements in the corresponding row.</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7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413530" type="min" val="494030"/>
                  </a:ext>
                </a:extLst>
              </a:tr>
            </a:tbl>
          </a:graphicData>
        </a:graphic>
      </p:graphicFrame>
      <p:sp>
        <p:nvSpPr>
          <p:cNvPr id="3" name="Shape 575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g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4" name="Shape 5758"/>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f7//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APgAAuCsAABAgAAAmAAAACAAAAP//////////"/>
              </a:ext>
            </a:extLst>
          </p:cNvSpPr>
          <p:nvPr/>
        </p:nvSpPr>
        <p:spPr>
          <a:xfrm>
            <a:off x="633095" y="6755130"/>
            <a:ext cx="9526905"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The instantaneous rate of direct nucleotide changes between the hidden 'on' and 'off' states is zero.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4aiX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5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true branch length was </a:t>
            </a:r>
            <a:endParaRPr cap="none">
              <a:solidFill>
                <a:srgbClr val="424242"/>
              </a:solidFill>
            </a:endParaRPr>
          </a:p>
        </p:txBody>
      </p:sp>
      <p:sp>
        <p:nvSpPr>
          <p:cNvPr id="4" name="Shape 58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k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5" name="Lecture_2_slides (dragged) 35.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uQUAAKUIAABSDAAA3Q0AAAAAAABkAAAAZAAAAAAAAAAjAAAABAAAAGQAAAAXAAAAFAAAAAAAAAAAAAAA/38AAP9/AAAAAAAACQAAAAQAAACgzKv8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AOAACBDQAAEDAAAF8hAAAQAAAAJgAAAAgAAAD//////////w=="/>
              </a:ext>
            </a:extLst>
          </p:cNvPicPr>
          <p:nvPr/>
        </p:nvPicPr>
        <p:blipFill>
          <a:blip r:embed="rId2"/>
          <a:srcRect l="14650" t="22130" r="31540" b="35490"/>
          <a:stretch>
            <a:fillRect/>
          </a:stretch>
        </p:blipFill>
        <p:spPr>
          <a:xfrm>
            <a:off x="2346960" y="2195195"/>
            <a:ext cx="5466080" cy="3229610"/>
          </a:xfrm>
          <a:prstGeom prst="rect">
            <a:avLst/>
          </a:prstGeom>
          <a:noFill/>
          <a:ln>
            <a:noFill/>
          </a:ln>
          <a:effectLst/>
        </p:spPr>
      </p:pic>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XM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MXAAAoCQAAjhwAAEAKAAAQAAAAJgAAAAgAAAD//////////w=="/>
              </a:ext>
            </a:extLst>
          </p:cNvPicPr>
          <p:nvPr/>
        </p:nvPicPr>
        <p:blipFill>
          <a:blip r:embed="rId3"/>
          <a:stretch>
            <a:fillRect/>
          </a:stretch>
        </p:blipFill>
        <p:spPr>
          <a:xfrm>
            <a:off x="3893185" y="1488440"/>
            <a:ext cx="748665" cy="177800"/>
          </a:xfrm>
          <a:prstGeom prst="rect">
            <a:avLst/>
          </a:prstGeom>
          <a:noFill/>
          <a:ln>
            <a:noFill/>
          </a:ln>
          <a:effectLst/>
        </p:spPr>
      </p:pic>
      <p:sp>
        <p:nvSpPr>
          <p:cNvPr id="7" name="Shape 58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KA0AABAgAAAmAAAACAAAAP//////////"/>
              </a:ext>
            </a:extLst>
          </p:cNvSpPr>
          <p:nvPr/>
        </p:nvSpPr>
        <p:spPr>
          <a:xfrm>
            <a:off x="990600" y="1778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We compute the average number of changes for each starting state,</a:t>
            </a:r>
          </a:p>
        </p:txBody>
      </p:sp>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te399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xAAClCwAA4zEAAIkMAAAQAAAAJgAAAAgAAAD//////////w=="/>
              </a:ext>
            </a:extLst>
          </p:cNvPicPr>
          <p:nvPr/>
        </p:nvPicPr>
        <p:blipFill>
          <a:blip r:embed="rId4"/>
          <a:stretch>
            <a:fillRect/>
          </a:stretch>
        </p:blipFill>
        <p:spPr>
          <a:xfrm>
            <a:off x="7976235" y="1892935"/>
            <a:ext cx="133350" cy="144780"/>
          </a:xfrm>
          <a:prstGeom prst="rect">
            <a:avLst/>
          </a:prstGeom>
          <a:noFill/>
          <a:ln>
            <a:noFill/>
          </a:ln>
          <a:effectLst/>
        </p:spPr>
      </p:pic>
      <p:sp>
        <p:nvSpPr>
          <p:cNvPr id="9" name="Shape 5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N69B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CgjAADaOgAAYiUAABAgAAAmAAAACAAAAP//////////"/>
              </a:ext>
            </a:extLst>
          </p:cNvSpPr>
          <p:nvPr/>
        </p:nvSpPr>
        <p:spPr>
          <a:xfrm>
            <a:off x="990600" y="5715000"/>
            <a:ext cx="8576310" cy="3619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For simulations starting in </a:t>
            </a:r>
            <a:r>
              <a:rPr cap="none">
                <a:latin typeface="Times New Roman" pitchFamily="1" charset="0"/>
                <a:ea typeface="Times New Roman" pitchFamily="1" charset="0"/>
                <a:cs typeface="Times New Roman" pitchFamily="1" charset="0"/>
              </a:rPr>
              <a:t>T</a:t>
            </a:r>
            <a:r>
              <a:t>, the average number of changes was    </a:t>
            </a:r>
            <a:r>
              <a:rPr cap="none">
                <a:latin typeface="Times New Roman" pitchFamily="1" charset="0"/>
                <a:ea typeface="Times New Roman" pitchFamily="1" charset="0"/>
                <a:cs typeface="Times New Roman" pitchFamily="1" charset="0"/>
              </a:rPr>
              <a:t>= </a:t>
            </a:r>
            <a:r>
              <a:t> 0.643</a:t>
            </a:r>
          </a:p>
        </p:txBody>
      </p:sp>
      <p:pic>
        <p:nvPicPr>
          <p:cNvPr id="1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II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MvAADTIwAAdDAAALYkAAAQAAAAJgAAAAgAAAD//////////w=="/>
              </a:ext>
            </a:extLst>
          </p:cNvPicPr>
          <p:nvPr/>
        </p:nvPicPr>
        <p:blipFill>
          <a:blip r:embed="rId4"/>
          <a:stretch>
            <a:fillRect/>
          </a:stretch>
        </p:blipFill>
        <p:spPr>
          <a:xfrm>
            <a:off x="7743825" y="5823585"/>
            <a:ext cx="132715" cy="144145"/>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8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413530" type="min" val="494030"/>
                  </a:ext>
                </a:extLst>
              </a:tr>
            </a:tbl>
          </a:graphicData>
        </a:graphic>
      </p:graphicFrame>
      <p:sp>
        <p:nvSpPr>
          <p:cNvPr id="3" name="Shape 576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4" name="Shape 5762"/>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5uB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APgAAuCsAABAgAAAmAAAACAAAAP//////////"/>
              </a:ext>
            </a:extLst>
          </p:cNvSpPr>
          <p:nvPr/>
        </p:nvSpPr>
        <p:spPr>
          <a:xfrm>
            <a:off x="633095" y="6755130"/>
            <a:ext cx="9526905"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The instantaneous rate of change when the process is in the 'off' state is also zero.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8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413530" type="min" val="494030"/>
                  </a:ext>
                </a:extLst>
              </a:tr>
            </a:tbl>
          </a:graphicData>
        </a:graphic>
      </p:graphicFrame>
      <p:sp>
        <p:nvSpPr>
          <p:cNvPr id="3" name="Shape 576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YA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4" name="Shape 5766"/>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APgAAuCsAABAgAAAmAAAACAAAAP//////////"/>
              </a:ext>
            </a:extLst>
          </p:cNvSpPr>
          <p:nvPr/>
        </p:nvSpPr>
        <p:spPr>
          <a:xfrm>
            <a:off x="633095" y="6755130"/>
            <a:ext cx="9526905"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The instantaneous rate of change (switching rate) between the hidden ‘on’ state hidden ‘off’ states.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8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413530" type="min" val="494030"/>
                  </a:ext>
                </a:extLst>
              </a:tr>
            </a:tbl>
          </a:graphicData>
        </a:graphic>
      </p:graphicFrame>
      <p:sp>
        <p:nvSpPr>
          <p:cNvPr id="3" name="Shape 576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AMKB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zQAAEMTAADAPAAAsxYAABAgAAAmAAAACAAAAP//////////"/>
              </a:ext>
            </a:extLst>
          </p:cNvSpPr>
          <p:nvPr/>
        </p:nvSpPr>
        <p:spPr>
          <a:xfrm>
            <a:off x="8515985" y="3131185"/>
            <a:ext cx="1359535" cy="5588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defTabSz="355600">
              <a:lnSpc>
                <a:spcPts val="2700"/>
              </a:lnSpc>
              <a:tabLst>
                <a:tab pos="838200" algn="l"/>
              </a:tabLst>
              <a:defRPr sz="2300" cap="none">
                <a:latin typeface="Times New Roman" pitchFamily="1" charset="0"/>
                <a:ea typeface="Times New Roman" pitchFamily="1" charset="0"/>
                <a:cs typeface="Times New Roman" pitchFamily="1" charset="0"/>
              </a:defRPr>
            </a:pPr>
            <a:r>
              <a:rPr i="1" cap="none"/>
              <a:t>q</a:t>
            </a:r>
            <a:r>
              <a:t> = 1– </a:t>
            </a:r>
            <a:r>
              <a:rPr i="1" cap="none"/>
              <a:t>p</a:t>
            </a:r>
            <a:endParaRPr i="1" cap="none"/>
          </a:p>
        </p:txBody>
      </p:sp>
      <p:sp>
        <p:nvSpPr>
          <p:cNvPr id="4" name="Shape 577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TIAAO0UAABtNQAAkRcAABAAAAAmAAAACAAAAP//////////"/>
              </a:ext>
            </a:extLst>
          </p:cNvSpPr>
          <p:nvPr/>
        </p:nvSpPr>
        <p:spPr>
          <a:xfrm flipV="1">
            <a:off x="8255635" y="3401695"/>
            <a:ext cx="429260" cy="429260"/>
          </a:xfrm>
          <a:prstGeom prst="line">
            <a:avLst/>
          </a:prstGeom>
          <a:noFill/>
          <a:ln w="25400" cap="flat" cmpd="sng" algn="ctr">
            <a:solidFill>
              <a:srgbClr val="FF9300"/>
            </a:solidFill>
            <a:prstDash val="solid"/>
            <a:headEnd type="triangle" w="med" len="med"/>
            <a:tailEnd type="none"/>
          </a:ln>
          <a:effectLst>
            <a:outerShdw blurRad="63500" dist="63760" dir="2700000">
              <a:srgbClr val="000000">
                <a:alpha val="35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sp>
        <p:nvSpPr>
          <p:cNvPr id="5" name="Shape 577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6" name="Shape 5772"/>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APgAAuCsAABAgAAAmAAAACAAAAP//////////"/>
              </a:ext>
            </a:extLst>
          </p:cNvSpPr>
          <p:nvPr/>
        </p:nvSpPr>
        <p:spPr>
          <a:xfrm>
            <a:off x="633095" y="6755130"/>
            <a:ext cx="9526905"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The instantaneous rate of change (switching rate) between the hidden ‘off’ state hidden ‘on’ states.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8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413530"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413530" type="min" val="494030"/>
                  </a:ext>
                </a:extLst>
              </a:tr>
            </a:tbl>
          </a:graphicData>
        </a:graphic>
      </p:graphicFrame>
      <p:sp>
        <p:nvSpPr>
          <p:cNvPr id="3" name="Shape 577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wR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4" name="Shape 5776"/>
          <p:cNvSpPr>
            <a:extLst>
              <a:ext uri="smNativeData">
                <pr:smNativeData xmlns:pr="smNativeData" xmlns="smNativeData" val="SMDATA_15_2mHZ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B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APgAA1isAABAgAAAmAAAACAAAAP//////////"/>
              </a:ext>
            </a:extLst>
          </p:cNvSpPr>
          <p:nvPr/>
        </p:nvSpPr>
        <p:spPr>
          <a:xfrm>
            <a:off x="633095" y="6755130"/>
            <a:ext cx="9526905" cy="3708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 instantaneous rate of change when the process is in the 'on' state is based on the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8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77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I+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779"/>
          <p:cNvSpPr>
            <a:extLst>
              <a:ext uri="smNativeData">
                <pr:smNativeData xmlns:pr="smNativeData" xmlns="smNativeData" val="SMDATA_15_2mHZ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xNj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gEAACQYAACaAwAAfBoAABAAAAAmAAAACAAAAP//////////"/>
              </a:ext>
            </a:extLst>
          </p:cNvSpPr>
          <p:nvPr/>
        </p:nvSpPr>
        <p:spPr>
          <a:xfrm>
            <a:off x="176530" y="3924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57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e0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5" name="Shape 578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6" name="Shape 578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yZ2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7" name="Shape 57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4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8" name="Shape 578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IiI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9" name="Shape 578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tZ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10" name="Shape 57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1" name="Shape 578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2" name="Shape 57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h0d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3" name="Shape 578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wI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4" name="Shape 579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pd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5" name="Shape 57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w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6" name="Shape 57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7" name="Shape 579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8" name="Shape 579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8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79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D3OB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8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Cf+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80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80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DNNR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80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80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80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8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80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Yj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80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80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81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cA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81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81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QAu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DyAAABAgAAAmAAAACAAAAP//////////"/>
              </a:ext>
            </a:extLst>
          </p:cNvSpPr>
          <p:nvPr/>
        </p:nvSpPr>
        <p:spPr>
          <a:xfrm>
            <a:off x="635000" y="4826000"/>
            <a:ext cx="80010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81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81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CFc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
        <p:nvSpPr>
          <p:cNvPr id="18" name="Shape 5816"/>
          <p:cNvSpPr>
            <a:extLst>
              <a:ext uri="smNativeData">
                <pr:smNativeData xmlns:pr="smNativeData" xmlns="smNativeData" val="SMDATA_15_2mHZ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WhJa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gEAAJwdAACaAwAA9B8AABAAAAAmAAAACAAAAP//////////"/>
              </a:ext>
            </a:extLst>
          </p:cNvSpPr>
          <p:nvPr/>
        </p:nvSpPr>
        <p:spPr>
          <a:xfrm>
            <a:off x="176530" y="4813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9" name="Shape 581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EuIU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CoAANEdAADUNQAAUSAAABAgAAAmAAAACAAAAP//////////"/>
              </a:ext>
            </a:extLst>
          </p:cNvSpPr>
          <p:nvPr/>
        </p:nvSpPr>
        <p:spPr>
          <a:xfrm>
            <a:off x="6908800" y="4846955"/>
            <a:ext cx="1841500" cy="406400"/>
          </a:xfrm>
          <a:prstGeom prst="rect">
            <a:avLst/>
          </a:prstGeom>
          <a:noFill/>
          <a:ln>
            <a:noFill/>
          </a:ln>
          <a:effectLst/>
        </p:spPr>
        <p:txBody>
          <a:bodyPr vert="horz" wrap="square" lIns="50800" tIns="50800" rIns="50800" bIns="50800" numCol="1" spcCol="215900" anchor="t"/>
          <a:lstStyle>
            <a:lvl1pPr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Next week!!</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8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2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AY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8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DDG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82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Bna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82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8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82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8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8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BO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82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Q4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8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Xr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83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Ya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83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83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83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83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83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BR/9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8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4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SAMAAPQGAABEKgAAdAkAABAgAAAmAAAACAAAAP//////////"/>
              </a:ext>
            </a:extLst>
          </p:cNvSpPr>
          <p:nvPr/>
        </p:nvSpPr>
        <p:spPr>
          <a:xfrm>
            <a:off x="533400" y="1130300"/>
            <a:ext cx="6337300" cy="406400"/>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cap="none">
                <a:solidFill>
                  <a:srgbClr val="0433FF"/>
                </a:solidFill>
                <a:latin typeface="Arial" pitchFamily="1" charset="0"/>
                <a:ea typeface="Gill Sans" pitchFamily="0" charset="0"/>
                <a:cs typeface="Gill Sans" pitchFamily="0" charset="0"/>
              </a:defRPr>
            </a:lvl1pPr>
          </a:lstStyle>
          <a:p>
            <a:pPr/>
            <a:r>
              <a:t>Model-based inference is based on the model</a:t>
            </a:r>
          </a:p>
        </p:txBody>
      </p:sp>
      <p:sp>
        <p:nvSpPr>
          <p:cNvPr id="3" name="Shape 584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AoAANwAAAAINAAATAQAABAgAAAmAAAACAAAAP//////////"/>
              </a:ext>
            </a:extLst>
          </p:cNvSpPr>
          <p:nvPr/>
        </p:nvSpPr>
        <p:spPr>
          <a:xfrm>
            <a:off x="1701800" y="139700"/>
            <a:ext cx="675640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Model-Based Phylogenetic Inference</a:t>
            </a:r>
          </a:p>
        </p:txBody>
      </p:sp>
      <p:sp>
        <p:nvSpPr>
          <p:cNvPr id="4" name="Shape 584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bEA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LAYAALAJAAAkOwAADwwAABAgAAAmAAAACAAAAP//////////"/>
              </a:ext>
            </a:extLst>
          </p:cNvSpPr>
          <p:nvPr/>
        </p:nvSpPr>
        <p:spPr>
          <a:xfrm>
            <a:off x="1003300" y="1574800"/>
            <a:ext cx="8610600" cy="385445"/>
          </a:xfrm>
          <a:prstGeom prst="rect">
            <a:avLst/>
          </a:prstGeom>
          <a:noFill/>
          <a:ln>
            <a:noFill/>
          </a:ln>
          <a:effectLst/>
        </p:spPr>
        <p:txBody>
          <a:bodyPr vert="horz" wrap="square" lIns="50800" tIns="50800" rIns="50800" bIns="50800" numCol="1" spcCol="215900" anchor="t"/>
          <a:lstStyle/>
          <a:p>
            <a:pPr algn="l" defTabSz="457200">
              <a:lnSpc>
                <a:spcPts val="2400"/>
              </a:lnSpc>
              <a:spcBef>
                <a:spcPts val="400"/>
              </a:spcBef>
              <a:tabLst>
                <a:tab pos="838200" algn="l"/>
                <a:tab pos="914400" algn="l"/>
                <a:tab pos="1828800" algn="l"/>
                <a:tab pos="2387600" algn="l"/>
              </a:tabLst>
              <a:defRPr sz="2000" cap="none">
                <a:solidFill>
                  <a:srgbClr val="424242"/>
                </a:solidFill>
                <a:latin typeface="Arial" pitchFamily="1" charset="0"/>
                <a:ea typeface="Arial" pitchFamily="1" charset="0"/>
                <a:cs typeface="Arial" pitchFamily="1" charset="0"/>
              </a:defRPr>
            </a:pPr>
            <a:r>
              <a:t>We have to assess our ability to estimate parameters of a </a:t>
            </a:r>
            <a:r>
              <a:rPr b="1" cap="none"/>
              <a:t>given</a:t>
            </a:r>
            <a:r>
              <a:t> model:</a:t>
            </a:r>
          </a:p>
        </p:txBody>
      </p:sp>
      <p:sp>
        <p:nvSpPr>
          <p:cNvPr id="5" name="Shape 58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yL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AgAAAgMAADMOAAAYA4AABAgAAAmAAAACAAAAP//////////"/>
              </a:ext>
            </a:extLst>
          </p:cNvSpPr>
          <p:nvPr/>
        </p:nvSpPr>
        <p:spPr>
          <a:xfrm>
            <a:off x="1384300" y="1955800"/>
            <a:ext cx="7848600" cy="381000"/>
          </a:xfrm>
          <a:prstGeom prst="rect">
            <a:avLst/>
          </a:prstGeom>
          <a:noFill/>
          <a:ln>
            <a:noFill/>
          </a:ln>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likelihood optimization: have we found the global MLE?</a:t>
            </a:r>
          </a:p>
        </p:txBody>
      </p:sp>
      <p:sp>
        <p:nvSpPr>
          <p:cNvPr id="6" name="Shape 584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B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AgAAGAOAADMOAAAuBAAABAgAAAmAAAACAAAAP//////////"/>
              </a:ext>
            </a:extLst>
          </p:cNvSpPr>
          <p:nvPr/>
        </p:nvSpPr>
        <p:spPr>
          <a:xfrm>
            <a:off x="1384300" y="2336800"/>
            <a:ext cx="7848600" cy="381000"/>
          </a:xfrm>
          <a:prstGeom prst="rect">
            <a:avLst/>
          </a:prstGeom>
          <a:noFill/>
          <a:ln>
            <a:noFill/>
          </a:ln>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MCMC simulation: have we found accurately approximated the posterior?</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8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4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SAMAAPQGAABEKgAAdAkAABAgAAAmAAAACAAAAP//////////"/>
              </a:ext>
            </a:extLst>
          </p:cNvSpPr>
          <p:nvPr/>
        </p:nvSpPr>
        <p:spPr>
          <a:xfrm>
            <a:off x="533400" y="1130300"/>
            <a:ext cx="6337300" cy="406400"/>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cap="none">
                <a:solidFill>
                  <a:srgbClr val="0433FF"/>
                </a:solidFill>
                <a:latin typeface="Arial" pitchFamily="1" charset="0"/>
                <a:ea typeface="Gill Sans" pitchFamily="0" charset="0"/>
                <a:cs typeface="Gill Sans" pitchFamily="0" charset="0"/>
              </a:defRPr>
            </a:lvl1pPr>
          </a:lstStyle>
          <a:p>
            <a:pPr/>
            <a:r>
              <a:t>Model-based inference is based on the model</a:t>
            </a:r>
          </a:p>
        </p:txBody>
      </p:sp>
      <p:sp>
        <p:nvSpPr>
          <p:cNvPr id="3" name="Shape 585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AoAANwAAAAINAAATAQAABAgAAAmAAAACAAAAP//////////"/>
              </a:ext>
            </a:extLst>
          </p:cNvSpPr>
          <p:nvPr/>
        </p:nvSpPr>
        <p:spPr>
          <a:xfrm>
            <a:off x="1701800" y="139700"/>
            <a:ext cx="675640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Model-Based Phylogenetic Inference</a:t>
            </a:r>
          </a:p>
        </p:txBody>
      </p:sp>
      <p:sp>
        <p:nvSpPr>
          <p:cNvPr id="4" name="Shape 58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AgAAAAUAACoOQAAOBYAABAgAAAmAAAACAAAAP//////////"/>
              </a:ext>
            </a:extLst>
          </p:cNvSpPr>
          <p:nvPr/>
        </p:nvSpPr>
        <p:spPr>
          <a:xfrm>
            <a:off x="1371600" y="3251200"/>
            <a:ext cx="8001000" cy="3606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rPr b="1" cap="none"/>
              <a:t>model selection</a:t>
            </a:r>
            <a:r>
              <a:t>: what is the </a:t>
            </a:r>
            <a:r>
              <a:rPr u="sng"/>
              <a:t>relative</a:t>
            </a:r>
            <a:r>
              <a:t> fit of candidate models to my dataset?</a:t>
            </a:r>
          </a:p>
        </p:txBody>
      </p:sp>
      <p:sp>
        <p:nvSpPr>
          <p:cNvPr id="5" name="Shape 585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AgAAOgXAAB0PQAAIBoAABAgAAAmAAAACAAAAP//////////"/>
              </a:ext>
            </a:extLst>
          </p:cNvSpPr>
          <p:nvPr/>
        </p:nvSpPr>
        <p:spPr>
          <a:xfrm>
            <a:off x="1371600" y="3886200"/>
            <a:ext cx="8618220" cy="3606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rPr b="1" cap="none"/>
              <a:t>model uncertainty</a:t>
            </a:r>
            <a:r>
              <a:t>/averaging: how to deal with </a:t>
            </a:r>
            <a:r>
              <a:rPr u="sng"/>
              <a:t>uncertainty</a:t>
            </a:r>
            <a:r>
              <a:t> in the choice of model?</a:t>
            </a:r>
          </a:p>
        </p:txBody>
      </p:sp>
      <p:sp>
        <p:nvSpPr>
          <p:cNvPr id="6" name="Shape 585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AgAAPQVAAAVPAAALBgAABAgAAAmAAAACAAAAP//////////"/>
              </a:ext>
            </a:extLst>
          </p:cNvSpPr>
          <p:nvPr/>
        </p:nvSpPr>
        <p:spPr>
          <a:xfrm>
            <a:off x="1371600" y="3568700"/>
            <a:ext cx="8395335" cy="3606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rPr b="1" cap="none"/>
              <a:t>model adequacy</a:t>
            </a:r>
            <a:r>
              <a:t>: what is the </a:t>
            </a:r>
            <a:r>
              <a:rPr u="sng"/>
              <a:t>absolute</a:t>
            </a:r>
            <a:r>
              <a:t> fit of a candidate model to my dataset?</a:t>
            </a:r>
          </a:p>
        </p:txBody>
      </p:sp>
      <p:sp>
        <p:nvSpPr>
          <p:cNvPr id="7" name="Shape 585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gEAQ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LAYAAIARAAB0NgAA3xMAABAgAAAmAAAACAAAAP//////////"/>
              </a:ext>
            </a:extLst>
          </p:cNvSpPr>
          <p:nvPr/>
        </p:nvSpPr>
        <p:spPr>
          <a:xfrm>
            <a:off x="1003300" y="2844800"/>
            <a:ext cx="78486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cap="none">
                <a:solidFill>
                  <a:srgbClr val="424242"/>
                </a:solidFill>
                <a:latin typeface="Arial" pitchFamily="1" charset="0"/>
                <a:ea typeface="Gill Sans" pitchFamily="0" charset="0"/>
                <a:cs typeface="Gill Sans" pitchFamily="0" charset="0"/>
              </a:defRPr>
            </a:lvl1pPr>
          </a:lstStyle>
          <a:p>
            <a:pPr/>
            <a:r>
              <a:t>We have to be careful about our choice of model:</a:t>
            </a:r>
          </a:p>
        </p:txBody>
      </p:sp>
      <p:sp>
        <p:nvSpPr>
          <p:cNvPr id="8" name="Shape 585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AgAAAgMAADMOAAAYA4AABAgAAAmAAAACAAAAP//////////"/>
              </a:ext>
            </a:extLst>
          </p:cNvSpPr>
          <p:nvPr/>
        </p:nvSpPr>
        <p:spPr>
          <a:xfrm>
            <a:off x="1384300" y="1955800"/>
            <a:ext cx="7848600" cy="381000"/>
          </a:xfrm>
          <a:prstGeom prst="rect">
            <a:avLst/>
          </a:prstGeom>
          <a:noFill/>
          <a:ln>
            <a:noFill/>
          </a:ln>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likelihood optimization: have we found the global MLE?</a:t>
            </a:r>
          </a:p>
        </p:txBody>
      </p:sp>
      <p:sp>
        <p:nvSpPr>
          <p:cNvPr id="9" name="Shape 58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AgAAGAOAADMOAAAuBAAABAgAAAmAAAACAAAAP//////////"/>
              </a:ext>
            </a:extLst>
          </p:cNvSpPr>
          <p:nvPr/>
        </p:nvSpPr>
        <p:spPr>
          <a:xfrm>
            <a:off x="1384300" y="2336800"/>
            <a:ext cx="7848600" cy="381000"/>
          </a:xfrm>
          <a:prstGeom prst="rect">
            <a:avLst/>
          </a:prstGeom>
          <a:noFill/>
          <a:ln>
            <a:noFill/>
          </a:ln>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MCMC simulation: have we found accurately approximated the posterior?</a:t>
            </a:r>
          </a:p>
        </p:txBody>
      </p:sp>
      <p:sp>
        <p:nvSpPr>
          <p:cNvPr id="10" name="Shape 585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LAYAALAJAAAkOwAADwwAABAgAAAmAAAACAAAAP//////////"/>
              </a:ext>
            </a:extLst>
          </p:cNvSpPr>
          <p:nvPr/>
        </p:nvSpPr>
        <p:spPr>
          <a:xfrm>
            <a:off x="1003300" y="1574800"/>
            <a:ext cx="8610600" cy="385445"/>
          </a:xfrm>
          <a:prstGeom prst="rect">
            <a:avLst/>
          </a:prstGeom>
          <a:noFill/>
          <a:ln>
            <a:noFill/>
          </a:ln>
          <a:effectLst/>
        </p:spPr>
        <p:txBody>
          <a:bodyPr vert="horz" wrap="square" lIns="50800" tIns="50800" rIns="50800" bIns="50800" numCol="1" spcCol="215900" anchor="t"/>
          <a:lstStyle/>
          <a:p>
            <a:pPr algn="l" defTabSz="457200">
              <a:lnSpc>
                <a:spcPts val="2400"/>
              </a:lnSpc>
              <a:spcBef>
                <a:spcPts val="400"/>
              </a:spcBef>
              <a:tabLst>
                <a:tab pos="838200" algn="l"/>
                <a:tab pos="914400" algn="l"/>
                <a:tab pos="1828800" algn="l"/>
                <a:tab pos="2387600" algn="l"/>
              </a:tabLst>
              <a:defRPr sz="2000" cap="none">
                <a:solidFill>
                  <a:srgbClr val="424242"/>
                </a:solidFill>
                <a:latin typeface="Arial" pitchFamily="1" charset="0"/>
                <a:ea typeface="Arial" pitchFamily="1" charset="0"/>
                <a:cs typeface="Arial" pitchFamily="1" charset="0"/>
              </a:defRPr>
            </a:pPr>
            <a:r>
              <a:t>We have to assess our ability to estimate parameters of a </a:t>
            </a:r>
            <a:r>
              <a:rPr b="1" cap="none"/>
              <a:t>given</a:t>
            </a:r>
            <a:r>
              <a:t> model:</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8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Data</a:t>
            </a:r>
          </a:p>
        </p:txBody>
      </p:sp>
      <p:sp>
        <p:nvSpPr>
          <p:cNvPr id="3" name="Shape 58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I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alignment</a:t>
            </a:r>
          </a:p>
        </p:txBody>
      </p:sp>
      <p:sp>
        <p:nvSpPr>
          <p:cNvPr id="4" name="Shape 58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Model</a:t>
            </a:r>
          </a:p>
        </p:txBody>
      </p:sp>
      <p:sp>
        <p:nvSpPr>
          <p:cNvPr id="5" name="Shape 58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j3SY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Estimates</a:t>
            </a:r>
          </a:p>
        </p:txBody>
      </p:sp>
      <p:sp>
        <p:nvSpPr>
          <p:cNvPr id="6" name="Shape 58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branch lengths</a:t>
            </a:r>
          </a:p>
        </p:txBody>
      </p:sp>
      <p:sp>
        <p:nvSpPr>
          <p:cNvPr id="7" name="Shape 586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wc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model</a:t>
            </a:r>
          </a:p>
        </p:txBody>
      </p:sp>
      <p:sp>
        <p:nvSpPr>
          <p:cNvPr id="8" name="Shape 58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bn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lvl1pPr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Inference Method</a:t>
            </a:r>
          </a:p>
        </p:txBody>
      </p:sp>
      <p:sp>
        <p:nvSpPr>
          <p:cNvPr id="9" name="Shape 586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PC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lvl1pPr defTabSz="457200">
              <a:lnSpc>
                <a:spcPts val="18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maximum likelihood</a:t>
            </a:r>
          </a:p>
        </p:txBody>
      </p:sp>
      <p:sp>
        <p:nvSpPr>
          <p:cNvPr id="10" name="Shape 586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wcH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lvl1pPr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Bayesian inference</a:t>
            </a:r>
          </a:p>
        </p:txBody>
      </p:sp>
      <p:sp>
        <p:nvSpPr>
          <p:cNvPr id="11" name="Shape 5868"/>
          <p:cNvSpPr>
            <a:extLst>
              <a:ext uri="smNativeData">
                <pr:smNativeData xmlns:pr="smNativeData" xmlns="smNativeData" val="SMDATA_15_2mHZ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QUFB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86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Statistical Estimation of Phylogeny: An Outline</a:t>
            </a:r>
          </a:p>
        </p:txBody>
      </p:sp>
      <p:sp>
        <p:nvSpPr>
          <p:cNvPr id="13" name="Shape 587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0VDA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lvl1pPr algn="l" defTabSz="457200">
              <a:lnSpc>
                <a:spcPct val="900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phylogeny &amp; other model parameters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NE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HAXAAAQAAAAJgAAAAgAAAD//////////w=="/>
              </a:ext>
            </a:extLst>
          </p:cNvPicPr>
          <p:nvPr/>
        </p:nvPicPr>
        <p:blipFill>
          <a:blip r:embed="rId2"/>
          <a:stretch>
            <a:fillRect/>
          </a:stretch>
        </p:blipFill>
        <p:spPr>
          <a:xfrm>
            <a:off x="2705100" y="2095500"/>
            <a:ext cx="3086100" cy="1714500"/>
          </a:xfrm>
          <a:prstGeom prst="rect">
            <a:avLst/>
          </a:prstGeom>
          <a:noFill/>
          <a:ln>
            <a:noFill/>
          </a:ln>
          <a:effectLst/>
        </p:spPr>
      </p:pic>
      <p:sp>
        <p:nvSpPr>
          <p:cNvPr id="3" name="Shape 59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kuse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0AAHQMAABwLgAAgRgAABAAAAAmAAAACAAAAP//////////"/>
              </a:ext>
            </a:extLst>
          </p:cNvSpPr>
          <p:nvPr/>
        </p:nvSpPr>
        <p:spPr>
          <a:xfrm>
            <a:off x="4876165" y="2024380"/>
            <a:ext cx="2672715" cy="195897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4"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hgc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GgVAAAQAAAAJgAAAAgAAAD//////////w=="/>
              </a:ext>
            </a:extLst>
          </p:cNvPicPr>
          <p:nvPr/>
        </p:nvPicPr>
        <p:blipFill>
          <a:blip r:embed="rId2"/>
          <a:srcRect l="0" t="0" r="0" b="19260"/>
          <a:stretch>
            <a:fillRect/>
          </a:stretch>
        </p:blipFill>
        <p:spPr>
          <a:xfrm>
            <a:off x="2705100" y="2095500"/>
            <a:ext cx="3086100" cy="1384300"/>
          </a:xfrm>
          <a:prstGeom prst="rect">
            <a:avLst/>
          </a:prstGeom>
          <a:noFill/>
          <a:ln>
            <a:noFill/>
          </a:ln>
          <a:effectLst/>
        </p:spPr>
      </p:pic>
      <p:sp>
        <p:nvSpPr>
          <p:cNvPr id="5" name="Shape 59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6" name="Group 59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0" name="Shape 59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0Izi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0.788</a:t>
              </a:r>
              <a:endParaRPr cap="none">
                <a:solidFill>
                  <a:srgbClr val="424242"/>
                </a:solidFill>
              </a:endParaRPr>
            </a:p>
          </p:txBody>
        </p:sp>
        <p:sp>
          <p:nvSpPr>
            <p:cNvPr id="9" name="Shape 59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0.541</a:t>
              </a:r>
              <a:endParaRPr cap="none">
                <a:solidFill>
                  <a:srgbClr val="424242"/>
                </a:solidFill>
              </a:endParaRPr>
            </a:p>
          </p:txBody>
        </p:sp>
        <p:sp>
          <p:nvSpPr>
            <p:cNvPr id="8" name="Shape 59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0.352</a:t>
              </a:r>
              <a:endParaRPr cap="none">
                <a:solidFill>
                  <a:srgbClr val="424242"/>
                </a:solidFill>
              </a:endParaRPr>
            </a:p>
          </p:txBody>
        </p:sp>
        <p:sp>
          <p:nvSpPr>
            <p:cNvPr id="7" name="Shape 59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DXFQ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0.643</a:t>
              </a:r>
              <a:endParaRPr cap="none">
                <a:solidFill>
                  <a:srgbClr val="424242"/>
                </a:solidFill>
              </a:endParaRPr>
            </a:p>
          </p:txBody>
        </p:sp>
      </p:grpSp>
      <p:grpSp>
        <p:nvGrpSpPr>
          <p:cNvPr id="11" name="Group 602"/>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5" name="Shape 59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CNE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14" name="Shape 59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Bso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3" name="Shape 60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2" name="Shape 60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cAn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grpSp>
        <p:nvGrpSpPr>
          <p:cNvPr id="16" name="Group 60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0" name="Shape 60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UGg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0.109</a:t>
              </a:r>
              <a:endParaRPr cap="none">
                <a:solidFill>
                  <a:srgbClr val="424242"/>
                </a:solidFill>
              </a:endParaRPr>
            </a:p>
          </p:txBody>
        </p:sp>
        <p:sp>
          <p:nvSpPr>
            <p:cNvPr id="19" name="Shape 60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W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0.102</a:t>
              </a:r>
              <a:endParaRPr cap="none">
                <a:solidFill>
                  <a:srgbClr val="424242"/>
                </a:solidFill>
              </a:endParaRPr>
            </a:p>
          </p:txBody>
        </p:sp>
        <p:sp>
          <p:nvSpPr>
            <p:cNvPr id="18" name="Shape 60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0.174</a:t>
              </a:r>
              <a:endParaRPr cap="none">
                <a:solidFill>
                  <a:srgbClr val="424242"/>
                </a:solidFill>
              </a:endParaRPr>
            </a:p>
          </p:txBody>
        </p:sp>
        <p:sp>
          <p:nvSpPr>
            <p:cNvPr id="17" name="Shape 60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0.155</a:t>
              </a:r>
              <a:endParaRPr cap="none">
                <a:solidFill>
                  <a:srgbClr val="424242"/>
                </a:solidFill>
              </a:endParaRPr>
            </a:p>
          </p:txBody>
        </p:sp>
      </p:grpSp>
      <p:sp>
        <p:nvSpPr>
          <p:cNvPr id="21" name="Shape 60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Dh4AAOwMAADpLQAAYBUAABAAAAAmAAAACAAAAP//////////"/>
              </a:ext>
            </a:extLst>
          </p:cNvSpPr>
          <p:nvPr/>
        </p:nvSpPr>
        <p:spPr>
          <a:xfrm>
            <a:off x="4885690" y="2100580"/>
            <a:ext cx="2577465" cy="13741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60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D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23" name="Shape 61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IY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1...</a:t>
            </a:r>
            <a:endParaRPr cap="none">
              <a:solidFill>
                <a:srgbClr val="424242"/>
              </a:solidFill>
            </a:endParaRPr>
          </a:p>
        </p:txBody>
      </p:sp>
      <p:sp>
        <p:nvSpPr>
          <p:cNvPr id="24" name="Shape 61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C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25" name="Shape 61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sUrk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xkAAHQMAABwLgAAgRgAABAAAAAmAAAACAAAAP//////////"/>
              </a:ext>
            </a:extLst>
          </p:cNvSpPr>
          <p:nvPr/>
        </p:nvSpPr>
        <p:spPr>
          <a:xfrm>
            <a:off x="4101465" y="2024380"/>
            <a:ext cx="3447415" cy="195897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6" name="Shape 613"/>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PgD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hYAAK4VAABmFgAAgBcAABAAAAAmAAAACAAAAP//////////"/>
              </a:ext>
            </a:extLst>
          </p:cNvSpPr>
          <p:nvPr/>
        </p:nvSpPr>
        <p:spPr>
          <a:xfrm flipV="1">
            <a:off x="3641090" y="3524250"/>
            <a:ext cx="0" cy="29591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61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4AABwXAAD/HQAAMxoAABAgAAAmAAAACAAAAP//////////"/>
              </a:ext>
            </a:extLst>
          </p:cNvSpPr>
          <p:nvPr/>
        </p:nvSpPr>
        <p:spPr>
          <a:xfrm>
            <a:off x="2406015" y="3756660"/>
            <a:ext cx="2470150" cy="5022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each starting state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9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7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DdR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Data</a:t>
            </a:r>
          </a:p>
        </p:txBody>
      </p:sp>
      <p:sp>
        <p:nvSpPr>
          <p:cNvPr id="3" name="Shape 58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alignment</a:t>
            </a:r>
          </a:p>
        </p:txBody>
      </p:sp>
      <p:sp>
        <p:nvSpPr>
          <p:cNvPr id="4" name="Shape 58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Model</a:t>
            </a:r>
          </a:p>
        </p:txBody>
      </p:sp>
      <p:sp>
        <p:nvSpPr>
          <p:cNvPr id="5" name="Shape 587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3AC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Estimates</a:t>
            </a:r>
          </a:p>
        </p:txBody>
      </p:sp>
      <p:sp>
        <p:nvSpPr>
          <p:cNvPr id="6" name="Shape 587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branch lengths</a:t>
            </a:r>
          </a:p>
        </p:txBody>
      </p:sp>
      <p:sp>
        <p:nvSpPr>
          <p:cNvPr id="7" name="Shape 587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model</a:t>
            </a:r>
          </a:p>
        </p:txBody>
      </p:sp>
      <p:sp>
        <p:nvSpPr>
          <p:cNvPr id="8" name="Shape 587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lvl1pPr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Inference Method</a:t>
            </a:r>
          </a:p>
        </p:txBody>
      </p:sp>
      <p:sp>
        <p:nvSpPr>
          <p:cNvPr id="9" name="Shape 58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Bso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lvl1pPr defTabSz="457200">
              <a:lnSpc>
                <a:spcPts val="18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maximum likelihood</a:t>
            </a:r>
          </a:p>
        </p:txBody>
      </p:sp>
      <p:sp>
        <p:nvSpPr>
          <p:cNvPr id="10" name="Shape 58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lvl1pPr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Bayesian inference</a:t>
            </a:r>
          </a:p>
        </p:txBody>
      </p:sp>
      <p:sp>
        <p:nvSpPr>
          <p:cNvPr id="11" name="Shape 5881"/>
          <p:cNvSpPr>
            <a:extLst>
              <a:ext uri="smNativeData">
                <pr:smNativeData xmlns:pr="smNativeData" xmlns="smNativeData" val="SMDATA_15_2mHZ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88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VmUl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Statistical Estimation of Phylogeny: An Outline</a:t>
            </a:r>
          </a:p>
        </p:txBody>
      </p:sp>
      <p:sp>
        <p:nvSpPr>
          <p:cNvPr id="13" name="Shape 58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Y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lvl1pPr algn="l" defTabSz="457200">
              <a:lnSpc>
                <a:spcPct val="900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phylogeny &amp; other model parameters</a:t>
            </a:r>
          </a:p>
        </p:txBody>
      </p:sp>
      <p:sp>
        <p:nvSpPr>
          <p:cNvPr id="14" name="Shape 5884"/>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HBwaW4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cBcAABAAAAAmAAAACAAAAP//////////"/>
              </a:ext>
            </a:extLst>
          </p:cNvSpPr>
          <p:nvPr/>
        </p:nvSpPr>
        <p:spPr>
          <a:xfrm>
            <a:off x="2603500" y="2489200"/>
            <a:ext cx="1905000" cy="13208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9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Data</a:t>
            </a:r>
          </a:p>
        </p:txBody>
      </p:sp>
      <p:sp>
        <p:nvSpPr>
          <p:cNvPr id="3" name="Shape 588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QdH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alignment</a:t>
            </a:r>
          </a:p>
        </p:txBody>
      </p:sp>
      <p:sp>
        <p:nvSpPr>
          <p:cNvPr id="4" name="Shape 58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z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Model</a:t>
            </a:r>
          </a:p>
        </p:txBody>
      </p:sp>
      <p:sp>
        <p:nvSpPr>
          <p:cNvPr id="5" name="Shape 588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Z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Estimates</a:t>
            </a:r>
          </a:p>
        </p:txBody>
      </p:sp>
      <p:sp>
        <p:nvSpPr>
          <p:cNvPr id="6" name="Shape 589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branch lengths</a:t>
            </a:r>
          </a:p>
        </p:txBody>
      </p:sp>
      <p:sp>
        <p:nvSpPr>
          <p:cNvPr id="7" name="Shape 58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model</a:t>
            </a:r>
          </a:p>
        </p:txBody>
      </p:sp>
      <p:sp>
        <p:nvSpPr>
          <p:cNvPr id="8" name="Shape 58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ZBME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lvl1pPr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Inference Method</a:t>
            </a:r>
          </a:p>
        </p:txBody>
      </p:sp>
      <p:sp>
        <p:nvSpPr>
          <p:cNvPr id="9" name="Shape 589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lvl1pPr defTabSz="457200">
              <a:lnSpc>
                <a:spcPts val="18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maximum likelihood</a:t>
            </a:r>
          </a:p>
        </p:txBody>
      </p:sp>
      <p:sp>
        <p:nvSpPr>
          <p:cNvPr id="10" name="Shape 589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lvl1pPr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Bayesian inference</a:t>
            </a:r>
          </a:p>
        </p:txBody>
      </p:sp>
      <p:sp>
        <p:nvSpPr>
          <p:cNvPr id="11" name="Shape 5895"/>
          <p:cNvSpPr>
            <a:extLst>
              <a:ext uri="smNativeData">
                <pr:smNativeData xmlns:pr="smNativeData" xmlns="smNativeData" val="SMDATA_15_2mHZ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89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gck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Statistical Estimation of Phylogeny: An Outline</a:t>
            </a:r>
          </a:p>
        </p:txBody>
      </p:sp>
      <p:sp>
        <p:nvSpPr>
          <p:cNvPr id="13" name="Shape 589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0SW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lvl1pPr algn="l" defTabSz="457200">
              <a:lnSpc>
                <a:spcPct val="900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phylogeny &amp; other model parameters</a:t>
            </a:r>
          </a:p>
        </p:txBody>
      </p:sp>
      <p:sp>
        <p:nvSpPr>
          <p:cNvPr id="14" name="Shape 5898"/>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pwPjw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ZBkAABAAAAAmAAAACAAAAP//////////"/>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58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JJb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PgWAABgGAAAeBkAABAgAAAmAAAACAAAAP//////////"/>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cap="none">
                <a:solidFill>
                  <a:srgbClr val="FF9300"/>
                </a:solidFill>
                <a:latin typeface="Arial" pitchFamily="1" charset="0"/>
                <a:ea typeface="Gill Sans" pitchFamily="0" charset="0"/>
                <a:cs typeface="Gill Sans" pitchFamily="0" charset="0"/>
              </a:defRPr>
            </a:lvl1pPr>
          </a:lstStyle>
          <a:p>
            <a:pPr/>
            <a:r>
              <a:t>Model 1</a:t>
            </a:r>
          </a:p>
        </p:txBody>
      </p:sp>
      <p:sp>
        <p:nvSpPr>
          <p:cNvPr id="16" name="Shape 59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s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PQaAAA0DQAAGB8AABAgAAAmAAAACAAAAP//////////"/>
              </a:ext>
            </a:extLst>
          </p:cNvSpPr>
          <p:nvPr/>
        </p:nvSpPr>
        <p:spPr>
          <a:xfrm>
            <a:off x="812800" y="438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alignment</a:t>
            </a:r>
          </a:p>
        </p:txBody>
      </p:sp>
      <p:sp>
        <p:nvSpPr>
          <p:cNvPr id="17" name="Shape 590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PQaAADUHAAAGB8AABAgAAAmAAAACAAAAP//////////"/>
              </a:ext>
            </a:extLst>
          </p:cNvSpPr>
          <p:nvPr/>
        </p:nvSpPr>
        <p:spPr>
          <a:xfrm>
            <a:off x="2755900" y="4381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branch lengths</a:t>
            </a:r>
          </a:p>
        </p:txBody>
      </p:sp>
      <p:sp>
        <p:nvSpPr>
          <p:cNvPr id="18" name="Shape 590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NweAAAoGQAAACMAABAgAAAmAAAACAAAAP//////////"/>
              </a:ext>
            </a:extLst>
          </p:cNvSpPr>
          <p:nvPr/>
        </p:nvSpPr>
        <p:spPr>
          <a:xfrm>
            <a:off x="2755900" y="501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model</a:t>
            </a:r>
          </a:p>
        </p:txBody>
      </p:sp>
      <p:sp>
        <p:nvSpPr>
          <p:cNvPr id="19" name="Shape 590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JvZ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PQaAAC0KAAAjB4AABAgAAAmAAAACAAAAP//////////"/>
              </a:ext>
            </a:extLst>
          </p:cNvSpPr>
          <p:nvPr/>
        </p:nvSpPr>
        <p:spPr>
          <a:xfrm>
            <a:off x="4686300" y="4381500"/>
            <a:ext cx="1930400" cy="584200"/>
          </a:xfrm>
          <a:prstGeom prst="rect">
            <a:avLst/>
          </a:prstGeom>
          <a:noFill/>
          <a:ln>
            <a:noFill/>
          </a:ln>
          <a:effectLst/>
        </p:spPr>
        <p:txBody>
          <a:bodyPr vert="horz" wrap="square" lIns="50800" tIns="50800" rIns="50800" bIns="50800" numCol="1" spcCol="215900" anchor="t"/>
          <a:lstStyle>
            <a:lvl1pPr defTabSz="457200">
              <a:lnSpc>
                <a:spcPts val="18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maximum likelihood</a:t>
            </a:r>
          </a:p>
        </p:txBody>
      </p:sp>
      <p:sp>
        <p:nvSpPr>
          <p:cNvPr id="20" name="Shape 590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FQfAAC0KAAAxCIAABAgAAAmAAAACAAAAP//////////"/>
              </a:ext>
            </a:extLst>
          </p:cNvSpPr>
          <p:nvPr/>
        </p:nvSpPr>
        <p:spPr>
          <a:xfrm>
            <a:off x="4686300" y="5092700"/>
            <a:ext cx="1930400" cy="558800"/>
          </a:xfrm>
          <a:prstGeom prst="rect">
            <a:avLst/>
          </a:prstGeom>
          <a:noFill/>
          <a:ln>
            <a:noFill/>
          </a:ln>
          <a:effectLst/>
        </p:spPr>
        <p:txBody>
          <a:bodyPr vert="horz" wrap="square" lIns="50800" tIns="50800" rIns="50800" bIns="50800" numCol="1" spcCol="215900" anchor="t"/>
          <a:lstStyle>
            <a:lvl1pPr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Bayesian inference</a:t>
            </a:r>
          </a:p>
        </p:txBody>
      </p:sp>
      <p:sp>
        <p:nvSpPr>
          <p:cNvPr id="21" name="Shape 590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6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PQaAAC4OAAAbCAAABAgAAAmAAAACAAAAP//////////"/>
              </a:ext>
            </a:extLst>
          </p:cNvSpPr>
          <p:nvPr/>
        </p:nvSpPr>
        <p:spPr>
          <a:xfrm>
            <a:off x="7289800" y="4381500"/>
            <a:ext cx="1930400" cy="889000"/>
          </a:xfrm>
          <a:prstGeom prst="rect">
            <a:avLst/>
          </a:prstGeom>
          <a:noFill/>
          <a:ln>
            <a:noFill/>
          </a:ln>
          <a:effectLst/>
        </p:spPr>
        <p:txBody>
          <a:bodyPr vert="horz" wrap="square" lIns="50800" tIns="50800" rIns="50800" bIns="50800" numCol="1" spcCol="215900" anchor="t"/>
          <a:lstStyle>
            <a:lvl1pPr algn="l" defTabSz="457200">
              <a:lnSpc>
                <a:spcPct val="900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phylogeny &amp; other model parameters</a:t>
            </a:r>
          </a:p>
        </p:txBody>
      </p:sp>
      <p:sp>
        <p:nvSpPr>
          <p:cNvPr id="22" name="Shape 5906"/>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QyIi8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AgbAAC8GwAAHCUAABAAAAAmAAAACAAAAP//////////"/>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590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V4dE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LAiAABgGAAAMCUAABAgAAAmAAAACAAAAP//////////"/>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cap="none">
                <a:solidFill>
                  <a:srgbClr val="FF9300"/>
                </a:solidFill>
                <a:latin typeface="Arial" pitchFamily="1" charset="0"/>
                <a:ea typeface="Gill Sans" pitchFamily="0" charset="0"/>
                <a:cs typeface="Gill Sans" pitchFamily="0" charset="0"/>
              </a:defRPr>
            </a:lvl1pPr>
          </a:lstStyle>
          <a:p>
            <a:pPr/>
            <a:r>
              <a:t>Model 2</a:t>
            </a:r>
          </a:p>
        </p:txBody>
      </p:sp>
      <p:sp>
        <p:nvSpPr>
          <p:cNvPr id="24" name="Shape 5909"/>
          <p:cNvSpPr>
            <a:extLst>
              <a:ext uri="smNativeData">
                <pr:smNativeData xmlns:pr="smNativeData" xmlns="smNativeData" val="SMDATA_15_2mHZYh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Bc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1TYAAJ8RAAAZOgAApB8AABAAAAAmAAAACAAAAP//////////"/>
              </a:ext>
            </a:extLst>
          </p:cNvSpPr>
          <p:nvPr/>
        </p:nvSpPr>
        <p:spPr>
          <a:xfrm>
            <a:off x="8913495" y="2864485"/>
            <a:ext cx="530860" cy="2279015"/>
          </a:xfrm>
          <a:custGeom>
            <a:avLst/>
            <a:gdLst/>
            <a:ahLst/>
            <a:cxnLst/>
            <a:rect l="0" t="0" r="530860" b="2279015"/>
            <a:pathLst>
              <a:path w="530860" h="2279015">
                <a:moveTo>
                  <a:pt x="0" y="0"/>
                </a:moveTo>
                <a:cubicBezTo>
                  <a:pt x="656892" y="654161"/>
                  <a:pt x="704162" y="1413833"/>
                  <a:pt x="14184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spcCol="215900" anchor="t"/>
          <a:lstStyle/>
          <a:p>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24"/>
                                        </p:tgtEl>
                                        <p:attrNameLst>
                                          <p:attrName>style.visibility</p:attrName>
                                        </p:attrNameLst>
                                      </p:cBhvr>
                                      <p:to>
                                        <p:strVal val="visible"/>
                                      </p:to>
                                    </p:set>
                                    <p:animEffect transition="in" filter="dissolve">
                                      <p:cBhvr>
                                        <p:cTn id="7" dur="499"/>
                                        <p:tgtEl>
                                          <p:spTgt spid="24"/>
                                        </p:tgtEl>
                                      </p:cBhvr>
                                    </p:animEffect>
                                  </p:childTnLst>
                                </p:cTn>
                              </p:par>
                            </p:childTnLst>
                          </p:cTn>
                        </p:par>
                        <p:par>
                          <p:cTn id="8" fill="hold">
                            <p:stCondLst>
                              <p:cond delay="499"/>
                            </p:stCondLst>
                            <p:childTnLst>
                              <p:par>
                                <p:cTn id="9" presetID="32" presetClass="emph" presetSubtype="0" repeatCount="2000" fill="hold" grpId="1" nodeType="afterEffect">
                                  <p:stCondLst>
                                    <p:cond delay="0"/>
                                  </p:stCondLst>
                                  <p:childTnLst>
                                    <p:animClr clrSpc="rgb">
                                      <p:cBhvr override="childStyle">
                                        <p:cTn id="10" dur="50" fill="hold">
                                          <p:stCondLst>
                                            <p:cond delay="0"/>
                                          </p:stCondLst>
                                        </p:cTn>
                                        <p:tgtEl>
                                          <p:spTgt spid="24"/>
                                        </p:tgtEl>
                                        <p:attrNameLst>
                                          <p:attrName>style.color</p:attrName>
                                        </p:attrNameLst>
                                      </p:cBhvr>
                                      <p:to>
                                        <a:srgbClr val="000000"/>
                                      </p:to>
                                    </p:animClr>
                                    <p:animClr clrSpc="rgb">
                                      <p:cBhvr>
                                        <p:cTn id="11" dur="50" fill="hold">
                                          <p:stCondLst>
                                            <p:cond delay="0"/>
                                          </p:stCondLst>
                                        </p:cTn>
                                        <p:tgtEl>
                                          <p:spTgt spid="24"/>
                                        </p:tgtEl>
                                        <p:attrNameLst>
                                          <p:attrName>fillcolor</p:attrName>
                                        </p:attrNameLst>
                                      </p:cBhvr>
                                      <p:to>
                                        <a:srgbClr val="000000"/>
                                      </p:to>
                                    </p:animClr>
                                    <p:set>
                                      <p:cBhvr>
                                        <p:cTn id="12" dur="50" fill="hold">
                                          <p:stCondLst>
                                            <p:cond delay="0"/>
                                          </p:stCondLst>
                                        </p:cTn>
                                        <p:tgtEl>
                                          <p:spTgt spid="24"/>
                                        </p:tgtEl>
                                        <p:attrNameLst>
                                          <p:attrName>fill.type</p:attrName>
                                        </p:attrNameLst>
                                      </p:cBhvr>
                                      <p:to>
                                        <p:strVal val="solid"/>
                                      </p:to>
                                    </p:set>
                                    <p:set>
                                      <p:cBhvr>
                                        <p:cTn id="13" dur="50" fill="hold">
                                          <p:stCondLst>
                                            <p:cond delay="0"/>
                                          </p:stCondLst>
                                        </p:cTn>
                                        <p:tgtEl>
                                          <p:spTgt spid="24"/>
                                        </p:tgtEl>
                                        <p:attrNameLst>
                                          <p:attrName>fill.on</p:attrName>
                                        </p:attrNameLst>
                                      </p:cBhvr>
                                      <p:to>
                                        <p:strVal val="true"/>
                                      </p:to>
                                    </p:set>
                                    <p:animRot by="120000">
                                      <p:cBhvr>
                                        <p:cTn id="14" dur="50" fill="hold">
                                          <p:stCondLst>
                                            <p:cond delay="50"/>
                                          </p:stCondLst>
                                        </p:cTn>
                                        <p:tgtEl>
                                          <p:spTgt spid="24"/>
                                        </p:tgtEl>
                                        <p:attrNameLst>
                                          <p:attrName>r</p:attrName>
                                        </p:attrNameLst>
                                      </p:cBhvr>
                                    </p:animRot>
                                    <p:animRot by="-240000">
                                      <p:cBhvr>
                                        <p:cTn id="15" dur="100" fill="hold">
                                          <p:stCondLst>
                                            <p:cond delay="100"/>
                                          </p:stCondLst>
                                        </p:cTn>
                                        <p:tgtEl>
                                          <p:spTgt spid="24"/>
                                        </p:tgtEl>
                                        <p:attrNameLst>
                                          <p:attrName>r</p:attrName>
                                        </p:attrNameLst>
                                      </p:cBhvr>
                                    </p:animRot>
                                    <p:animRot by="240000">
                                      <p:cBhvr>
                                        <p:cTn id="16" dur="100" fill="hold">
                                          <p:stCondLst>
                                            <p:cond delay="200"/>
                                          </p:stCondLst>
                                        </p:cTn>
                                        <p:tgtEl>
                                          <p:spTgt spid="24"/>
                                        </p:tgtEl>
                                        <p:attrNameLst>
                                          <p:attrName>r</p:attrName>
                                        </p:attrNameLst>
                                      </p:cBhvr>
                                    </p:animRot>
                                    <p:animRot by="-240000">
                                      <p:cBhvr>
                                        <p:cTn id="17" dur="100" fill="hold">
                                          <p:stCondLst>
                                            <p:cond delay="300"/>
                                          </p:stCondLst>
                                        </p:cTn>
                                        <p:tgtEl>
                                          <p:spTgt spid="24"/>
                                        </p:tgtEl>
                                        <p:attrNameLst>
                                          <p:attrName>r</p:attrName>
                                        </p:attrNameLst>
                                      </p:cBhvr>
                                    </p:animRot>
                                    <p:animRot by="120000">
                                      <p:cBhvr>
                                        <p:cTn id="18" dur="100" fill="hold">
                                          <p:stCondLst>
                                            <p:cond delay="4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dvAuto="0"/>
      <p:bldP spid="24" grpId="1" animBg="1" advAuto="0"/>
    </p:bldLst>
    <p:extLst>
      <p:ext uri="smNativeData">
        <pr:smNativeData xmlns:pr="smNativeData" xmlns="smNativeData" val="2mHZYgIAAAAFAAAA/f///wEAAAAJAAAAAAAAAAAAAAAAAAAAAAAAAAkAAAD9////AwAAACAAAAAAAAAAAAAAAAAAAAAAAAAA"/>
      </p:ext>
    </p:extLst>
  </p:timing>
</p:sld>
</file>

<file path=ppt/slides/slide39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91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UzSE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Data</a:t>
            </a:r>
          </a:p>
        </p:txBody>
      </p:sp>
      <p:sp>
        <p:nvSpPr>
          <p:cNvPr id="3" name="Shape 591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IzOD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alignment</a:t>
            </a:r>
          </a:p>
        </p:txBody>
      </p:sp>
      <p:sp>
        <p:nvSpPr>
          <p:cNvPr id="4" name="Shape 591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Model</a:t>
            </a:r>
          </a:p>
        </p:txBody>
      </p:sp>
      <p:sp>
        <p:nvSpPr>
          <p:cNvPr id="5" name="Shape 591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Estimates</a:t>
            </a:r>
          </a:p>
        </p:txBody>
      </p:sp>
      <p:sp>
        <p:nvSpPr>
          <p:cNvPr id="6" name="Shape 591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branch lengths</a:t>
            </a:r>
          </a:p>
        </p:txBody>
      </p:sp>
      <p:sp>
        <p:nvSpPr>
          <p:cNvPr id="7" name="Shape 591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model</a:t>
            </a:r>
          </a:p>
        </p:txBody>
      </p:sp>
      <p:sp>
        <p:nvSpPr>
          <p:cNvPr id="8" name="Shape 591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0R2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lvl1pPr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Inference Method</a:t>
            </a:r>
          </a:p>
        </p:txBody>
      </p:sp>
      <p:sp>
        <p:nvSpPr>
          <p:cNvPr id="9" name="Shape 591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vZ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lvl1pPr defTabSz="457200">
              <a:lnSpc>
                <a:spcPts val="18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maximum likelihood</a:t>
            </a:r>
          </a:p>
        </p:txBody>
      </p:sp>
      <p:sp>
        <p:nvSpPr>
          <p:cNvPr id="10" name="Shape 59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Bc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lvl1pPr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Bayesian inference</a:t>
            </a:r>
          </a:p>
        </p:txBody>
      </p:sp>
      <p:sp>
        <p:nvSpPr>
          <p:cNvPr id="11" name="Shape 5920"/>
          <p:cNvSpPr>
            <a:extLst>
              <a:ext uri="smNativeData">
                <pr:smNativeData xmlns:pr="smNativeData" xmlns="smNativeData" val="SMDATA_15_2mHZ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jdE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92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R4Q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Statistical Estimation of Phylogeny: An Outline</a:t>
            </a:r>
          </a:p>
        </p:txBody>
      </p:sp>
      <p:sp>
        <p:nvSpPr>
          <p:cNvPr id="13" name="Shape 59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eE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lvl1pPr algn="l" defTabSz="457200">
              <a:lnSpc>
                <a:spcPct val="900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phylogeny &amp; other model parameters</a:t>
            </a:r>
          </a:p>
        </p:txBody>
      </p:sp>
      <p:sp>
        <p:nvSpPr>
          <p:cNvPr id="14" name="Shape 5923"/>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IvPjw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ZBkAABAAAAAmAAAACAAAAP//////////"/>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592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E6d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PgWAABgGAAAeBkAABAgAAAmAAAACAAAAP//////////"/>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cap="none">
                <a:solidFill>
                  <a:srgbClr val="FF9300"/>
                </a:solidFill>
                <a:latin typeface="Arial" pitchFamily="1" charset="0"/>
                <a:ea typeface="Gill Sans" pitchFamily="0" charset="0"/>
                <a:cs typeface="Gill Sans" pitchFamily="0" charset="0"/>
              </a:defRPr>
            </a:lvl1pPr>
          </a:lstStyle>
          <a:p>
            <a:pPr/>
            <a:r>
              <a:t>Model 1</a:t>
            </a:r>
          </a:p>
        </p:txBody>
      </p:sp>
      <p:sp>
        <p:nvSpPr>
          <p:cNvPr id="16" name="Shape 59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PQaAAA0DQAAGB8AABAgAAAmAAAACAAAAP//////////"/>
              </a:ext>
            </a:extLst>
          </p:cNvSpPr>
          <p:nvPr/>
        </p:nvSpPr>
        <p:spPr>
          <a:xfrm>
            <a:off x="812800" y="438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alignment</a:t>
            </a:r>
          </a:p>
        </p:txBody>
      </p:sp>
      <p:sp>
        <p:nvSpPr>
          <p:cNvPr id="17" name="Shape 592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xND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PQaAADUHAAAGB8AABAgAAAmAAAACAAAAP//////////"/>
              </a:ext>
            </a:extLst>
          </p:cNvSpPr>
          <p:nvPr/>
        </p:nvSpPr>
        <p:spPr>
          <a:xfrm>
            <a:off x="2755900" y="4381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branch lengths</a:t>
            </a:r>
          </a:p>
        </p:txBody>
      </p:sp>
      <p:sp>
        <p:nvSpPr>
          <p:cNvPr id="18" name="Shape 59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4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NweAAAoGQAAACMAABAgAAAmAAAACAAAAP//////////"/>
              </a:ext>
            </a:extLst>
          </p:cNvSpPr>
          <p:nvPr/>
        </p:nvSpPr>
        <p:spPr>
          <a:xfrm>
            <a:off x="2755900" y="501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model</a:t>
            </a:r>
          </a:p>
        </p:txBody>
      </p:sp>
      <p:sp>
        <p:nvSpPr>
          <p:cNvPr id="19" name="Shape 59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Jb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PQaAAC0KAAAjB4AABAgAAAmAAAACAAAAP//////////"/>
              </a:ext>
            </a:extLst>
          </p:cNvSpPr>
          <p:nvPr/>
        </p:nvSpPr>
        <p:spPr>
          <a:xfrm>
            <a:off x="4686300" y="4381500"/>
            <a:ext cx="1930400" cy="584200"/>
          </a:xfrm>
          <a:prstGeom prst="rect">
            <a:avLst/>
          </a:prstGeom>
          <a:noFill/>
          <a:ln>
            <a:noFill/>
          </a:ln>
          <a:effectLst/>
        </p:spPr>
        <p:txBody>
          <a:bodyPr vert="horz" wrap="square" lIns="50800" tIns="50800" rIns="50800" bIns="50800" numCol="1" spcCol="215900" anchor="t"/>
          <a:lstStyle>
            <a:lvl1pPr defTabSz="457200">
              <a:lnSpc>
                <a:spcPts val="18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maximum likelihood</a:t>
            </a:r>
          </a:p>
        </p:txBody>
      </p:sp>
      <p:sp>
        <p:nvSpPr>
          <p:cNvPr id="20" name="Shape 592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eG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FQfAAC0KAAAxCIAABAgAAAmAAAACAAAAP//////////"/>
              </a:ext>
            </a:extLst>
          </p:cNvSpPr>
          <p:nvPr/>
        </p:nvSpPr>
        <p:spPr>
          <a:xfrm>
            <a:off x="4686300" y="5092700"/>
            <a:ext cx="1930400" cy="558800"/>
          </a:xfrm>
          <a:prstGeom prst="rect">
            <a:avLst/>
          </a:prstGeom>
          <a:noFill/>
          <a:ln>
            <a:noFill/>
          </a:ln>
          <a:effectLst/>
        </p:spPr>
        <p:txBody>
          <a:bodyPr vert="horz" wrap="square" lIns="50800" tIns="50800" rIns="50800" bIns="50800" numCol="1" spcCol="215900" anchor="t"/>
          <a:lstStyle>
            <a:lvl1pPr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Bayesian inference</a:t>
            </a:r>
          </a:p>
        </p:txBody>
      </p:sp>
      <p:sp>
        <p:nvSpPr>
          <p:cNvPr id="21" name="Shape 59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C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PQaAAC4OAAAbCAAABAgAAAmAAAACAAAAP//////////"/>
              </a:ext>
            </a:extLst>
          </p:cNvSpPr>
          <p:nvPr/>
        </p:nvSpPr>
        <p:spPr>
          <a:xfrm>
            <a:off x="7289800" y="4381500"/>
            <a:ext cx="1930400" cy="889000"/>
          </a:xfrm>
          <a:prstGeom prst="rect">
            <a:avLst/>
          </a:prstGeom>
          <a:noFill/>
          <a:ln>
            <a:noFill/>
          </a:ln>
          <a:effectLst/>
        </p:spPr>
        <p:txBody>
          <a:bodyPr vert="horz" wrap="square" lIns="50800" tIns="50800" rIns="50800" bIns="50800" numCol="1" spcCol="215900" anchor="t"/>
          <a:lstStyle>
            <a:lvl1pPr algn="l" defTabSz="457200">
              <a:lnSpc>
                <a:spcPct val="900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phylogeny &amp; other model parameters</a:t>
            </a:r>
          </a:p>
        </p:txBody>
      </p:sp>
      <p:sp>
        <p:nvSpPr>
          <p:cNvPr id="22" name="Shape 5931"/>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9hOng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AgbAAC8GwAAHCUAABAAAAAmAAAACAAAAP//////////"/>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593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VhIH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LAiAABgGAAAMCUAABAgAAAmAAAACAAAAP//////////"/>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cap="none">
                <a:solidFill>
                  <a:srgbClr val="FF9300"/>
                </a:solidFill>
                <a:latin typeface="Arial" pitchFamily="1" charset="0"/>
                <a:ea typeface="Gill Sans" pitchFamily="0" charset="0"/>
                <a:cs typeface="Gill Sans" pitchFamily="0" charset="0"/>
              </a:defRPr>
            </a:lvl1pPr>
          </a:lstStyle>
          <a:p>
            <a:pPr/>
            <a:r>
              <a:t>Model 2</a:t>
            </a:r>
          </a:p>
        </p:txBody>
      </p:sp>
      <p:sp>
        <p:nvSpPr>
          <p:cNvPr id="24" name="Shape 5935"/>
          <p:cNvSpPr>
            <a:extLst>
              <a:ext uri="smNativeData">
                <pr:smNativeData xmlns:pr="smNativeData" xmlns="smNativeData" val="SMDATA_15_2mHZYh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HNyZ2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1TYAAJ8RAAAZOgAApB8AABAAAAAmAAAACAAAAP//////////"/>
              </a:ext>
            </a:extLst>
          </p:cNvSpPr>
          <p:nvPr/>
        </p:nvSpPr>
        <p:spPr>
          <a:xfrm>
            <a:off x="8913495" y="2864485"/>
            <a:ext cx="530860" cy="2279015"/>
          </a:xfrm>
          <a:custGeom>
            <a:avLst/>
            <a:gdLst/>
            <a:ahLst/>
            <a:cxnLst/>
            <a:rect l="0" t="0" r="530860" b="2279015"/>
            <a:pathLst>
              <a:path w="530860" h="2279015">
                <a:moveTo>
                  <a:pt x="0" y="0"/>
                </a:moveTo>
                <a:cubicBezTo>
                  <a:pt x="656892" y="654161"/>
                  <a:pt x="704162" y="1413833"/>
                  <a:pt x="14184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spcCol="215900" anchor="t"/>
          <a:lstStyle/>
          <a:p>
            <a:pPr/>
          </a:p>
        </p:txBody>
      </p:sp>
      <p:sp>
        <p:nvSpPr>
          <p:cNvPr id="25" name="Shape 593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dyY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nAAB0NgAAaCkAABAgAAAmAAAACAAAAP//////////"/>
              </a:ext>
            </a:extLst>
          </p:cNvSpPr>
          <p:nvPr/>
        </p:nvSpPr>
        <p:spPr>
          <a:xfrm>
            <a:off x="1003300" y="6350000"/>
            <a:ext cx="7848600" cy="3810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Model comparison is critical for obtaining unbiased parameter estimates</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9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93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Data</a:t>
            </a:r>
          </a:p>
        </p:txBody>
      </p:sp>
      <p:sp>
        <p:nvSpPr>
          <p:cNvPr id="3" name="Shape 593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QdH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4" name="Shape 593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z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Model</a:t>
            </a:r>
          </a:p>
        </p:txBody>
      </p:sp>
      <p:sp>
        <p:nvSpPr>
          <p:cNvPr id="5" name="Shape 594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Z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Estimates</a:t>
            </a:r>
          </a:p>
        </p:txBody>
      </p:sp>
      <p:sp>
        <p:nvSpPr>
          <p:cNvPr id="6" name="Shape 594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7" name="Shape 59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8" name="Shape 594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Inference Method</a:t>
            </a:r>
          </a:p>
        </p:txBody>
      </p:sp>
      <p:sp>
        <p:nvSpPr>
          <p:cNvPr id="9" name="Shape 594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n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10" name="Shape 594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11" name="Shape 5946"/>
          <p:cNvSpPr>
            <a:extLst>
              <a:ext uri="smNativeData">
                <pr:smNativeData xmlns:pr="smNativeData" xmlns="smNativeData" val="SMDATA_15_2mHZ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0OT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94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9w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Statistical Estimation of Phylogeny: An Outline</a:t>
            </a:r>
          </a:p>
        </p:txBody>
      </p:sp>
      <p:sp>
        <p:nvSpPr>
          <p:cNvPr id="13" name="Shape 594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14" name="Shape 5949"/>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xhOnM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ZBkAABAAAAAmAAAACAAAAP//////////"/>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595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CBibH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PgWAABgGAAAeBkAABAgAAAmAAAACAAAAP//////////"/>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1</a:t>
            </a:r>
          </a:p>
        </p:txBody>
      </p:sp>
      <p:sp>
        <p:nvSpPr>
          <p:cNvPr id="16" name="Shape 59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vcj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PQaAAA0DQAAGB8AABAgAAAmAAAACAAAAP//////////"/>
              </a:ext>
            </a:extLst>
          </p:cNvSpPr>
          <p:nvPr/>
        </p:nvSpPr>
        <p:spPr>
          <a:xfrm>
            <a:off x="812800" y="438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17" name="Shape 595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1MD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PQaAADUHAAAGB8AABAgAAAmAAAACAAAAP//////////"/>
              </a:ext>
            </a:extLst>
          </p:cNvSpPr>
          <p:nvPr/>
        </p:nvSpPr>
        <p:spPr>
          <a:xfrm>
            <a:off x="2755900" y="4381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18" name="Shape 595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a3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NweAAAoGQAAACMAABAgAAAmAAAACAAAAP//////////"/>
              </a:ext>
            </a:extLst>
          </p:cNvSpPr>
          <p:nvPr/>
        </p:nvSpPr>
        <p:spPr>
          <a:xfrm>
            <a:off x="2755900" y="501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19" name="Shape 595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49Im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PQaAAC0KAAAjB4AABAgAAAmAAAACAAAAP//////////"/>
              </a:ext>
            </a:extLst>
          </p:cNvSpPr>
          <p:nvPr/>
        </p:nvSpPr>
        <p:spPr>
          <a:xfrm>
            <a:off x="4686300" y="4381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20" name="Shape 595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FQfAAC0KAAAxCIAABAgAAAmAAAACAAAAP//////////"/>
              </a:ext>
            </a:extLst>
          </p:cNvSpPr>
          <p:nvPr/>
        </p:nvSpPr>
        <p:spPr>
          <a:xfrm>
            <a:off x="4686300" y="5092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21" name="Shape 59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PQaAAC4OAAAbCAAABAgAAAmAAAACAAAAP//////////"/>
              </a:ext>
            </a:extLst>
          </p:cNvSpPr>
          <p:nvPr/>
        </p:nvSpPr>
        <p:spPr>
          <a:xfrm>
            <a:off x="7289800" y="4381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22" name="Shape 5957"/>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5jb20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AgbAAC8GwAAHCUAABAAAAAmAAAACAAAAP//////////"/>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595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lwZW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LAiAABgGAAAMCUAABAgAAAmAAAACAAAAP//////////"/>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2</a:t>
            </a:r>
          </a:p>
        </p:txBody>
      </p:sp>
      <p:sp>
        <p:nvSpPr>
          <p:cNvPr id="24" name="Shape 5963"/>
          <p:cNvSpPr>
            <a:extLst>
              <a:ext uri="smNativeData">
                <pr:smNativeData xmlns:pr="smNativeData" xmlns="smNativeData" val="SMDATA_15_2mHZYh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GZS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1TYAAJ8RAAAZOgAApB8AABAAAAAmAAAACAAAAP//////////"/>
              </a:ext>
            </a:extLst>
          </p:cNvSpPr>
          <p:nvPr/>
        </p:nvSpPr>
        <p:spPr>
          <a:xfrm>
            <a:off x="8913495" y="2864485"/>
            <a:ext cx="530860" cy="2279015"/>
          </a:xfrm>
          <a:custGeom>
            <a:avLst/>
            <a:gdLst/>
            <a:ahLst/>
            <a:cxnLst/>
            <a:rect l="0" t="0" r="530860" b="2279015"/>
            <a:pathLst>
              <a:path w="530860" h="2279015">
                <a:moveTo>
                  <a:pt x="0" y="0"/>
                </a:moveTo>
                <a:cubicBezTo>
                  <a:pt x="656890" y="654161"/>
                  <a:pt x="704151" y="1413833"/>
                  <a:pt x="14183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spcCol="215900" anchor="t"/>
          <a:lstStyle/>
          <a:p>
            <a:pPr/>
          </a:p>
        </p:txBody>
      </p:sp>
      <p:sp>
        <p:nvSpPr>
          <p:cNvPr id="25" name="Shape 59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tDNT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pAACEOgAAoCsAABAgAAAmAAAACAAAAP//////////"/>
              </a:ext>
            </a:extLst>
          </p:cNvSpPr>
          <p:nvPr/>
        </p:nvSpPr>
        <p:spPr>
          <a:xfrm>
            <a:off x="1003300" y="6731000"/>
            <a:ext cx="8509000" cy="36068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0433FF"/>
                </a:solidFill>
                <a:latin typeface="Arial" pitchFamily="1" charset="0"/>
                <a:ea typeface="Arial" pitchFamily="1" charset="0"/>
                <a:cs typeface="Arial" pitchFamily="1" charset="0"/>
              </a:defRPr>
            </a:pPr>
            <a:r>
              <a:t>Model comparison is the means by which we test hypotheses about our data</a:t>
            </a:r>
          </a:p>
        </p:txBody>
      </p:sp>
      <p:sp>
        <p:nvSpPr>
          <p:cNvPr id="26" name="Shape 59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nAAB0NgAAaCkAABAgAAAmAAAACAAAAP//////////"/>
              </a:ext>
            </a:extLst>
          </p:cNvSpPr>
          <p:nvPr/>
        </p:nvSpPr>
        <p:spPr>
          <a:xfrm>
            <a:off x="1003300" y="6350000"/>
            <a:ext cx="7848600" cy="3810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0433FF"/>
                </a:solidFill>
                <a:latin typeface="Arial" pitchFamily="1" charset="0"/>
                <a:ea typeface="Arial" pitchFamily="1" charset="0"/>
                <a:cs typeface="Arial" pitchFamily="1" charset="0"/>
              </a:defRPr>
            </a:pPr>
            <a:r>
              <a:t>Model comparison is critical for obtaining unbiased parameter estimates</a:t>
            </a:r>
          </a:p>
        </p:txBody>
      </p:sp>
      <p:sp>
        <p:nvSpPr>
          <p:cNvPr id="27" name="Shape 59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wZ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MC8AABkXAACEOgAAeBkAABAgAAAmAAAACAAAAP//////////"/>
              </a:ext>
            </a:extLst>
          </p:cNvSpPr>
          <p:nvPr/>
        </p:nvSpPr>
        <p:spPr>
          <a:xfrm>
            <a:off x="7670800" y="3754755"/>
            <a:ext cx="1841500" cy="38544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Next time!!</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9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0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B4PQAAdAkAABAgAAAmAAAACAAAAP//////////"/>
              </a:ext>
            </a:extLst>
          </p:cNvSpPr>
          <p:nvPr/>
        </p:nvSpPr>
        <p:spPr>
          <a:xfrm>
            <a:off x="533400" y="1130300"/>
            <a:ext cx="945896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number of candidate partition schemes (mixed models) quickly becomes vast</a:t>
            </a:r>
          </a:p>
        </p:txBody>
      </p:sp>
      <p:sp>
        <p:nvSpPr>
          <p:cNvPr id="3" name="Shape 402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JAADVOwAAkA0AABAgAAAmAAAACAAAAP//////////"/>
              </a:ext>
            </a:extLst>
          </p:cNvSpPr>
          <p:nvPr/>
        </p:nvSpPr>
        <p:spPr>
          <a:xfrm>
            <a:off x="1003300" y="1524000"/>
            <a:ext cx="8722995" cy="6807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total number of partition schemes (mixed models) for </a:t>
            </a:r>
            <a:r>
              <a:rPr sz="1800" i="1" cap="none">
                <a:latin typeface="Times New Roman" pitchFamily="1" charset="0"/>
                <a:ea typeface="Gill Sans" pitchFamily="0" charset="0"/>
                <a:cs typeface="Gill Sans" pitchFamily="0" charset="0"/>
              </a:rPr>
              <a:t>k</a:t>
            </a:r>
            <a:r>
              <a:t> data subsets is described by Bell numbers:</a:t>
            </a:r>
          </a:p>
        </p:txBody>
      </p:sp>
      <p:sp>
        <p:nvSpPr>
          <p:cNvPr id="4" name="Shape 402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gVAAB8OAAAcBcAABAgAAAmAAAACAAAAP//////////"/>
              </a:ext>
            </a:extLst>
          </p:cNvSpPr>
          <p:nvPr/>
        </p:nvSpPr>
        <p:spPr>
          <a:xfrm>
            <a:off x="1003300" y="3429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which is the sum of the Sterling numbers of the second kind:</a:t>
            </a:r>
          </a:p>
        </p:txBody>
      </p:sp>
      <p:pic>
        <p:nvPicPr>
          <p:cNvPr id="5"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YQAAA8GQAAniwAALQeAAAQAAAAJgAAAAgAAAD//////////w=="/>
              </a:ext>
            </a:extLst>
          </p:cNvPicPr>
          <p:nvPr/>
        </p:nvPicPr>
        <p:blipFill>
          <a:blip r:embed="rId2"/>
          <a:stretch>
            <a:fillRect/>
          </a:stretch>
        </p:blipFill>
        <p:spPr>
          <a:xfrm>
            <a:off x="2665730" y="4102100"/>
            <a:ext cx="4587240" cy="889000"/>
          </a:xfrm>
          <a:prstGeom prst="rect">
            <a:avLst/>
          </a:prstGeom>
          <a:noFill/>
          <a:ln>
            <a:noFill/>
          </a:ln>
          <a:effectLst>
            <a:outerShdw blurRad="63500" dist="63760" dir="2700000">
              <a:srgbClr val="000000">
                <a:alpha val="4000"/>
              </a:srgbClr>
            </a:outerShdw>
          </a:effectLst>
        </p:spPr>
      </p:pic>
      <p:pic>
        <p:nvPicPr>
          <p:cNvPr id="6"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0cy5v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QWAAAQDgAArCYAAIgTAAAQAAAAJgAAAAgAAAD//////////w=="/>
              </a:ext>
            </a:extLst>
          </p:cNvPicPr>
          <p:nvPr/>
        </p:nvPicPr>
        <p:blipFill>
          <a:blip r:embed="rId3"/>
          <a:stretch>
            <a:fillRect/>
          </a:stretch>
        </p:blipFill>
        <p:spPr>
          <a:xfrm>
            <a:off x="3619500" y="2286000"/>
            <a:ext cx="2667000" cy="889000"/>
          </a:xfrm>
          <a:prstGeom prst="rect">
            <a:avLst/>
          </a:prstGeom>
          <a:noFill/>
          <a:ln>
            <a:noFill/>
          </a:ln>
          <a:effectLst>
            <a:outerShdw blurRad="63500" dist="63760" dir="2700000">
              <a:srgbClr val="000000">
                <a:alpha val="4000"/>
              </a:srgbClr>
            </a:outerShdw>
          </a:effectLst>
        </p:spPr>
      </p:pic>
      <p:sp>
        <p:nvSpPr>
          <p:cNvPr id="7" name="Shape 402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gAACUOgAA7CQAABAgAAAmAAAACAAAAP//////////"/>
              </a:ext>
            </a:extLst>
          </p:cNvSpPr>
          <p:nvPr/>
        </p:nvSpPr>
        <p:spPr>
          <a:xfrm>
            <a:off x="1003300" y="5334000"/>
            <a:ext cx="8519160" cy="66802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number of candidate mixed models for 10 data subsets is 115,975, each of which would require a full MCMC analysis to estimate the marginal likelihood.</a:t>
            </a:r>
          </a:p>
        </p:txBody>
      </p:sp>
      <p:sp>
        <p:nvSpPr>
          <p:cNvPr id="8" name="Shape 402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gw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QAANwAAACROQAATAQAABAgAAAmAAAACAAAAP//////////"/>
              </a:ext>
            </a:extLst>
          </p:cNvSpPr>
          <p:nvPr/>
        </p:nvSpPr>
        <p:spPr>
          <a:xfrm>
            <a:off x="802005" y="139700"/>
            <a:ext cx="85559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Accommodating Among Site Process Heterogeneity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9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0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9//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JAAB8OAAAuAsAABAgAAAmAAAACAAAAP//////////"/>
              </a:ext>
            </a:extLst>
          </p:cNvSpPr>
          <p:nvPr/>
        </p:nvSpPr>
        <p:spPr>
          <a:xfrm>
            <a:off x="1003300" y="1524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Efficient estimators such as the harmonic mean are strongly biased</a:t>
            </a:r>
          </a:p>
        </p:txBody>
      </p:sp>
      <p:sp>
        <p:nvSpPr>
          <p:cNvPr id="3" name="Shape 40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AMAAD4OQAAcBIAABAgAAAmAAAACAAAAP//////////"/>
              </a:ext>
            </a:extLst>
          </p:cNvSpPr>
          <p:nvPr/>
        </p:nvSpPr>
        <p:spPr>
          <a:xfrm>
            <a:off x="1003300" y="2032000"/>
            <a:ext cx="8420100" cy="965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Every published use of this approach has found very strong support for the most complex partition scheme considered, which may lead to inflated error variance of parameter estimates and problems for MCMC performance</a:t>
            </a:r>
          </a:p>
        </p:txBody>
      </p:sp>
      <p:pic>
        <p:nvPicPr>
          <p:cNvPr id="4" name="BiasVarianc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KH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QTAADEEwAADisAAPwhAAAQAAAAJgAAAAgAAAD//////////w=="/>
              </a:ext>
            </a:extLst>
          </p:cNvPicPr>
          <p:nvPr/>
        </p:nvPicPr>
        <p:blipFill>
          <a:blip r:embed="rId2"/>
          <a:stretch>
            <a:fillRect/>
          </a:stretch>
        </p:blipFill>
        <p:spPr>
          <a:xfrm>
            <a:off x="3162300" y="3213100"/>
            <a:ext cx="3836670" cy="2311400"/>
          </a:xfrm>
          <a:prstGeom prst="rect">
            <a:avLst/>
          </a:prstGeom>
          <a:noFill/>
          <a:ln>
            <a:noFill/>
          </a:ln>
          <a:effectLst/>
        </p:spPr>
      </p:pic>
      <p:sp>
        <p:nvSpPr>
          <p:cNvPr id="5" name="Shape 40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B4PQAAdAkAABAgAAAmAAAACAAAAP//////////"/>
              </a:ext>
            </a:extLst>
          </p:cNvSpPr>
          <p:nvPr/>
        </p:nvSpPr>
        <p:spPr>
          <a:xfrm>
            <a:off x="533400" y="1130300"/>
            <a:ext cx="945896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number of candidate partition schemes (mixed models) quickly becomes vast</a:t>
            </a:r>
          </a:p>
        </p:txBody>
      </p:sp>
      <p:sp>
        <p:nvSpPr>
          <p:cNvPr id="6" name="Shape 403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gjAAAkOwAATCcAABAgAAAmAAAACAAAAP//////////"/>
              </a:ext>
            </a:extLst>
          </p:cNvSpPr>
          <p:nvPr/>
        </p:nvSpPr>
        <p:spPr>
          <a:xfrm>
            <a:off x="1003300" y="5715000"/>
            <a:ext cx="8610600" cy="673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More reliable marginal-likelihood estimators are available, but are computationally expensive.</a:t>
            </a:r>
          </a:p>
        </p:txBody>
      </p:sp>
      <p:sp>
        <p:nvSpPr>
          <p:cNvPr id="7" name="Shape 403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woAANwAAAAxNAAATAQAABAgAAAmAAAACAAAAP//////////"/>
              </a:ext>
            </a:extLst>
          </p:cNvSpPr>
          <p:nvPr/>
        </p:nvSpPr>
        <p:spPr>
          <a:xfrm>
            <a:off x="1675765" y="139700"/>
            <a:ext cx="68084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Difficulties of the Mixed-Model Approach</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9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03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EL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JAAB8OAAAuAsAABAgAAAmAAAACAAAAP//////////"/>
              </a:ext>
            </a:extLst>
          </p:cNvSpPr>
          <p:nvPr/>
        </p:nvSpPr>
        <p:spPr>
          <a:xfrm>
            <a:off x="1003300" y="1524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selected mixed model becomes a </a:t>
            </a:r>
            <a:r>
              <a:rPr u="sng"/>
              <a:t>fixed</a:t>
            </a:r>
            <a:r>
              <a:t> assumption of the analysis </a:t>
            </a:r>
          </a:p>
        </p:txBody>
      </p:sp>
      <p:sp>
        <p:nvSpPr>
          <p:cNvPr id="3" name="Shape 403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AMAAD4OQAApBAAABAgAAAmAAAACAAAAP//////////"/>
              </a:ext>
            </a:extLst>
          </p:cNvSpPr>
          <p:nvPr/>
        </p:nvSpPr>
        <p:spPr>
          <a:xfrm>
            <a:off x="1003300" y="2032000"/>
            <a:ext cx="8420100" cy="673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It is possible that several (or indeed very many) mixed models provide comparable descriptions of the process heterogeneity</a:t>
            </a:r>
          </a:p>
        </p:txBody>
      </p:sp>
      <p:sp>
        <p:nvSpPr>
          <p:cNvPr id="4" name="Shape 4036"/>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LUO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8AAFwSAAC0DwAA5SUAABAAAAAmAAAACAAAAP//////////"/>
              </a:ext>
            </a:extLst>
          </p:cNvSpPr>
          <p:nvPr/>
        </p:nvSpPr>
        <p:spPr>
          <a:xfrm flipH="1">
            <a:off x="2552700" y="2984500"/>
            <a:ext cx="0" cy="3175635"/>
          </a:xfrm>
          <a:prstGeom prst="line">
            <a:avLst/>
          </a:prstGeom>
          <a:noFill/>
          <a:ln w="25400" cap="flat" cmpd="sng" algn="ctr">
            <a:solidFill>
              <a:srgbClr val="0000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sp>
        <p:nvSpPr>
          <p:cNvPr id="5" name="Shape 403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oE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w8AANElAAApIwAA0SUAABAAAAAmAAAACAAAAP//////////"/>
              </a:ext>
            </a:extLst>
          </p:cNvSpPr>
          <p:nvPr/>
        </p:nvSpPr>
        <p:spPr>
          <a:xfrm flipH="1" flipV="1">
            <a:off x="2539365" y="6147435"/>
            <a:ext cx="3176270" cy="0"/>
          </a:xfrm>
          <a:prstGeom prst="line">
            <a:avLst/>
          </a:prstGeom>
          <a:noFill/>
          <a:ln w="25400" cap="flat" cmpd="sng" algn="ctr">
            <a:solidFill>
              <a:srgbClr val="000000"/>
            </a:solidFill>
            <a:prstDash val="solid"/>
            <a:headEnd type="none"/>
            <a:tailEnd type="none"/>
          </a:ln>
          <a:effectLst>
            <a:outerShdw blurRad="63500" dist="63760" dir="2700000">
              <a:srgbClr val="000000">
                <a:alpha val="35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sp>
        <p:nvSpPr>
          <p:cNvPr id="6" name="Shape 403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1AgAAFAZAAADEAAAXBwAABAgAAAmAAAACAAAAP//////////"/>
              </a:ext>
            </a:extLst>
          </p:cNvSpPr>
          <p:nvPr/>
        </p:nvSpPr>
        <p:spPr>
          <a:xfrm>
            <a:off x="1435100" y="4114800"/>
            <a:ext cx="1167765"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P</a:t>
            </a:r>
            <a:r>
              <a:rPr i="0" cap="none"/>
              <a:t>(</a:t>
            </a:r>
            <a:r>
              <a:rPr b="1" i="0" cap="none"/>
              <a:t>X</a:t>
            </a:r>
            <a:r>
              <a:rPr i="0" cap="none"/>
              <a:t>)</a:t>
            </a:r>
            <a:endParaRPr i="0" cap="none"/>
          </a:p>
        </p:txBody>
      </p:sp>
      <p:sp>
        <p:nvSpPr>
          <p:cNvPr id="7" name="Shape 403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s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AAAGQUAAA4NgAAkB8AABAgAAAmAAAACAAAAP//////////"/>
              </a:ext>
            </a:extLst>
          </p:cNvSpPr>
          <p:nvPr/>
        </p:nvSpPr>
        <p:spPr>
          <a:xfrm>
            <a:off x="5359400" y="3314700"/>
            <a:ext cx="3454400" cy="1816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If the fit of the data to the selected mixed model is vastly better than other candidate mixed models, conditioning on the best mixed model may be justified</a:t>
            </a:r>
          </a:p>
        </p:txBody>
      </p:sp>
      <p:sp>
        <p:nvSpPr>
          <p:cNvPr id="8" name="Shape 4040"/>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4BAAAHASAADcFAAA4BUAABAAAAAmAAAACAAAAP//////////"/>
              </a:ext>
            </a:extLst>
          </p:cNvSpPr>
          <p:nvPr/>
        </p:nvSpPr>
        <p:spPr>
          <a:xfrm>
            <a:off x="2743200" y="2997200"/>
            <a:ext cx="647700" cy="558800"/>
          </a:xfrm>
          <a:prstGeom prst="rect">
            <a:avLst/>
          </a:prstGeom>
          <a:noFill/>
          <a:ln w="25400" cap="flat" cmpd="sng" algn="ctr">
            <a:solidFill>
              <a:srgbClr val="FF93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04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FA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B4PQAAdAkAABAgAAAmAAAACAAAAP//////////"/>
              </a:ext>
            </a:extLst>
          </p:cNvSpPr>
          <p:nvPr/>
        </p:nvSpPr>
        <p:spPr>
          <a:xfrm>
            <a:off x="533400" y="1130300"/>
            <a:ext cx="945896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number of candidate partition schemes (mixed models) quickly becomes vast</a:t>
            </a:r>
          </a:p>
        </p:txBody>
      </p:sp>
      <p:grpSp>
        <p:nvGrpSpPr>
          <p:cNvPr id="10" name="Group 4044"/>
          <p:cNvGrpSpPr>
            <a:extLst>
              <a:ext uri="smNativeData">
                <pr:smNativeData xmlns:pr="smNativeData" xmlns="smNativeData" val="SMDATA_6_2mHZYhMAAAAlAAAAAQAAAA8BAAAAkAAAAEgAAACQAAAASAAAAAAAAAAAAAAAAAAAABcAAAAUAAAAAAAAAAAAAAD/fwAA/38AAAAAAAAJAAAABAAAAAwXCh0fAAAAVAAAAAAAAAAAAAAAAAAAAAAAAAAAAAAAAAAAAAAAAAAAAAAAAAAAAAAAAAAAAAAAAAAAAAAAAAAAAAAAAAAAAAAAAAAAAAAAAAAAAAAAAAAAAAAAAAAAACEAAAAYAAAAFAAAANgOAABcEgAAKBQAAJgVAAAQAAAAJgAAAAgAAAD/////AAAAAA=="/>
              </a:ext>
            </a:extLst>
          </p:cNvGrpSpPr>
          <p:nvPr/>
        </p:nvGrpSpPr>
        <p:grpSpPr>
          <a:xfrm>
            <a:off x="2413000" y="2984500"/>
            <a:ext cx="863600" cy="525780"/>
            <a:chOff x="2413000" y="2984500"/>
            <a:chExt cx="863600" cy="525780"/>
          </a:xfrm>
        </p:grpSpPr>
        <p:sp>
          <p:nvSpPr>
            <p:cNvPr id="12" name="Shape 40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Ce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2A4AAFwSAAB6EwAAZBUAAAAgAAAmAAAACAAAAP//////////"/>
                </a:ext>
              </a:extLst>
            </p:cNvSpPr>
            <p:nvPr/>
          </p:nvSpPr>
          <p:spPr>
            <a:xfrm>
              <a:off x="2413000" y="2984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11" name="Shape 404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B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BAAAMQTAAAoFAAAmBUAAAAgAAAmAAAACAAAAP//////////"/>
                </a:ext>
              </a:extLst>
            </p:cNvSpPr>
            <p:nvPr/>
          </p:nvSpPr>
          <p:spPr>
            <a:xfrm>
              <a:off x="2730500" y="3213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1</a:t>
              </a:r>
            </a:p>
          </p:txBody>
        </p:sp>
      </p:grpSp>
      <p:grpSp>
        <p:nvGrpSpPr>
          <p:cNvPr id="13" name="Group 404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NARAAAIIAAAIBcAAEQjAAAQAAAAJgAAAAgAAAD/////AAAAAA=="/>
              </a:ext>
            </a:extLst>
          </p:cNvGrpSpPr>
          <p:nvPr/>
        </p:nvGrpSpPr>
        <p:grpSpPr>
          <a:xfrm>
            <a:off x="2895600" y="5207000"/>
            <a:ext cx="863600" cy="525780"/>
            <a:chOff x="2895600" y="5207000"/>
            <a:chExt cx="863600" cy="525780"/>
          </a:xfrm>
        </p:grpSpPr>
        <p:sp>
          <p:nvSpPr>
            <p:cNvPr id="15" name="Shape 404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B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0BEAAAggAAByFgAAECMAAAAgAAAmAAAACAAAAP//////////"/>
                </a:ext>
              </a:extLst>
            </p:cNvSpPr>
            <p:nvPr/>
          </p:nvSpPr>
          <p:spPr>
            <a:xfrm>
              <a:off x="2895600" y="52070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14" name="Shape 40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wDAS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xBMAAHAhAAAgFwAARCMAAAAgAAAmAAAACAAAAP//////////"/>
                </a:ext>
              </a:extLst>
            </p:cNvSpPr>
            <p:nvPr/>
          </p:nvSpPr>
          <p:spPr>
            <a:xfrm>
              <a:off x="3213100" y="54356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2</a:t>
              </a:r>
            </a:p>
          </p:txBody>
        </p:sp>
      </p:grpSp>
      <p:grpSp>
        <p:nvGrpSpPr>
          <p:cNvPr id="16" name="Group 405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MgUAACoIAAAGBoAAOQjAAAQAAAAJgAAAAgAAAD/////AAAAAA=="/>
              </a:ext>
            </a:extLst>
          </p:cNvGrpSpPr>
          <p:nvPr/>
        </p:nvGrpSpPr>
        <p:grpSpPr>
          <a:xfrm>
            <a:off x="3378200" y="5308600"/>
            <a:ext cx="863600" cy="525780"/>
            <a:chOff x="3378200" y="5308600"/>
            <a:chExt cx="863600" cy="525780"/>
          </a:xfrm>
        </p:grpSpPr>
        <p:sp>
          <p:nvSpPr>
            <p:cNvPr id="18" name="Shape 404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yBQAAKggAABqGQAAsCMAAAAgAAAmAAAACAAAAP//////////"/>
                </a:ext>
              </a:extLst>
            </p:cNvSpPr>
            <p:nvPr/>
          </p:nvSpPr>
          <p:spPr>
            <a:xfrm>
              <a:off x="3378200" y="53086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17" name="Shape 404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9h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BYAABAiAAAYGgAA5CMAAAAgAAAmAAAACAAAAP//////////"/>
                </a:ext>
              </a:extLst>
            </p:cNvSpPr>
            <p:nvPr/>
          </p:nvSpPr>
          <p:spPr>
            <a:xfrm>
              <a:off x="3695700" y="55372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3</a:t>
              </a:r>
            </a:p>
          </p:txBody>
        </p:sp>
      </p:grpSp>
      <p:grpSp>
        <p:nvGrpSpPr>
          <p:cNvPr id="19" name="Group 405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MAXAAA0IQAAEB0AAHAkAAAQAAAAJgAAAAgAAAD/////AAAAAA=="/>
              </a:ext>
            </a:extLst>
          </p:cNvGrpSpPr>
          <p:nvPr/>
        </p:nvGrpSpPr>
        <p:grpSpPr>
          <a:xfrm>
            <a:off x="3860800" y="5397500"/>
            <a:ext cx="863600" cy="525780"/>
            <a:chOff x="3860800" y="5397500"/>
            <a:chExt cx="863600" cy="525780"/>
          </a:xfrm>
        </p:grpSpPr>
        <p:sp>
          <p:nvSpPr>
            <p:cNvPr id="21" name="Shape 40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w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wBcAADQhAABiHAAAPCQAAAAgAAAmAAAACAAAAP//////////"/>
                </a:ext>
              </a:extLst>
            </p:cNvSpPr>
            <p:nvPr/>
          </p:nvSpPr>
          <p:spPr>
            <a:xfrm>
              <a:off x="3860800" y="5397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20" name="Shape 405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BBMD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tBkAAJwiAAAQHQAAcCQAAAAgAAAmAAAACAAAAP//////////"/>
                </a:ext>
              </a:extLst>
            </p:cNvSpPr>
            <p:nvPr/>
          </p:nvSpPr>
          <p:spPr>
            <a:xfrm>
              <a:off x="4178300" y="5626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4</a:t>
              </a:r>
            </a:p>
          </p:txBody>
        </p:sp>
      </p:grpSp>
      <p:grpSp>
        <p:nvGrpSpPr>
          <p:cNvPr id="22" name="Group 405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gaAADAIQAACCAAAPwkAAAQAAAAJgAAAAgAAAD/////AAAAAA=="/>
              </a:ext>
            </a:extLst>
          </p:cNvGrpSpPr>
          <p:nvPr/>
        </p:nvGrpSpPr>
        <p:grpSpPr>
          <a:xfrm>
            <a:off x="4343400" y="5486400"/>
            <a:ext cx="863600" cy="525780"/>
            <a:chOff x="4343400" y="5486400"/>
            <a:chExt cx="863600" cy="525780"/>
          </a:xfrm>
        </p:grpSpPr>
        <p:sp>
          <p:nvSpPr>
            <p:cNvPr id="24" name="Shape 405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A6Y0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uBoAAMAhAABaHwAAyCQAAAAgAAAmAAAACAAAAP//////////"/>
                </a:ext>
              </a:extLst>
            </p:cNvSpPr>
            <p:nvPr/>
          </p:nvSpPr>
          <p:spPr>
            <a:xfrm>
              <a:off x="4343400" y="54864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23" name="Shape 405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b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rBwAACgjAAAIIAAA/CQAAAAgAAAmAAAACAAAAP//////////"/>
                </a:ext>
              </a:extLst>
            </p:cNvSpPr>
            <p:nvPr/>
          </p:nvSpPr>
          <p:spPr>
            <a:xfrm>
              <a:off x="4660900" y="57150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5</a:t>
              </a:r>
            </a:p>
          </p:txBody>
        </p:sp>
      </p:grpSp>
      <p:grpSp>
        <p:nvGrpSpPr>
          <p:cNvPr id="25" name="Group 4059"/>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AdAABgIgAAACMAAJwlAAAQAAAAJgAAAAgAAAD/////AAAAAA=="/>
              </a:ext>
            </a:extLst>
          </p:cNvGrpSpPr>
          <p:nvPr/>
        </p:nvGrpSpPr>
        <p:grpSpPr>
          <a:xfrm>
            <a:off x="4826000" y="5588000"/>
            <a:ext cx="863600" cy="525780"/>
            <a:chOff x="4826000" y="5588000"/>
            <a:chExt cx="863600" cy="525780"/>
          </a:xfrm>
        </p:grpSpPr>
        <p:sp>
          <p:nvSpPr>
            <p:cNvPr id="27" name="Shape 405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JvZ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sB0AAGAiAABSIgAAaCUAAAAgAAAmAAAACAAAAP//////////"/>
                </a:ext>
              </a:extLst>
            </p:cNvSpPr>
            <p:nvPr/>
          </p:nvSpPr>
          <p:spPr>
            <a:xfrm>
              <a:off x="4826000" y="55880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26" name="Shape 405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ga3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pB8AAMgjAAAAIwAAnCUAAAAgAAAmAAAACAAAAP//////////"/>
                </a:ext>
              </a:extLst>
            </p:cNvSpPr>
            <p:nvPr/>
          </p:nvSpPr>
          <p:spPr>
            <a:xfrm>
              <a:off x="5143500" y="58166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6</a:t>
              </a:r>
            </a:p>
          </p:txBody>
        </p:sp>
      </p:grpSp>
      <p:sp>
        <p:nvSpPr>
          <p:cNvPr id="28" name="Shape 406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5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woAANwAAAAxNAAATAQAABAgAAAmAAAACAAAAP//////////"/>
              </a:ext>
            </a:extLst>
          </p:cNvSpPr>
          <p:nvPr/>
        </p:nvSpPr>
        <p:spPr>
          <a:xfrm>
            <a:off x="1675765" y="139700"/>
            <a:ext cx="68084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Difficulties of the Mixed-Model Approach</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9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0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YAR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JAAB8OAAAuAsAABAgAAAmAAAACAAAAP//////////"/>
              </a:ext>
            </a:extLst>
          </p:cNvSpPr>
          <p:nvPr/>
        </p:nvSpPr>
        <p:spPr>
          <a:xfrm>
            <a:off x="1003300" y="1524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selected mixed model becomes a </a:t>
            </a:r>
            <a:r>
              <a:rPr u="sng"/>
              <a:t>fixed</a:t>
            </a:r>
            <a:r>
              <a:t> assumption of the analysis </a:t>
            </a:r>
          </a:p>
        </p:txBody>
      </p:sp>
      <p:sp>
        <p:nvSpPr>
          <p:cNvPr id="3" name="Shape 40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cN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AMAAD4OQAApBAAABAgAAAmAAAACAAAAP//////////"/>
              </a:ext>
            </a:extLst>
          </p:cNvSpPr>
          <p:nvPr/>
        </p:nvSpPr>
        <p:spPr>
          <a:xfrm>
            <a:off x="1003300" y="2032000"/>
            <a:ext cx="8420100" cy="673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It is possible that several (or indeed very many) mixed models provide comparable descriptions of the process heterogeneity</a:t>
            </a:r>
          </a:p>
        </p:txBody>
      </p:sp>
      <p:sp>
        <p:nvSpPr>
          <p:cNvPr id="4" name="Shape 4064"/>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8AAFwSAAC0DwAA5SUAABAAAAAmAAAACAAAAP//////////"/>
              </a:ext>
            </a:extLst>
          </p:cNvSpPr>
          <p:nvPr/>
        </p:nvSpPr>
        <p:spPr>
          <a:xfrm flipH="1">
            <a:off x="2552700" y="2984500"/>
            <a:ext cx="0" cy="3175635"/>
          </a:xfrm>
          <a:prstGeom prst="line">
            <a:avLst/>
          </a:prstGeom>
          <a:noFill/>
          <a:ln w="25400" cap="flat" cmpd="sng" algn="ctr">
            <a:solidFill>
              <a:srgbClr val="0000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sp>
        <p:nvSpPr>
          <p:cNvPr id="5" name="Shape 406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Nc8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w8AANElAAApIwAA0SUAABAAAAAmAAAACAAAAP//////////"/>
              </a:ext>
            </a:extLst>
          </p:cNvSpPr>
          <p:nvPr/>
        </p:nvSpPr>
        <p:spPr>
          <a:xfrm flipH="1" flipV="1">
            <a:off x="2539365" y="6147435"/>
            <a:ext cx="3176270" cy="0"/>
          </a:xfrm>
          <a:prstGeom prst="line">
            <a:avLst/>
          </a:prstGeom>
          <a:noFill/>
          <a:ln w="25400" cap="flat" cmpd="sng" algn="ctr">
            <a:solidFill>
              <a:srgbClr val="000000"/>
            </a:solidFill>
            <a:prstDash val="solid"/>
            <a:headEnd type="none"/>
            <a:tailEnd type="none"/>
          </a:ln>
          <a:effectLst>
            <a:outerShdw blurRad="63500" dist="63760" dir="2700000">
              <a:srgbClr val="000000">
                <a:alpha val="35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grpSp>
        <p:nvGrpSpPr>
          <p:cNvPr id="6" name="Group 4068"/>
          <p:cNvGrpSpPr>
            <a:extLst>
              <a:ext uri="smNativeData">
                <pr:smNativeData xmlns:pr="smNativeData" xmlns="smNativeData" val="SMDATA_6_2mHZYhMAAAAlAAAAAQAAAA8BAAAAkAAAAEgAAACQAAAASAAAAAAAAAAAAAAAAAAAABcAAAAUAAAAAAAAAAAAAAD/fwAA/38AAAAAAAAJAAAABAAAAF0hAAAfAAAAVAAAAAAAAAAAAAAAAAAAAAAAAAAAAAAAAAAAAAAAAAAAAAAAAAAAAAAAAAAAAAAAAAAAAAAAAAAAAAAAAAAAAAAAAAAAAAAAAAAAAAAAAAAAAAAAAAAAACEAAAAYAAAAFAAAANgOAABcEgAAKBQAAJgVAAAQAAAAJgAAAAgAAAD/////AAAAAA=="/>
              </a:ext>
            </a:extLst>
          </p:cNvGrpSpPr>
          <p:nvPr/>
        </p:nvGrpSpPr>
        <p:grpSpPr>
          <a:xfrm>
            <a:off x="2413000" y="2984500"/>
            <a:ext cx="863600" cy="525780"/>
            <a:chOff x="2413000" y="2984500"/>
            <a:chExt cx="863600" cy="525780"/>
          </a:xfrm>
        </p:grpSpPr>
        <p:sp>
          <p:nvSpPr>
            <p:cNvPr id="8" name="Shape 406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Eq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2A4AAFwSAAB6EwAAZBUAAAAgAAAmAAAACAAAAP//////////"/>
                </a:ext>
              </a:extLst>
            </p:cNvSpPr>
            <p:nvPr/>
          </p:nvSpPr>
          <p:spPr>
            <a:xfrm>
              <a:off x="2413000" y="2984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7" name="Shape 406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BAAAMQTAAAoFAAAmBUAAAAgAAAmAAAACAAAAP//////////"/>
                </a:ext>
              </a:extLst>
            </p:cNvSpPr>
            <p:nvPr/>
          </p:nvSpPr>
          <p:spPr>
            <a:xfrm>
              <a:off x="2730500" y="3213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1</a:t>
              </a:r>
            </a:p>
          </p:txBody>
        </p:sp>
      </p:grpSp>
      <p:sp>
        <p:nvSpPr>
          <p:cNvPr id="9" name="Shape 406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1AgAAFAZAAADEAAAXBwAABAgAAAmAAAACAAAAP//////////"/>
              </a:ext>
            </a:extLst>
          </p:cNvSpPr>
          <p:nvPr/>
        </p:nvSpPr>
        <p:spPr>
          <a:xfrm>
            <a:off x="1435100" y="4114800"/>
            <a:ext cx="1167765"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P</a:t>
            </a:r>
            <a:r>
              <a:rPr i="0" cap="none"/>
              <a:t>(</a:t>
            </a:r>
            <a:r>
              <a:rPr b="1" i="0" cap="none"/>
              <a:t>X</a:t>
            </a:r>
            <a:r>
              <a:rPr i="0" cap="none"/>
              <a:t>)</a:t>
            </a:r>
            <a:endParaRPr i="0" cap="none"/>
          </a:p>
        </p:txBody>
      </p:sp>
      <p:grpSp>
        <p:nvGrpSpPr>
          <p:cNvPr id="10" name="Group 4072"/>
          <p:cNvGrpSpPr>
            <a:extLst>
              <a:ext uri="smNativeData">
                <pr:smNativeData xmlns:pr="smNativeData" xmlns="smNativeData" val="SMDATA_6_2mHZYhMAAAAlAAAAAQAAAA8BAAAAkAAAAEgAAACQAAAASAAAAAAAAAAAAAAAAAAAABcAAAAUAAAAAAAAAAAAAAD/fwAA/38AAAAAAAAJAAAABAAAAFcIAAAfAAAAVAAAAAAAAAAAAAAAAAAAAAAAAAAAAAAAAAAAAAAAAAAAAAAAAAAAAAAAAAAAAAAAAAAAAAAAAAAAAAAAAAAAAAAAAAAAAAAAAAAAAAAAAAAAAAAAAAAAACEAAAAYAAAAFAAAANARAAAkEwAAIBcAAGAWAAAQAAAAJgAAAAgAAAD/////AAAAAA=="/>
              </a:ext>
            </a:extLst>
          </p:cNvGrpSpPr>
          <p:nvPr/>
        </p:nvGrpSpPr>
        <p:grpSpPr>
          <a:xfrm>
            <a:off x="2895600" y="3111500"/>
            <a:ext cx="863600" cy="525780"/>
            <a:chOff x="2895600" y="3111500"/>
            <a:chExt cx="863600" cy="525780"/>
          </a:xfrm>
        </p:grpSpPr>
        <p:sp>
          <p:nvSpPr>
            <p:cNvPr id="12" name="Shape 407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A2x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0BEAACQTAAByFgAALBYAAAAgAAAmAAAACAAAAP//////////"/>
                </a:ext>
              </a:extLst>
            </p:cNvSpPr>
            <p:nvPr/>
          </p:nvSpPr>
          <p:spPr>
            <a:xfrm>
              <a:off x="2895600" y="3111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11" name="Shape 407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HFU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xBMAAIwUAAAgFwAAYBYAAAAgAAAmAAAACAAAAP//////////"/>
                </a:ext>
              </a:extLst>
            </p:cNvSpPr>
            <p:nvPr/>
          </p:nvSpPr>
          <p:spPr>
            <a:xfrm>
              <a:off x="3213100" y="3340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2</a:t>
              </a:r>
            </a:p>
          </p:txBody>
        </p:sp>
      </p:grpSp>
      <p:grpSp>
        <p:nvGrpSpPr>
          <p:cNvPr id="13" name="Group 4075"/>
          <p:cNvGrpSpPr>
            <a:extLst>
              <a:ext uri="smNativeData">
                <pr:smNativeData xmlns:pr="smNativeData" xmlns="smNativeData" val="SMDATA_6_2mHZYhMAAAAlAAAAAQAAAA8BAAAAkAAAAEgAAACQAAAASAAAAAAAAAAAAAAAAAAAABcAAAAUAAAAAAAAAAAAAAD/fwAA/38AAAAAAAAJAAAABAAAAGhlYWQfAAAAVAAAAAAAAAAAAAAAAAAAAAAAAAAAAAAAAAAAAAAAAAAAAAAAAAAAAAAAAAAAAAAAAAAAAAAAAAAAAAAAAAAAAAAAAAAAAAAAAAAAAAAAAAAAAAAAAAAAACEAAAAYAAAAFAAAAMgUAADsEwAAGBoAACgXAAAQAAAAJgAAAAgAAAD/////AAAAAA=="/>
              </a:ext>
            </a:extLst>
          </p:cNvGrpSpPr>
          <p:nvPr/>
        </p:nvGrpSpPr>
        <p:grpSpPr>
          <a:xfrm>
            <a:off x="3378200" y="3238500"/>
            <a:ext cx="863600" cy="525780"/>
            <a:chOff x="3378200" y="3238500"/>
            <a:chExt cx="863600" cy="525780"/>
          </a:xfrm>
        </p:grpSpPr>
        <p:sp>
          <p:nvSpPr>
            <p:cNvPr id="15" name="Shape 40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I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yBQAAOwTAABqGQAA9BYAAAAgAAAmAAAACAAAAP//////////"/>
                </a:ext>
              </a:extLst>
            </p:cNvSpPr>
            <p:nvPr/>
          </p:nvSpPr>
          <p:spPr>
            <a:xfrm>
              <a:off x="3378200" y="3238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14" name="Shape 40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BYAAFQVAAAYGgAAKBcAAAAgAAAmAAAACAAAAP//////////"/>
                </a:ext>
              </a:extLst>
            </p:cNvSpPr>
            <p:nvPr/>
          </p:nvSpPr>
          <p:spPr>
            <a:xfrm>
              <a:off x="3695700" y="3467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3</a:t>
              </a:r>
            </a:p>
          </p:txBody>
        </p:sp>
      </p:grpSp>
      <p:grpSp>
        <p:nvGrpSpPr>
          <p:cNvPr id="16" name="Group 407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MAXAAA0IQAAEB0AAHAkAAAQAAAAJgAAAAgAAAD/////AAAAAA=="/>
              </a:ext>
            </a:extLst>
          </p:cNvGrpSpPr>
          <p:nvPr/>
        </p:nvGrpSpPr>
        <p:grpSpPr>
          <a:xfrm>
            <a:off x="3860800" y="5397500"/>
            <a:ext cx="863600" cy="525780"/>
            <a:chOff x="3860800" y="5397500"/>
            <a:chExt cx="863600" cy="525780"/>
          </a:xfrm>
        </p:grpSpPr>
        <p:sp>
          <p:nvSpPr>
            <p:cNvPr id="18" name="Shape 407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o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wBcAADQhAABiHAAAPCQAAAAgAAAmAAAACAAAAP//////////"/>
                </a:ext>
              </a:extLst>
            </p:cNvSpPr>
            <p:nvPr/>
          </p:nvSpPr>
          <p:spPr>
            <a:xfrm>
              <a:off x="3860800" y="5397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17" name="Shape 407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vb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tBkAAJwiAAAQHQAAcCQAAAAgAAAmAAAACAAAAP//////////"/>
                </a:ext>
              </a:extLst>
            </p:cNvSpPr>
            <p:nvPr/>
          </p:nvSpPr>
          <p:spPr>
            <a:xfrm>
              <a:off x="4178300" y="5626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4</a:t>
              </a:r>
            </a:p>
          </p:txBody>
        </p:sp>
      </p:grpSp>
      <p:grpSp>
        <p:nvGrpSpPr>
          <p:cNvPr id="19" name="Group 4081"/>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gaAAD8IQAACCAAADglAAAQAAAAJgAAAAgAAAD/////AAAAAA=="/>
              </a:ext>
            </a:extLst>
          </p:cNvGrpSpPr>
          <p:nvPr/>
        </p:nvGrpSpPr>
        <p:grpSpPr>
          <a:xfrm>
            <a:off x="4343400" y="5524500"/>
            <a:ext cx="863600" cy="525780"/>
            <a:chOff x="4343400" y="5524500"/>
            <a:chExt cx="863600" cy="525780"/>
          </a:xfrm>
        </p:grpSpPr>
        <p:sp>
          <p:nvSpPr>
            <p:cNvPr id="21" name="Shape 40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F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uBoAAPwhAABaHwAABCUAAAAgAAAmAAAACAAAAP//////////"/>
                </a:ext>
              </a:extLst>
            </p:cNvSpPr>
            <p:nvPr/>
          </p:nvSpPr>
          <p:spPr>
            <a:xfrm>
              <a:off x="4343400" y="5524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20" name="Shape 40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QBY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rBwAAGQjAAAIIAAAOCUAAAAgAAAmAAAACAAAAP//////////"/>
                </a:ext>
              </a:extLst>
            </p:cNvSpPr>
            <p:nvPr/>
          </p:nvSpPr>
          <p:spPr>
            <a:xfrm>
              <a:off x="4660900" y="5753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5</a:t>
              </a:r>
            </a:p>
          </p:txBody>
        </p:sp>
      </p:grpSp>
      <p:grpSp>
        <p:nvGrpSpPr>
          <p:cNvPr id="22" name="Group 4084"/>
          <p:cNvGrpSpPr>
            <a:extLst>
              <a:ext uri="smNativeData">
                <pr:smNativeData xmlns:pr="smNativeData" xmlns="smNativeData" val="SMDATA_6_2mHZYhMAAAAlAAAAAQAAAA8BAAAAkAAAAEgAAACQAAAASAAAAAAAAAAAAAAAAAAAABcAAAAUAAAAAAAAAAAAAAD/fwAA/38AAAAAAAAJAAAABAAAAAIAAAAfAAAAVAAAAAAAAAAAAAAAAAAAAAAAAAAAAAAAAAAAAAAAAAAAAAAAAAAAAAAAAAAAAAAAAAAAAAAAAAAAAAAAAAAAAAAAAAAAAAAAAAAAAAAAAAAAAAAAAAAAACEAAAAYAAAAFAAAALAdAABgIgAAACMAAJwlAAAQAAAAJgAAAAgAAAD/////AAAAAA=="/>
              </a:ext>
            </a:extLst>
          </p:cNvGrpSpPr>
          <p:nvPr/>
        </p:nvGrpSpPr>
        <p:grpSpPr>
          <a:xfrm>
            <a:off x="4826000" y="5588000"/>
            <a:ext cx="863600" cy="525780"/>
            <a:chOff x="4826000" y="5588000"/>
            <a:chExt cx="863600" cy="525780"/>
          </a:xfrm>
        </p:grpSpPr>
        <p:sp>
          <p:nvSpPr>
            <p:cNvPr id="24" name="Shape 408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nK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sB0AAGAiAABSIgAAaCUAAAAgAAAmAAAACAAAAP//////////"/>
                </a:ext>
              </a:extLst>
            </p:cNvSpPr>
            <p:nvPr/>
          </p:nvSpPr>
          <p:spPr>
            <a:xfrm>
              <a:off x="4826000" y="55880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23" name="Shape 40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u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pB8AAMgjAAAAIwAAnCUAAAAgAAAmAAAACAAAAP//////////"/>
                </a:ext>
              </a:extLst>
            </p:cNvSpPr>
            <p:nvPr/>
          </p:nvSpPr>
          <p:spPr>
            <a:xfrm>
              <a:off x="5143500" y="58166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6</a:t>
              </a:r>
            </a:p>
          </p:txBody>
        </p:sp>
      </p:grpSp>
      <p:sp>
        <p:nvSpPr>
          <p:cNvPr id="25" name="Shape 408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HFU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B4PQAAdAkAABAgAAAmAAAACAAAAP//////////"/>
              </a:ext>
            </a:extLst>
          </p:cNvSpPr>
          <p:nvPr/>
        </p:nvSpPr>
        <p:spPr>
          <a:xfrm>
            <a:off x="533400" y="1130300"/>
            <a:ext cx="945896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number of candidate partition schemes (mixed models) quickly becomes vast</a:t>
            </a:r>
          </a:p>
        </p:txBody>
      </p:sp>
      <p:sp>
        <p:nvSpPr>
          <p:cNvPr id="26" name="Shape 4086"/>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GZpY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4BAAAHASAADcGQAA+BYAABAAAAAmAAAACAAAAP//////////"/>
              </a:ext>
            </a:extLst>
          </p:cNvSpPr>
          <p:nvPr/>
        </p:nvSpPr>
        <p:spPr>
          <a:xfrm>
            <a:off x="2743200" y="2997200"/>
            <a:ext cx="1460500" cy="736600"/>
          </a:xfrm>
          <a:prstGeom prst="rect">
            <a:avLst/>
          </a:prstGeom>
          <a:noFill/>
          <a:ln w="25400" cap="flat" cmpd="sng" algn="ctr">
            <a:solidFill>
              <a:srgbClr val="FF93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7" name="Shape 408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hhc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AAAGQUAAA4NgAAkB8AABAgAAAmAAAACAAAAP//////////"/>
              </a:ext>
            </a:extLst>
          </p:cNvSpPr>
          <p:nvPr/>
        </p:nvSpPr>
        <p:spPr>
          <a:xfrm>
            <a:off x="5359400" y="3314700"/>
            <a:ext cx="3454400" cy="1816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Conversely, if the fit of the data to the selected mixed model is only marginally better than other candidate mixed models, conditioning on the best mixed model is not justifiable</a:t>
            </a:r>
          </a:p>
        </p:txBody>
      </p:sp>
      <p:sp>
        <p:nvSpPr>
          <p:cNvPr id="28" name="Shape 408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52R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woAANwAAAAxNAAATAQAABAgAAAmAAAACAAAAP//////////"/>
              </a:ext>
            </a:extLst>
          </p:cNvSpPr>
          <p:nvPr/>
        </p:nvSpPr>
        <p:spPr>
          <a:xfrm>
            <a:off x="1675765" y="139700"/>
            <a:ext cx="68084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Difficulties of the Mixed-Model Approach</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9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09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FY4z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wkAAMgAAABhNQAACAcAABAgAAAmAAAACAAAAP//////////"/>
              </a:ext>
            </a:extLst>
          </p:cNvSpPr>
          <p:nvPr/>
        </p:nvSpPr>
        <p:spPr>
          <a:xfrm>
            <a:off x="1482725" y="127000"/>
            <a:ext cx="719455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An Alternative Approach Based on Infinite </a:t>
            </a:r>
            <a:br/>
            <a:r>
              <a:t>Mixture Models</a:t>
            </a:r>
          </a:p>
        </p:txBody>
      </p:sp>
      <p:sp>
        <p:nvSpPr>
          <p:cNvPr id="3" name="Shape 40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FpBt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BDP/AMvLywDAwP8Af39/AAAAAAAAAAAAAAAAAAAAAAAAAAAAIQAAABgAAAAUAAAASAMAAPQGAAD4OQAAYAsAABAgAAAmAAAACAAAAP//////////"/>
              </a:ext>
            </a:extLst>
          </p:cNvSpPr>
          <p:nvPr/>
        </p:nvSpPr>
        <p:spPr>
          <a:xfrm>
            <a:off x="533400" y="1130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In the spirit of the mixed-model approach, we leverage biological knowledge</a:t>
            </a:r>
            <a:br/>
            <a:r>
              <a:t>    regarding likely patterns of process heterogeneity</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39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09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wkAAMgAAABhNQAACAcAABAgAAAmAAAACAAAAP//////////"/>
              </a:ext>
            </a:extLst>
          </p:cNvSpPr>
          <p:nvPr/>
        </p:nvSpPr>
        <p:spPr>
          <a:xfrm>
            <a:off x="1482725" y="127000"/>
            <a:ext cx="719455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An Alternative Approach Based on Infinite </a:t>
            </a:r>
            <a:br/>
            <a:r>
              <a:t>Mixture Models</a:t>
            </a:r>
          </a:p>
        </p:txBody>
      </p:sp>
      <p:sp>
        <p:nvSpPr>
          <p:cNvPr id="3" name="Shape 409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A+PAAA1A8AABAgAAAmAAAACAAAAP//////////"/>
              </a:ext>
            </a:extLst>
          </p:cNvSpPr>
          <p:nvPr/>
        </p:nvSpPr>
        <p:spPr>
          <a:xfrm>
            <a:off x="1003300" y="1905000"/>
            <a:ext cx="8789670"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investigator can specify data subsets that are likely to capture probable patterns</a:t>
            </a:r>
            <a:br/>
            <a:r>
              <a:t>   of process heterogeneity</a:t>
            </a:r>
          </a:p>
        </p:txBody>
      </p:sp>
      <p:sp>
        <p:nvSpPr>
          <p:cNvPr id="4" name="Shape 409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BDP/AMvLywDAwP8Af39/AAAAAAAAAAAAAAAAAAAAAAAAAAAAIQAAABgAAAAUAAAASAMAAPQGAAD4OQAAYAsAABAgAAAmAAAACAAAAP//////////"/>
              </a:ext>
            </a:extLst>
          </p:cNvSpPr>
          <p:nvPr/>
        </p:nvSpPr>
        <p:spPr>
          <a:xfrm>
            <a:off x="533400" y="1130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In the spirit of the mixed-model approach, we leverage biological knowledge</a:t>
            </a:r>
            <a:br/>
            <a:r>
              <a:t>    regarding likely patterns of process heterogeneity</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4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QV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24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Yc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24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2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24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61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YAR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61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Y6Jk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4E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HAXAAAQAAAAJgAAAAgAAAD//////////w=="/>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61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H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0AAHQMAABwLgAAgRgAABAAAAAmAAAACAAAAP//////////"/>
              </a:ext>
            </a:extLst>
          </p:cNvSpPr>
          <p:nvPr/>
        </p:nvSpPr>
        <p:spPr>
          <a:xfrm>
            <a:off x="4876165" y="2024380"/>
            <a:ext cx="2672715" cy="195897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620"/>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s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hsAAK4VAABmGwAAgBcAABAAAAAmAAAACAAAAP//////////"/>
              </a:ext>
            </a:extLst>
          </p:cNvSpPr>
          <p:nvPr/>
        </p:nvSpPr>
        <p:spPr>
          <a:xfrm flipV="1">
            <a:off x="4453890" y="3524250"/>
            <a:ext cx="0" cy="29591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62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RMAABwXAAC/IwAAMxoAABAgAAAmAAAACAAAAP//////////"/>
              </a:ext>
            </a:extLst>
          </p:cNvSpPr>
          <p:nvPr/>
        </p:nvSpPr>
        <p:spPr>
          <a:xfrm>
            <a:off x="3218815" y="3756660"/>
            <a:ext cx="2592070" cy="5022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average number of </a:t>
            </a:r>
            <a:br/>
            <a:r>
              <a:t>changes away from each state </a:t>
            </a:r>
          </a:p>
        </p:txBody>
      </p:sp>
      <p:sp>
        <p:nvSpPr>
          <p:cNvPr id="8" name="Shape 6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8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1...</a:t>
            </a:r>
            <a:endParaRPr cap="none">
              <a:solidFill>
                <a:srgbClr val="424242"/>
              </a:solidFill>
            </a:endParaRPr>
          </a:p>
        </p:txBody>
      </p:sp>
      <p:pic>
        <p:nvPicPr>
          <p:cNvPr id="9"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hgcAAAAAAABkAAAAZAAAAAAAAAAjAAAABAAAAGQAAAAXAAAAFAAAAAAAAAAAAAAA/38AAP9/AAAAAAAACQAAAAQAAADrH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GgVAAAQAAAAJgAAAAgAAAD//////////w=="/>
              </a:ext>
            </a:extLst>
          </p:cNvPicPr>
          <p:nvPr/>
        </p:nvPicPr>
        <p:blipFill>
          <a:blip r:embed="rId2"/>
          <a:srcRect l="0" t="0" r="0" b="19260"/>
          <a:stretch>
            <a:fillRect/>
          </a:stretch>
        </p:blipFill>
        <p:spPr>
          <a:xfrm>
            <a:off x="2705100" y="2095500"/>
            <a:ext cx="3086100" cy="1384300"/>
          </a:xfrm>
          <a:prstGeom prst="rect">
            <a:avLst/>
          </a:prstGeom>
          <a:noFill/>
          <a:ln>
            <a:noFill/>
          </a:ln>
          <a:effectLst/>
        </p:spPr>
      </p:pic>
      <p:sp>
        <p:nvSpPr>
          <p:cNvPr id="10" name="Shape 62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uR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1" name="Group 629"/>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5" name="Shape 62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0.788</a:t>
              </a:r>
              <a:endParaRPr cap="none">
                <a:solidFill>
                  <a:srgbClr val="424242"/>
                </a:solidFill>
              </a:endParaRPr>
            </a:p>
          </p:txBody>
        </p:sp>
        <p:sp>
          <p:nvSpPr>
            <p:cNvPr id="14" name="Shape 62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0.541</a:t>
              </a:r>
              <a:endParaRPr cap="none">
                <a:solidFill>
                  <a:srgbClr val="424242"/>
                </a:solidFill>
              </a:endParaRPr>
            </a:p>
          </p:txBody>
        </p:sp>
        <p:sp>
          <p:nvSpPr>
            <p:cNvPr id="13" name="Shape 62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0.352</a:t>
              </a:r>
              <a:endParaRPr cap="none">
                <a:solidFill>
                  <a:srgbClr val="424242"/>
                </a:solidFill>
              </a:endParaRPr>
            </a:p>
          </p:txBody>
        </p:sp>
        <p:sp>
          <p:nvSpPr>
            <p:cNvPr id="12" name="Shape 62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0.643</a:t>
              </a:r>
              <a:endParaRPr cap="none">
                <a:solidFill>
                  <a:srgbClr val="424242"/>
                </a:solidFill>
              </a:endParaRPr>
            </a:p>
          </p:txBody>
        </p:sp>
      </p:grpSp>
      <p:grpSp>
        <p:nvGrpSpPr>
          <p:cNvPr id="16" name="Group 634"/>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20" name="Shape 63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19" name="Shape 63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8" name="Shape 63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7" name="Shape 63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grpSp>
        <p:nvGrpSpPr>
          <p:cNvPr id="21" name="Group 639"/>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5" name="Shape 63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0.109</a:t>
              </a:r>
              <a:endParaRPr cap="none">
                <a:solidFill>
                  <a:srgbClr val="424242"/>
                </a:solidFill>
              </a:endParaRPr>
            </a:p>
          </p:txBody>
        </p:sp>
        <p:sp>
          <p:nvSpPr>
            <p:cNvPr id="24" name="Shape 63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0.102</a:t>
              </a:r>
              <a:endParaRPr cap="none">
                <a:solidFill>
                  <a:srgbClr val="424242"/>
                </a:solidFill>
              </a:endParaRPr>
            </a:p>
          </p:txBody>
        </p:sp>
        <p:sp>
          <p:nvSpPr>
            <p:cNvPr id="23" name="Shape 63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j//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0.174</a:t>
              </a:r>
              <a:endParaRPr cap="none">
                <a:solidFill>
                  <a:srgbClr val="424242"/>
                </a:solidFill>
              </a:endParaRPr>
            </a:p>
          </p:txBody>
        </p:sp>
        <p:sp>
          <p:nvSpPr>
            <p:cNvPr id="22" name="Shape 63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M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0.155</a:t>
              </a:r>
              <a:endParaRPr cap="none">
                <a:solidFill>
                  <a:srgbClr val="424242"/>
                </a:solidFill>
              </a:endParaRPr>
            </a:p>
          </p:txBody>
        </p:sp>
      </p:grpSp>
      <p:sp>
        <p:nvSpPr>
          <p:cNvPr id="26" name="Shape 64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YEg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Dh4AAOwMAADpLQAAYBUAABAAAAAmAAAACAAAAP//////////"/>
              </a:ext>
            </a:extLst>
          </p:cNvSpPr>
          <p:nvPr/>
        </p:nvSpPr>
        <p:spPr>
          <a:xfrm>
            <a:off x="4885690" y="2100580"/>
            <a:ext cx="2577465" cy="13741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0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09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wkAAMgAAABhNQAACAcAABAgAAAmAAAACAAAAP//////////"/>
              </a:ext>
            </a:extLst>
          </p:cNvSpPr>
          <p:nvPr/>
        </p:nvSpPr>
        <p:spPr>
          <a:xfrm>
            <a:off x="1482725" y="127000"/>
            <a:ext cx="719455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An Alternative Approach Based on Infinite </a:t>
            </a:r>
            <a:br/>
            <a:r>
              <a:t>Mixture Models</a:t>
            </a:r>
          </a:p>
        </p:txBody>
      </p:sp>
      <p:sp>
        <p:nvSpPr>
          <p:cNvPr id="3" name="Shape 409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A+PAAA1A8AABAgAAAmAAAACAAAAP//////////"/>
              </a:ext>
            </a:extLst>
          </p:cNvSpPr>
          <p:nvPr/>
        </p:nvSpPr>
        <p:spPr>
          <a:xfrm>
            <a:off x="1003300" y="1905000"/>
            <a:ext cx="8789670"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investigator can specify data subsets that are likely to capture probable patterns</a:t>
            </a:r>
            <a:br/>
            <a:r>
              <a:t>   of process heterogeneity</a:t>
            </a:r>
          </a:p>
        </p:txBody>
      </p:sp>
      <p:sp>
        <p:nvSpPr>
          <p:cNvPr id="4" name="Shape 40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BDP/AMvLywDAwP8Af39/AAAAAAAAAAAAAAAAAAAAAAAAAAAAIQAAABgAAAAUAAAASAMAAPQGAAD4OQAAYAsAABAgAAAmAAAACAAAAP//////////"/>
              </a:ext>
            </a:extLst>
          </p:cNvSpPr>
          <p:nvPr/>
        </p:nvSpPr>
        <p:spPr>
          <a:xfrm>
            <a:off x="533400" y="1130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In the spirit of the mixed-model approach, we leverage biological knowledge</a:t>
            </a:r>
            <a:br/>
            <a:r>
              <a:t>    regarding likely patterns of process heterogeneity</a:t>
            </a:r>
          </a:p>
        </p:txBody>
      </p:sp>
      <p:sp>
        <p:nvSpPr>
          <p:cNvPr id="5" name="Shape 41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EgSAACkOAAAUBQAABAgAAAmAAAACAAAAP//////////"/>
              </a:ext>
            </a:extLst>
          </p:cNvSpPr>
          <p:nvPr/>
        </p:nvSpPr>
        <p:spPr>
          <a:xfrm>
            <a:off x="1511300" y="2971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codon positions of protein-coding genes</a:t>
            </a:r>
          </a:p>
        </p:txBody>
      </p:sp>
      <p:sp>
        <p:nvSpPr>
          <p:cNvPr id="6" name="Shape 410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NgTAACkOAAA4BUAABAgAAAmAAAACAAAAP//////////"/>
              </a:ext>
            </a:extLst>
          </p:cNvSpPr>
          <p:nvPr/>
        </p:nvSpPr>
        <p:spPr>
          <a:xfrm>
            <a:off x="1511300" y="3225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individual gene/omic regions</a:t>
            </a:r>
          </a:p>
        </p:txBody>
      </p:sp>
      <p:sp>
        <p:nvSpPr>
          <p:cNvPr id="7" name="Shape 410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GgVAACkOAAAcBcAABAgAAAmAAAACAAAAP//////////"/>
              </a:ext>
            </a:extLst>
          </p:cNvSpPr>
          <p:nvPr/>
        </p:nvSpPr>
        <p:spPr>
          <a:xfrm>
            <a:off x="1511300" y="3479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stem/loop regions of ribosomal genes</a:t>
            </a:r>
          </a:p>
        </p:txBody>
      </p:sp>
      <p:sp>
        <p:nvSpPr>
          <p:cNvPr id="8" name="Shape 410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dtb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gQAAA+PAAAcBIAABAgAAAmAAAACAAAAP//////////"/>
              </a:ext>
            </a:extLst>
          </p:cNvSpPr>
          <p:nvPr/>
        </p:nvSpPr>
        <p:spPr>
          <a:xfrm>
            <a:off x="1003300" y="2616200"/>
            <a:ext cx="878967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User-specified data subsets may comprise sites from</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0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0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AE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wkAAMgAAABhNQAACAcAABAgAAAmAAAACAAAAP//////////"/>
              </a:ext>
            </a:extLst>
          </p:cNvSpPr>
          <p:nvPr/>
        </p:nvSpPr>
        <p:spPr>
          <a:xfrm>
            <a:off x="1482725" y="127000"/>
            <a:ext cx="719455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An Alternative Approach Based on Infinite </a:t>
            </a:r>
            <a:br/>
            <a:r>
              <a:t>Mixture Models</a:t>
            </a:r>
          </a:p>
        </p:txBody>
      </p:sp>
      <p:sp>
        <p:nvSpPr>
          <p:cNvPr id="3" name="Shape 41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wA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A+PAAA1A8AABAgAAAmAAAACAAAAP//////////"/>
              </a:ext>
            </a:extLst>
          </p:cNvSpPr>
          <p:nvPr/>
        </p:nvSpPr>
        <p:spPr>
          <a:xfrm>
            <a:off x="1003300" y="1905000"/>
            <a:ext cx="8789670"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investigator can specify data subsets that are likely to capture probable patterns</a:t>
            </a:r>
            <a:br/>
            <a:r>
              <a:t>   of process heterogeneity</a:t>
            </a:r>
          </a:p>
        </p:txBody>
      </p:sp>
      <p:sp>
        <p:nvSpPr>
          <p:cNvPr id="4" name="Shape 410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Ak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BDP/AMvLywDAwP8Af39/AAAAAAAAAAAAAAAAAAAAAAAAAAAAIQAAABgAAAAUAAAASAMAAPQGAAD4OQAAYAsAABAgAAAmAAAACAAAAP//////////"/>
              </a:ext>
            </a:extLst>
          </p:cNvSpPr>
          <p:nvPr/>
        </p:nvSpPr>
        <p:spPr>
          <a:xfrm>
            <a:off x="533400" y="1130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In the spirit of the mixed-model approach, we leverage biological knowledge</a:t>
            </a:r>
            <a:br/>
            <a:r>
              <a:t>    regarding likely patterns of process heterogeneity</a:t>
            </a:r>
          </a:p>
        </p:txBody>
      </p:sp>
      <p:sp>
        <p:nvSpPr>
          <p:cNvPr id="5" name="Shape 410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BDP/AMvLywDAwP8Af39/AAAAAAAAAAAAAAAAAAAAAAAAAAAAIQAAABgAAAAUAAAASAMAAOwYAAD4OQAAWB0AABAgAAAmAAAACAAAAP//////////"/>
              </a:ext>
            </a:extLst>
          </p:cNvSpPr>
          <p:nvPr/>
        </p:nvSpPr>
        <p:spPr>
          <a:xfrm>
            <a:off x="533400" y="4051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However, in contrast to the mixed-model approach, the partition scheme is not </a:t>
            </a:r>
            <a:br/>
            <a:r>
              <a:t>    a fixed assumption of the analysis, but treated as a random variable </a:t>
            </a:r>
          </a:p>
        </p:txBody>
      </p:sp>
      <p:sp>
        <p:nvSpPr>
          <p:cNvPr id="6" name="Shape 410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M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EgSAACkOAAAUBQAABAgAAAmAAAACAAAAP//////////"/>
              </a:ext>
            </a:extLst>
          </p:cNvSpPr>
          <p:nvPr/>
        </p:nvSpPr>
        <p:spPr>
          <a:xfrm>
            <a:off x="1511300" y="2971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codon positions of protein-coding genes</a:t>
            </a:r>
          </a:p>
        </p:txBody>
      </p:sp>
      <p:sp>
        <p:nvSpPr>
          <p:cNvPr id="7" name="Shape 411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F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NgTAACkOAAA4BUAABAgAAAmAAAACAAAAP//////////"/>
              </a:ext>
            </a:extLst>
          </p:cNvSpPr>
          <p:nvPr/>
        </p:nvSpPr>
        <p:spPr>
          <a:xfrm>
            <a:off x="1511300" y="3225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individual gene/omic regions</a:t>
            </a:r>
          </a:p>
        </p:txBody>
      </p:sp>
      <p:sp>
        <p:nvSpPr>
          <p:cNvPr id="8" name="Shape 411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GgVAACkOAAAcBcAABAgAAAmAAAACAAAAP//////////"/>
              </a:ext>
            </a:extLst>
          </p:cNvSpPr>
          <p:nvPr/>
        </p:nvSpPr>
        <p:spPr>
          <a:xfrm>
            <a:off x="1511300" y="3479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stem/loop regions of ribosomal genes</a:t>
            </a:r>
          </a:p>
        </p:txBody>
      </p:sp>
      <p:sp>
        <p:nvSpPr>
          <p:cNvPr id="9" name="Shape 411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gQAAA+PAAAcBIAABAgAAAmAAAACAAAAP//////////"/>
              </a:ext>
            </a:extLst>
          </p:cNvSpPr>
          <p:nvPr/>
        </p:nvSpPr>
        <p:spPr>
          <a:xfrm>
            <a:off x="1003300" y="2616200"/>
            <a:ext cx="878967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User-specified data subsets may comprise sites from</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0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1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I+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wkAAMgAAABhNQAACAcAABAgAAAmAAAACAAAAP//////////"/>
              </a:ext>
            </a:extLst>
          </p:cNvSpPr>
          <p:nvPr/>
        </p:nvSpPr>
        <p:spPr>
          <a:xfrm>
            <a:off x="1482725" y="127000"/>
            <a:ext cx="719455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An Alternative Approach Based on Infinite </a:t>
            </a:r>
            <a:br/>
            <a:r>
              <a:t>Mixture Models</a:t>
            </a:r>
          </a:p>
        </p:txBody>
      </p:sp>
      <p:sp>
        <p:nvSpPr>
          <p:cNvPr id="3" name="Shape 411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P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A+PAAA1A8AABAgAAAmAAAACAAAAP//////////"/>
              </a:ext>
            </a:extLst>
          </p:cNvSpPr>
          <p:nvPr/>
        </p:nvSpPr>
        <p:spPr>
          <a:xfrm>
            <a:off x="1003300" y="1905000"/>
            <a:ext cx="8789670"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investigator can specify data subsets that are likely to capture probable patterns</a:t>
            </a:r>
            <a:br/>
            <a:r>
              <a:t>   of process heterogeneity</a:t>
            </a:r>
          </a:p>
        </p:txBody>
      </p:sp>
      <p:sp>
        <p:nvSpPr>
          <p:cNvPr id="4" name="Shape 411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BDP/AMvLywDAwP8Af39/AAAAAAAAAAAAAAAAAAAAAAAAAAAAIQAAABgAAAAUAAAASAMAAPQGAAD4OQAAYAsAABAgAAAmAAAACAAAAP//////////"/>
              </a:ext>
            </a:extLst>
          </p:cNvSpPr>
          <p:nvPr/>
        </p:nvSpPr>
        <p:spPr>
          <a:xfrm>
            <a:off x="533400" y="1130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In the spirit of the mixed-model approach, we leverage biological knowledge</a:t>
            </a:r>
            <a:br/>
            <a:r>
              <a:t>    regarding likely patterns of process heterogeneity</a:t>
            </a:r>
          </a:p>
        </p:txBody>
      </p:sp>
      <p:sp>
        <p:nvSpPr>
          <p:cNvPr id="5" name="Shape 411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AdAADEOwAAzCEAABAgAAAmAAAACAAAAP//////////"/>
              </a:ext>
            </a:extLst>
          </p:cNvSpPr>
          <p:nvPr/>
        </p:nvSpPr>
        <p:spPr>
          <a:xfrm>
            <a:off x="1003300" y="4826000"/>
            <a:ext cx="8712200"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number of process partitions and the assignment of data subsets (sites or subsets</a:t>
            </a:r>
            <a:br/>
            <a:r>
              <a:t>    of sites) to those partitions are treated as random variables</a:t>
            </a:r>
          </a:p>
        </p:txBody>
      </p:sp>
      <p:sp>
        <p:nvSpPr>
          <p:cNvPr id="6" name="Shape 411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BDP/AMvLywDAwP8Af39/AAAAAAAAAAAAAAAAAAAAAAAAAAAAIQAAABgAAAAUAAAASAMAAOwYAAD4OQAAWB0AABAgAAAmAAAACAAAAP//////////"/>
              </a:ext>
            </a:extLst>
          </p:cNvSpPr>
          <p:nvPr/>
        </p:nvSpPr>
        <p:spPr>
          <a:xfrm>
            <a:off x="533400" y="4051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However, in contrast to the mixed-model approach, the partition scheme is not </a:t>
            </a:r>
            <a:br/>
            <a:r>
              <a:t>    a fixed assumption of the analysis, but treated as a random variable </a:t>
            </a:r>
          </a:p>
        </p:txBody>
      </p:sp>
      <p:sp>
        <p:nvSpPr>
          <p:cNvPr id="7" name="Shape 41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EgSAACkOAAAUBQAABAgAAAmAAAACAAAAP//////////"/>
              </a:ext>
            </a:extLst>
          </p:cNvSpPr>
          <p:nvPr/>
        </p:nvSpPr>
        <p:spPr>
          <a:xfrm>
            <a:off x="1511300" y="2971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codon positions of protein-coding genes</a:t>
            </a:r>
          </a:p>
        </p:txBody>
      </p:sp>
      <p:sp>
        <p:nvSpPr>
          <p:cNvPr id="8" name="Shape 412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NgTAACkOAAA4BUAABAgAAAmAAAACAAAAP//////////"/>
              </a:ext>
            </a:extLst>
          </p:cNvSpPr>
          <p:nvPr/>
        </p:nvSpPr>
        <p:spPr>
          <a:xfrm>
            <a:off x="1511300" y="3225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individual gene/omic regions</a:t>
            </a:r>
          </a:p>
        </p:txBody>
      </p:sp>
      <p:sp>
        <p:nvSpPr>
          <p:cNvPr id="9" name="Shape 412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GgVAACkOAAAcBcAABAgAAAmAAAACAAAAP//////////"/>
              </a:ext>
            </a:extLst>
          </p:cNvSpPr>
          <p:nvPr/>
        </p:nvSpPr>
        <p:spPr>
          <a:xfrm>
            <a:off x="1511300" y="3479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stem/loop regions of ribosomal genes</a:t>
            </a:r>
          </a:p>
        </p:txBody>
      </p:sp>
      <p:sp>
        <p:nvSpPr>
          <p:cNvPr id="10" name="Shape 41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gQAAA+PAAAcBIAABAgAAAmAAAACAAAAP//////////"/>
              </a:ext>
            </a:extLst>
          </p:cNvSpPr>
          <p:nvPr/>
        </p:nvSpPr>
        <p:spPr>
          <a:xfrm>
            <a:off x="1003300" y="2616200"/>
            <a:ext cx="878967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User-specified data subsets may comprise sites from</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0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2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
        <p:nvSpPr>
          <p:cNvPr id="3" name="Shape 41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8qQ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D4OQAAEA4AABAgAAAmAAAACAAAAP//////////"/>
              </a:ext>
            </a:extLst>
          </p:cNvSpPr>
          <p:nvPr/>
        </p:nvSpPr>
        <p:spPr>
          <a:xfrm>
            <a:off x="1003300" y="1905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First described by Ferguson (1973), Antoniak (1974)</a:t>
            </a:r>
          </a:p>
        </p:txBody>
      </p:sp>
      <p:sp>
        <p:nvSpPr>
          <p:cNvPr id="4" name="Shape 412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aAsAABAgAAAmAAAACAAAAP//////////"/>
              </a:ext>
            </a:extLst>
          </p:cNvSpPr>
          <p:nvPr/>
        </p:nvSpPr>
        <p:spPr>
          <a:xfrm>
            <a:off x="533400" y="1130300"/>
            <a:ext cx="82804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Provides a flexible way to model situations in which the data subsets are</a:t>
            </a:r>
            <a:br/>
            <a:r>
              <a:t>    drawn from a mixture of simpler parametric distributions</a:t>
            </a:r>
          </a:p>
        </p:txBody>
      </p:sp>
      <p:sp>
        <p:nvSpPr>
          <p:cNvPr id="5" name="Shape 41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OAAD4OQAAaBAAABAgAAAmAAAACAAAAP//////////"/>
              </a:ext>
            </a:extLst>
          </p:cNvSpPr>
          <p:nvPr/>
        </p:nvSpPr>
        <p:spPr>
          <a:xfrm>
            <a:off x="1003300" y="2286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It is not equivalent to the Dirichlet distribution</a:t>
            </a:r>
          </a:p>
        </p:txBody>
      </p:sp>
      <p:grpSp>
        <p:nvGrpSpPr>
          <p:cNvPr id="6" name="Group 4130"/>
          <p:cNvGrpSpPr>
            <a:extLst>
              <a:ext uri="smNativeData">
                <pr:smNativeData xmlns:pr="smNativeData" xmlns="smNativeData" val="SMDATA_6_2mHZYhMAAAAlAAAAAQAAAA8BAAAAkAAAAEgAAACQAAAASAAAAAAAAAAAAAAAAAAAABcAAAAUAAAAAAAAAAAAAAD/fwAA/38AAAAAAAAJAAAABAAAABI5MDEfAAAAVAAAAAAAAAAAAAAAAAAAAAAAAAAAAAAAAAAAAAAAAAAAAAAAAAAAAAAAAAAAAAAAAAAAAAAAAAAAAAAAAAAAAAAAAAAAAAAAAAAAAAAAAAAAAAAAAAAAACEAAAAYAAAAFAAAAEAfAADoEgAAMDYAAHkpAAAQAAAAJgAAAAgAAAD/////AAAAAA=="/>
              </a:ext>
            </a:extLst>
          </p:cNvGrpSpPr>
          <p:nvPr/>
        </p:nvGrpSpPr>
        <p:grpSpPr>
          <a:xfrm>
            <a:off x="5080000" y="3073400"/>
            <a:ext cx="3728720" cy="3668395"/>
            <a:chOff x="5080000" y="3073400"/>
            <a:chExt cx="3728720" cy="3668395"/>
          </a:xfrm>
        </p:grpSpPr>
        <p:pic>
          <p:nvPicPr>
            <p:cNvPr id="8" name="pasted-image.png"/>
            <p:cNvPicPr>
              <a:extLst>
                <a:ext uri="smNativeData">
                  <pr:smNativeData xmlns:pr="smNativeData" xmlns="smNativeData" val="SMDATA_17_2mHZ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AfAADoEgAAAC8AAFwmAAAAAAAAJgAAAAgAAAD//////////w=="/>
                </a:ext>
              </a:extLst>
            </p:cNvPicPr>
            <p:nvPr/>
          </p:nvPicPr>
          <p:blipFill>
            <a:blip r:embed="rId2"/>
            <a:stretch>
              <a:fillRect/>
            </a:stretch>
          </p:blipFill>
          <p:spPr>
            <a:xfrm>
              <a:off x="5100320" y="3073400"/>
              <a:ext cx="2540000" cy="3162300"/>
            </a:xfrm>
            <a:prstGeom prst="rect">
              <a:avLst/>
            </a:prstGeom>
            <a:noFill/>
            <a:ln>
              <a:noFill/>
            </a:ln>
            <a:effectLst/>
          </p:spPr>
        </p:pic>
        <p:sp>
          <p:nvSpPr>
            <p:cNvPr id="7" name="Shape 412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QB8AAF0nAAAwNgAAeSkAAAAgAAAmAAAACAAAAP//////////"/>
                </a:ext>
              </a:extLst>
            </p:cNvSpPr>
            <p:nvPr/>
          </p:nvSpPr>
          <p:spPr>
            <a:xfrm>
              <a:off x="5080000" y="6398895"/>
              <a:ext cx="3728720" cy="342900"/>
            </a:xfrm>
            <a:prstGeom prst="rect">
              <a:avLst/>
            </a:prstGeom>
            <a:noFill/>
            <a:ln>
              <a:noFill/>
            </a:ln>
            <a:effectLst/>
          </p:spPr>
          <p:txBody>
            <a:bodyPr vert="horz" wrap="none" lIns="50800" tIns="50800" rIns="50800" bIns="50800" numCol="1" spcCol="215900" anchor="ctr"/>
            <a:lstStyle/>
            <a:p>
              <a:pPr algn="l" defTabSz="457200">
                <a:lnSpc>
                  <a:spcPts val="1900"/>
                </a:lnSpc>
                <a:tabLst>
                  <a:tab pos="838200" algn="l"/>
                </a:tabLst>
                <a:defRPr sz="1600" i="1" cap="none">
                  <a:latin typeface="Helvetica" pitchFamily="0" charset="0"/>
                  <a:ea typeface="Gill Sans" pitchFamily="0" charset="0"/>
                  <a:cs typeface="Gill Sans" pitchFamily="0" charset="0"/>
                </a:defRPr>
              </a:pPr>
              <a:r>
                <a:rPr i="0" cap="none">
                  <a:solidFill>
                    <a:srgbClr val="424242"/>
                  </a:solidFill>
                </a:rPr>
                <a:t>Peter Gustav Lejeune Dirichlet (c.1840)</a:t>
              </a:r>
              <a:r>
                <a:rPr cap="none">
                  <a:solidFill>
                    <a:srgbClr val="424242"/>
                  </a:solidFill>
                </a:rPr>
                <a:t> </a:t>
              </a:r>
              <a:endParaRPr cap="none">
                <a:solidFill>
                  <a:srgbClr val="424242"/>
                </a:solidFill>
              </a:endParaRPr>
            </a:p>
          </p:txBody>
        </p:sp>
      </p:grpSp>
      <p:grpSp>
        <p:nvGrpSpPr>
          <p:cNvPr id="9" name="Group 413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KYJAADAEgAARhkAAHkpAAAQAAAAJgAAAAgAAAD/////AAAAAA=="/>
              </a:ext>
            </a:extLst>
          </p:cNvGrpSpPr>
          <p:nvPr/>
        </p:nvGrpSpPr>
        <p:grpSpPr>
          <a:xfrm>
            <a:off x="1568450" y="3048000"/>
            <a:ext cx="2540000" cy="3693795"/>
            <a:chOff x="1568450" y="3048000"/>
            <a:chExt cx="2540000" cy="3693795"/>
          </a:xfrm>
        </p:grpSpPr>
        <p:sp>
          <p:nvSpPr>
            <p:cNvPr id="11" name="Shape 413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gwAAF0nAADiFgAAeSkAAAAgAAAmAAAACAAAAP//////////"/>
                </a:ext>
              </a:extLst>
            </p:cNvSpPr>
            <p:nvPr/>
          </p:nvSpPr>
          <p:spPr>
            <a:xfrm>
              <a:off x="1957070" y="6398895"/>
              <a:ext cx="1762760" cy="342900"/>
            </a:xfrm>
            <a:prstGeom prst="rect">
              <a:avLst/>
            </a:prstGeom>
            <a:noFill/>
            <a:ln>
              <a:noFill/>
            </a:ln>
            <a:effectLst/>
          </p:spPr>
          <p:txBody>
            <a:bodyPr vert="horz" wrap="none" lIns="50800" tIns="50800" rIns="50800" bIns="50800" numCol="1" spcCol="215900" anchor="ctr"/>
            <a:lstStyle/>
            <a:p>
              <a:pPr marL="0" marR="0" indent="0" algn="l" defTabSz="457200">
                <a:lnSpc>
                  <a:spcPts val="1900"/>
                </a:lnSpc>
                <a:spcBef>
                  <a:spcPts val="0"/>
                </a:spcBef>
                <a:spcAft>
                  <a:spcPts val="0"/>
                </a:spcAft>
                <a:buNone/>
                <a:tabLst>
                  <a:tab pos="838200" algn="l"/>
                </a:tabLst>
                <a:defRPr sz="1600" i="1" cap="none">
                  <a:latin typeface="Helvetica" pitchFamily="0" charset="0"/>
                  <a:ea typeface="Helvetica" pitchFamily="0" charset="0"/>
                  <a:cs typeface="Helvetica" pitchFamily="0" charset="0"/>
                </a:defRPr>
              </a:pPr>
              <a:r>
                <a:rPr i="0" cap="none">
                  <a:solidFill>
                    <a:srgbClr val="424242"/>
                  </a:solidFill>
                </a:rPr>
                <a:t>Thomas Ferguson</a:t>
              </a:r>
              <a:endParaRPr i="0" cap="none">
                <a:solidFill>
                  <a:srgbClr val="424242"/>
                </a:solidFill>
              </a:endParaRPr>
            </a:p>
          </p:txBody>
        </p:sp>
        <p:pic>
          <p:nvPicPr>
            <p:cNvPr id="10"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kD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YJAADAEgAARhkAADQmAAAAAAAAJgAAAAgAAAD//////////w=="/>
                </a:ext>
              </a:extLst>
            </p:cNvPicPr>
            <p:nvPr/>
          </p:nvPicPr>
          <p:blipFill>
            <a:blip r:embed="rId3"/>
            <a:stretch>
              <a:fillRect/>
            </a:stretch>
          </p:blipFill>
          <p:spPr>
            <a:xfrm>
              <a:off x="1568450" y="3048000"/>
              <a:ext cx="2540000" cy="3162300"/>
            </a:xfrm>
            <a:prstGeom prst="rect">
              <a:avLst/>
            </a:prstGeom>
            <a:noFill/>
            <a:ln>
              <a:noFill/>
            </a:ln>
            <a:effectLst/>
          </p:spPr>
        </p:pic>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0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3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wA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
        <p:nvSpPr>
          <p:cNvPr id="3" name="Shape 413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D4OQAAEA4AABAgAAAmAAAACAAAAP//////////"/>
              </a:ext>
            </a:extLst>
          </p:cNvSpPr>
          <p:nvPr/>
        </p:nvSpPr>
        <p:spPr>
          <a:xfrm>
            <a:off x="1003300" y="1905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First described by Ferguson (1973), Antoniak (1974)</a:t>
            </a:r>
          </a:p>
        </p:txBody>
      </p:sp>
      <p:sp>
        <p:nvSpPr>
          <p:cNvPr id="4" name="Shape 413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8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aAsAABAgAAAmAAAACAAAAP//////////"/>
              </a:ext>
            </a:extLst>
          </p:cNvSpPr>
          <p:nvPr/>
        </p:nvSpPr>
        <p:spPr>
          <a:xfrm>
            <a:off x="533400" y="1130300"/>
            <a:ext cx="82804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Provides a flexible way to model situations in which the data subsets are</a:t>
            </a:r>
            <a:br/>
            <a:r>
              <a:t>    drawn from a mixture of simpler parametric distributions</a:t>
            </a:r>
          </a:p>
        </p:txBody>
      </p:sp>
      <p:sp>
        <p:nvSpPr>
          <p:cNvPr id="5" name="Shape 413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RU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OAAD4OQAAaBAAABAgAAAmAAAACAAAAP//////////"/>
              </a:ext>
            </a:extLst>
          </p:cNvSpPr>
          <p:nvPr/>
        </p:nvSpPr>
        <p:spPr>
          <a:xfrm>
            <a:off x="1003300" y="2286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It is not equivalent to the Dirichlet distribution</a:t>
            </a:r>
          </a:p>
        </p:txBody>
      </p:sp>
      <p:sp>
        <p:nvSpPr>
          <p:cNvPr id="6" name="Shape 413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0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D4OQAAwBIAABAgAAAmAAAACAAAAP//////////"/>
              </a:ext>
            </a:extLst>
          </p:cNvSpPr>
          <p:nvPr/>
        </p:nvSpPr>
        <p:spPr>
          <a:xfrm>
            <a:off x="1003300" y="2667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Controlled by a single parameter,  , which governs the clumpiness of the process</a:t>
            </a:r>
          </a:p>
        </p:txBody>
      </p:sp>
      <p:pic>
        <p:nvPicPr>
          <p:cNvPr id="7"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gbAAAIEQAAeBwAAEgSAAAQAAAAJgAAAAgAAAD//////////w=="/>
              </a:ext>
            </a:extLst>
          </p:cNvPicPr>
          <p:nvPr/>
        </p:nvPicPr>
        <p:blipFill>
          <a:blip r:embed="rId2"/>
          <a:stretch>
            <a:fillRect/>
          </a:stretch>
        </p:blipFill>
        <p:spPr>
          <a:xfrm>
            <a:off x="4445000" y="2768600"/>
            <a:ext cx="182880" cy="2032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0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4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ClW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
        <p:nvSpPr>
          <p:cNvPr id="3" name="Shape 414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D4OQAAEA4AABAgAAAmAAAACAAAAP//////////"/>
              </a:ext>
            </a:extLst>
          </p:cNvSpPr>
          <p:nvPr/>
        </p:nvSpPr>
        <p:spPr>
          <a:xfrm>
            <a:off x="1003300" y="1905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First described by Ferguson (1973), Antoniak (1974)</a:t>
            </a:r>
          </a:p>
        </p:txBody>
      </p:sp>
      <p:sp>
        <p:nvSpPr>
          <p:cNvPr id="4" name="Shape 414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tvpL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aAsAABAgAAAmAAAACAAAAP//////////"/>
              </a:ext>
            </a:extLst>
          </p:cNvSpPr>
          <p:nvPr/>
        </p:nvSpPr>
        <p:spPr>
          <a:xfrm>
            <a:off x="533400" y="1130300"/>
            <a:ext cx="82804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Provides a flexible way to model situations in which the data subsets are</a:t>
            </a:r>
            <a:br/>
            <a:r>
              <a:t>    drawn from a mixture of simpler parametric distributions</a:t>
            </a:r>
          </a:p>
        </p:txBody>
      </p:sp>
      <p:sp>
        <p:nvSpPr>
          <p:cNvPr id="5" name="Shape 414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qIdY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wWAAD4OQAAdBgAABAgAAAmAAAACAAAAP//////////"/>
              </a:ext>
            </a:extLst>
          </p:cNvSpPr>
          <p:nvPr/>
        </p:nvSpPr>
        <p:spPr>
          <a:xfrm>
            <a:off x="1003300" y="35941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Broken-stick construction</a:t>
            </a:r>
          </a:p>
        </p:txBody>
      </p:sp>
      <p:sp>
        <p:nvSpPr>
          <p:cNvPr id="6" name="Shape 41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BO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HQTAADnOwAA9BUAABAgAAAmAAAACAAAAP//////////"/>
              </a:ext>
            </a:extLst>
          </p:cNvSpPr>
          <p:nvPr/>
        </p:nvSpPr>
        <p:spPr>
          <a:xfrm>
            <a:off x="533400" y="3162300"/>
            <a:ext cx="9204325"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There are several approaches used to introduce this complex nonparametric model</a:t>
            </a:r>
          </a:p>
        </p:txBody>
      </p:sp>
      <p:sp>
        <p:nvSpPr>
          <p:cNvPr id="7" name="Shape 414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JkF6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OAAD4OQAAaBAAABAgAAAmAAAACAAAAP//////////"/>
              </a:ext>
            </a:extLst>
          </p:cNvSpPr>
          <p:nvPr/>
        </p:nvSpPr>
        <p:spPr>
          <a:xfrm>
            <a:off x="1003300" y="2286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It is not equivalent to the Dirichlet distribution</a:t>
            </a:r>
          </a:p>
        </p:txBody>
      </p:sp>
      <p:sp>
        <p:nvSpPr>
          <p:cNvPr id="8" name="Shape 414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SU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YAAD4OQAA4BoAABAgAAAmAAAACAAAAP//////////"/>
              </a:ext>
            </a:extLst>
          </p:cNvSpPr>
          <p:nvPr/>
        </p:nvSpPr>
        <p:spPr>
          <a:xfrm>
            <a:off x="1003300" y="3975100"/>
            <a:ext cx="842010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Poyla</a:t>
            </a:r>
            <a:r>
              <a:rPr sz="1800" cap="none">
                <a:latin typeface="Times New Roman" pitchFamily="1" charset="0"/>
                <a:ea typeface="Gill Sans" pitchFamily="0" charset="0"/>
                <a:cs typeface="Gill Sans" pitchFamily="0" charset="0"/>
              </a:rPr>
              <a:t>’</a:t>
            </a:r>
            <a:r>
              <a:t>s Urn construction</a:t>
            </a:r>
          </a:p>
        </p:txBody>
      </p:sp>
      <p:sp>
        <p:nvSpPr>
          <p:cNvPr id="9" name="Shape 414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whP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aAAD4OQAAJB0AABAgAAAmAAAACAAAAP//////////"/>
              </a:ext>
            </a:extLst>
          </p:cNvSpPr>
          <p:nvPr/>
        </p:nvSpPr>
        <p:spPr>
          <a:xfrm>
            <a:off x="1003300" y="43561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Chinese Restaurant construction</a:t>
            </a:r>
          </a:p>
        </p:txBody>
      </p:sp>
      <p:sp>
        <p:nvSpPr>
          <p:cNvPr id="10" name="Shape 415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oaGh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D4OQAAwBIAABAgAAAmAAAACAAAAP//////////"/>
              </a:ext>
            </a:extLst>
          </p:cNvSpPr>
          <p:nvPr/>
        </p:nvSpPr>
        <p:spPr>
          <a:xfrm>
            <a:off x="1003300" y="2667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Controlled by a single parameter,  , which governs the clumpiness of the process</a:t>
            </a:r>
          </a:p>
        </p:txBody>
      </p:sp>
      <p:pic>
        <p:nvPicPr>
          <p:cNvPr id="11"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yMict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gbAAAIEQAAeBwAAEgSAAAQAAAAJgAAAAgAAAD//////////w=="/>
              </a:ext>
            </a:extLst>
          </p:cNvPicPr>
          <p:nvPr/>
        </p:nvPicPr>
        <p:blipFill>
          <a:blip r:embed="rId2"/>
          <a:stretch>
            <a:fillRect/>
          </a:stretch>
        </p:blipFill>
        <p:spPr>
          <a:xfrm>
            <a:off x="4445000" y="2768600"/>
            <a:ext cx="182880" cy="2032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0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5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jAAD4OQAAFCgAABAgAAAmAAAACAAAAP//////////"/>
              </a:ext>
            </a:extLst>
          </p:cNvSpPr>
          <p:nvPr/>
        </p:nvSpPr>
        <p:spPr>
          <a:xfrm>
            <a:off x="1003300" y="5842000"/>
            <a:ext cx="8420100" cy="673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A restaurant with a countably infinite number of tables, each of which can seat a countably infinite number of patrons.</a:t>
            </a:r>
          </a:p>
        </p:txBody>
      </p:sp>
      <p:sp>
        <p:nvSpPr>
          <p:cNvPr id="3" name="Shape 415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N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4" name="Shape 415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15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s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15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CA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15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GY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15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GM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16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o4VF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16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c4J0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16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gxN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16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Fs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164"/>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TaG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165"/>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zOD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166"/>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t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OQWAAAAFAAA5BoAABAAAAAmAAAACAAAAP//////////"/>
              </a:ext>
            </a:extLst>
          </p:cNvSpPr>
          <p:nvPr/>
        </p:nvSpPr>
        <p:spPr>
          <a:xfrm>
            <a:off x="3251200" y="3721100"/>
            <a:ext cx="0" cy="650240"/>
          </a:xfrm>
          <a:prstGeom prst="line">
            <a:avLst/>
          </a:prstGeom>
          <a:noFill/>
          <a:ln w="25400" cap="flat" cmpd="sng" algn="ctr">
            <a:solidFill>
              <a:srgbClr val="000000"/>
            </a:solidFill>
            <a:prstDash val="solid"/>
            <a:headEnd type="none"/>
            <a:tailEnd type="none"/>
          </a:ln>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sp>
        <p:nvSpPr>
          <p:cNvPr id="16" name="Shape 416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JjdHI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VBAAANQXAABwEgAALBoAABAAAAAmAAAACAAAAP//////////"/>
              </a:ext>
            </a:extLst>
          </p:cNvSpPr>
          <p:nvPr/>
        </p:nvSpPr>
        <p:spPr>
          <a:xfrm>
            <a:off x="265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16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pwPj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A0AANQXAAAYEAAALBoAABAAAAAmAAAACAAAAP//////////"/>
              </a:ext>
            </a:extLst>
          </p:cNvSpPr>
          <p:nvPr/>
        </p:nvSpPr>
        <p:spPr>
          <a:xfrm>
            <a:off x="2273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8" name="Shape 416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MD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pAsAANQXAADADQAALBoAABAAAAAmAAAACAAAAP//////////"/>
              </a:ext>
            </a:extLst>
          </p:cNvSpPr>
          <p:nvPr/>
        </p:nvSpPr>
        <p:spPr>
          <a:xfrm>
            <a:off x="1892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9" name="Shape 417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hOnM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TAkAANQXAABoCwAALBoAABAAAAAmAAAACAAAAP//////////"/>
              </a:ext>
            </a:extLst>
          </p:cNvSpPr>
          <p:nvPr/>
        </p:nvSpPr>
        <p:spPr>
          <a:xfrm>
            <a:off x="1511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17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VjdCI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9AYAANQXAAAQCQAALBoAABAAAAAmAAAACAAAAP//////////"/>
              </a:ext>
            </a:extLst>
          </p:cNvSpPr>
          <p:nvPr/>
        </p:nvSpPr>
        <p:spPr>
          <a:xfrm>
            <a:off x="1130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1" name="Shape 417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E6b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250" fill="hold"/>
                                        <p:tgtEl>
                                          <p:spTgt spid="16"/>
                                        </p:tgtEl>
                                        <p:attrNameLst>
                                          <p:attrName>ppt_x</p:attrName>
                                        </p:attrNameLst>
                                      </p:cBhvr>
                                      <p:tavLst>
                                        <p:tav tm="0">
                                          <p:val>
                                            <p:strVal val="0-#ppt_w/2"/>
                                          </p:val>
                                        </p:tav>
                                        <p:tav tm="100000">
                                          <p:val>
                                            <p:strVal val="#ppt_x"/>
                                          </p:val>
                                        </p:tav>
                                      </p:tavLst>
                                    </p:anim>
                                    <p:anim calcmode="lin" valueType="num">
                                      <p:cBhvr>
                                        <p:cTn id="45" dur="250" fill="hold"/>
                                        <p:tgtEl>
                                          <p:spTgt spid="16"/>
                                        </p:tgtEl>
                                        <p:attrNameLst>
                                          <p:attrName>ppt_y</p:attrName>
                                        </p:attrNameLst>
                                      </p:cBhvr>
                                      <p:tavLst>
                                        <p:tav tm="0">
                                          <p:val>
                                            <p:strVal val="#ppt_y"/>
                                          </p:val>
                                        </p:tav>
                                        <p:tav tm="100000">
                                          <p:val>
                                            <p:strVal val="#ppt_y"/>
                                          </p:val>
                                        </p:tav>
                                      </p:tavLst>
                                    </p:anim>
                                  </p:childTnLst>
                                </p:cTn>
                              </p:par>
                            </p:childTnLst>
                          </p:cTn>
                        </p:par>
                        <p:par>
                          <p:cTn id="46" fill="hold">
                            <p:stCondLst>
                              <p:cond delay="250"/>
                            </p:stCondLst>
                            <p:childTnLst>
                              <p:par>
                                <p:cTn id="47" presetID="2" presetClass="entr" presetSubtype="8"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50" fill="hold"/>
                                        <p:tgtEl>
                                          <p:spTgt spid="17"/>
                                        </p:tgtEl>
                                        <p:attrNameLst>
                                          <p:attrName>ppt_x</p:attrName>
                                        </p:attrNameLst>
                                      </p:cBhvr>
                                      <p:tavLst>
                                        <p:tav tm="0">
                                          <p:val>
                                            <p:strVal val="0-#ppt_w/2"/>
                                          </p:val>
                                        </p:tav>
                                        <p:tav tm="100000">
                                          <p:val>
                                            <p:strVal val="#ppt_x"/>
                                          </p:val>
                                        </p:tav>
                                      </p:tavLst>
                                    </p:anim>
                                    <p:anim calcmode="lin" valueType="num">
                                      <p:cBhvr>
                                        <p:cTn id="50" dur="250" fill="hold"/>
                                        <p:tgtEl>
                                          <p:spTgt spid="17"/>
                                        </p:tgtEl>
                                        <p:attrNameLst>
                                          <p:attrName>ppt_y</p:attrName>
                                        </p:attrNameLst>
                                      </p:cBhvr>
                                      <p:tavLst>
                                        <p:tav tm="0">
                                          <p:val>
                                            <p:strVal val="#ppt_y"/>
                                          </p:val>
                                        </p:tav>
                                        <p:tav tm="100000">
                                          <p:val>
                                            <p:strVal val="#ppt_y"/>
                                          </p:val>
                                        </p:tav>
                                      </p:tavLst>
                                    </p:anim>
                                  </p:childTnLst>
                                </p:cTn>
                              </p:par>
                            </p:childTnLst>
                          </p:cTn>
                        </p:par>
                        <p:par>
                          <p:cTn id="51" fill="hold">
                            <p:stCondLst>
                              <p:cond delay="500"/>
                            </p:stCondLst>
                            <p:childTnLst>
                              <p:par>
                                <p:cTn id="52" presetID="2" presetClass="entr" presetSubtype="8"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p:cTn id="54" dur="250" fill="hold"/>
                                        <p:tgtEl>
                                          <p:spTgt spid="18"/>
                                        </p:tgtEl>
                                        <p:attrNameLst>
                                          <p:attrName>ppt_x</p:attrName>
                                        </p:attrNameLst>
                                      </p:cBhvr>
                                      <p:tavLst>
                                        <p:tav tm="0">
                                          <p:val>
                                            <p:strVal val="0-#ppt_w/2"/>
                                          </p:val>
                                        </p:tav>
                                        <p:tav tm="100000">
                                          <p:val>
                                            <p:strVal val="#ppt_x"/>
                                          </p:val>
                                        </p:tav>
                                      </p:tavLst>
                                    </p:anim>
                                    <p:anim calcmode="lin" valueType="num">
                                      <p:cBhvr>
                                        <p:cTn id="55" dur="250" fill="hold"/>
                                        <p:tgtEl>
                                          <p:spTgt spid="18"/>
                                        </p:tgtEl>
                                        <p:attrNameLst>
                                          <p:attrName>ppt_y</p:attrName>
                                        </p:attrNameLst>
                                      </p:cBhvr>
                                      <p:tavLst>
                                        <p:tav tm="0">
                                          <p:val>
                                            <p:strVal val="#ppt_y"/>
                                          </p:val>
                                        </p:tav>
                                        <p:tav tm="100000">
                                          <p:val>
                                            <p:strVal val="#ppt_y"/>
                                          </p:val>
                                        </p:tav>
                                      </p:tavLst>
                                    </p:anim>
                                  </p:childTnLst>
                                </p:cTn>
                              </p:par>
                            </p:childTnLst>
                          </p:cTn>
                        </p:par>
                        <p:par>
                          <p:cTn id="56" fill="hold">
                            <p:stCondLst>
                              <p:cond delay="750"/>
                            </p:stCondLst>
                            <p:childTnLst>
                              <p:par>
                                <p:cTn id="57" presetID="2" presetClass="entr" presetSubtype="8"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p:cTn id="59" dur="250" fill="hold"/>
                                        <p:tgtEl>
                                          <p:spTgt spid="19"/>
                                        </p:tgtEl>
                                        <p:attrNameLst>
                                          <p:attrName>ppt_x</p:attrName>
                                        </p:attrNameLst>
                                      </p:cBhvr>
                                      <p:tavLst>
                                        <p:tav tm="0">
                                          <p:val>
                                            <p:strVal val="0-#ppt_w/2"/>
                                          </p:val>
                                        </p:tav>
                                        <p:tav tm="100000">
                                          <p:val>
                                            <p:strVal val="#ppt_x"/>
                                          </p:val>
                                        </p:tav>
                                      </p:tavLst>
                                    </p:anim>
                                    <p:anim calcmode="lin" valueType="num">
                                      <p:cBhvr>
                                        <p:cTn id="60" dur="250" fill="hold"/>
                                        <p:tgtEl>
                                          <p:spTgt spid="19"/>
                                        </p:tgtEl>
                                        <p:attrNameLst>
                                          <p:attrName>ppt_y</p:attrName>
                                        </p:attrNameLst>
                                      </p:cBhvr>
                                      <p:tavLst>
                                        <p:tav tm="0">
                                          <p:val>
                                            <p:strVal val="#ppt_y"/>
                                          </p:val>
                                        </p:tav>
                                        <p:tav tm="100000">
                                          <p:val>
                                            <p:strVal val="#ppt_y"/>
                                          </p:val>
                                        </p:tav>
                                      </p:tavLst>
                                    </p:anim>
                                  </p:childTnLst>
                                </p:cTn>
                              </p:par>
                            </p:childTnLst>
                          </p:cTn>
                        </p:par>
                        <p:par>
                          <p:cTn id="61" fill="hold">
                            <p:stCondLst>
                              <p:cond delay="1000"/>
                            </p:stCondLst>
                            <p:childTnLst>
                              <p:par>
                                <p:cTn id="62" presetID="2" presetClass="entr" presetSubtype="8"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p:cTn id="64" dur="250" fill="hold"/>
                                        <p:tgtEl>
                                          <p:spTgt spid="20"/>
                                        </p:tgtEl>
                                        <p:attrNameLst>
                                          <p:attrName>ppt_x</p:attrName>
                                        </p:attrNameLst>
                                      </p:cBhvr>
                                      <p:tavLst>
                                        <p:tav tm="0">
                                          <p:val>
                                            <p:strVal val="0-#ppt_w/2"/>
                                          </p:val>
                                        </p:tav>
                                        <p:tav tm="100000">
                                          <p:val>
                                            <p:strVal val="#ppt_x"/>
                                          </p:val>
                                        </p:tav>
                                      </p:tavLst>
                                    </p:anim>
                                    <p:anim calcmode="lin" valueType="num">
                                      <p:cBhvr>
                                        <p:cTn id="65" dur="25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path" presetSubtype="0" accel="50000" decel="50000" fill="hold" grpId="0" nodeType="clickEffect">
                                  <p:stCondLst>
                                    <p:cond delay="0"/>
                                  </p:stCondLst>
                                  <p:childTnLst>
                                    <p:animMotion origin="layout" path="M 0.00000 0.00000 L 0.00000 -0.07023" pathEditMode="relative" rAng="0" ptsTypes="">
                                      <p:cBhvr>
                                        <p:cTn id="69" dur="750" fill="hold"/>
                                        <p:tgtEl>
                                          <p:spTgt spid="15"/>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P spid="6" grpId="0" animBg="1" advAuto="0"/>
      <p:bldP spid="7" grpId="0" animBg="1" advAuto="0"/>
      <p:bldP spid="8" grpId="0" animBg="1" advAuto="0"/>
      <p:bldP spid="9" grpId="0" animBg="1" advAuto="0"/>
      <p:bldP spid="10" grpId="0" animBg="1" advAuto="0"/>
      <p:bldP spid="11" grpId="0" animBg="1" advAuto="0"/>
      <p:bldP spid="12" grpId="0" animBg="1" advAuto="0"/>
      <p:bldP spid="15" grpId="0" animBg="1" advAuto="0"/>
      <p:bldP spid="16" grpId="0" animBg="1" advAuto="0"/>
      <p:bldP spid="17" grpId="0" animBg="1" advAuto="0"/>
      <p:bldP spid="18" grpId="0" animBg="1" advAuto="0"/>
      <p:bldP spid="19" grpId="0" animBg="1" advAuto="0"/>
      <p:bldP spid="20" grpId="0" animBg="1" advAuto="0"/>
    </p:bldLst>
    <p:extLst>
      <p:ext uri="smNativeData">
        <pr:smNativeData xmlns:pr="smNativeData" xmlns="smNativeData" val="2mHZYg8AAAAFAAAA/f///wEAAAAWAAAACAAAAAAAAAAAAAAAAAAAAAkAAAD9////AQAAABYAAAAIAAAAAAAAAAAAAAAAAAAADQAAAP3///8BAAAAFgAAAAgAAAAAAAAAAAAAAAAAAAARAAAA/f///wEAAAAWAAAACAAAAAAAAAAAAAAAAAAAABUAAAD9////AQAAABYAAAAIAAAAAAAAAAAAAAAAAAAAGQAAAP3///8BAAAAFgAAAAgAAAAAAAAAAAAAAAAAAAAdAAAA/f///wEAAAAWAAAACAAAAAAAAAAAAAAAAAAAACEAAAD9////AQAAABYAAAAIAAAAAAAAAAAAAAAAAAAAJQAAAP3///8BAAAAFgAAAAgAAAAAAAAAAAAAAAAAAAAqAAAA/f///wEAAAACAAAACAAAAAAAAAAAAAAAAAAAAC8AAAD9////AQAAAAIAAAAIAAAAAAAAAAAAAAAAAAAANAAAAP3///8BAAAAAgAAAAgAAAAAAAAAAAAAAAAAAAA5AAAA/f///wEAAAACAAAACAAAAAAAAAAAAAAAAAAAAD4AAAD9////AQAAAAIAAAAIAAAAAAAAAAAAAAAAAAAARAAAAP3///8EAAAA/////wAAAAAAAwAAAAAAAAAAAAA="/>
      </p:ext>
    </p:extLst>
  </p:timing>
</p:sld>
</file>

<file path=ppt/slides/slide40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oIB4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jAAD4OQAASCYAABAgAAAmAAAACAAAAP//////////"/>
              </a:ext>
            </a:extLst>
          </p:cNvSpPr>
          <p:nvPr/>
        </p:nvSpPr>
        <p:spPr>
          <a:xfrm>
            <a:off x="1003300" y="5842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patrons cue outside and enter one at a time.</a:t>
            </a:r>
          </a:p>
        </p:txBody>
      </p:sp>
      <p:sp>
        <p:nvSpPr>
          <p:cNvPr id="3" name="Shape 417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boJx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17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17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lucz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17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17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hO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18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Iz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18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18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BQc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18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184"/>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185"/>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18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PG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VBAAANQXAABwEgAALBoAABAAAAAmAAAACAAAAP//////////"/>
              </a:ext>
            </a:extLst>
          </p:cNvSpPr>
          <p:nvPr/>
        </p:nvSpPr>
        <p:spPr>
          <a:xfrm>
            <a:off x="265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18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A0AANQXAAAYEAAALBoAABAAAAAmAAAACAAAAP//////////"/>
              </a:ext>
            </a:extLst>
          </p:cNvSpPr>
          <p:nvPr/>
        </p:nvSpPr>
        <p:spPr>
          <a:xfrm>
            <a:off x="2273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6" name="Shape 418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pAsAANQXAADADQAALBoAABAAAAAmAAAACAAAAP//////////"/>
              </a:ext>
            </a:extLst>
          </p:cNvSpPr>
          <p:nvPr/>
        </p:nvSpPr>
        <p:spPr>
          <a:xfrm>
            <a:off x="1892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18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TAkAANQXAABoCwAALBoAABAAAAAmAAAACAAAAP//////////"/>
              </a:ext>
            </a:extLst>
          </p:cNvSpPr>
          <p:nvPr/>
        </p:nvSpPr>
        <p:spPr>
          <a:xfrm>
            <a:off x="1511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8" name="Shape 419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9AYAANQXAAAQCQAALBoAABAAAAAmAAAACAAAAP//////////"/>
              </a:ext>
            </a:extLst>
          </p:cNvSpPr>
          <p:nvPr/>
        </p:nvSpPr>
        <p:spPr>
          <a:xfrm>
            <a:off x="1130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9" name="Shape 41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20" name="Shape 419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0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9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FiI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jAAD4OQAASCYAABAgAAAmAAAACAAAAP//////////"/>
              </a:ext>
            </a:extLst>
          </p:cNvSpPr>
          <p:nvPr/>
        </p:nvSpPr>
        <p:spPr>
          <a:xfrm>
            <a:off x="1003300" y="5842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first patron enters and sits at some table with probability 1.</a:t>
            </a:r>
          </a:p>
        </p:txBody>
      </p:sp>
      <p:sp>
        <p:nvSpPr>
          <p:cNvPr id="3" name="Shape 419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19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x1cl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19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Vsb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19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BQc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19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hO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20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RoU2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20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E6ZW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20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48L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20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Q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204"/>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Y1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205"/>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0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20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VBAAANQXAABwEgAALBoAABAAAAAmAAAACAAAAP//////////"/>
              </a:ext>
            </a:extLst>
          </p:cNvSpPr>
          <p:nvPr/>
        </p:nvSpPr>
        <p:spPr>
          <a:xfrm>
            <a:off x="265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20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A0AANQXAAAYEAAALBoAABAAAAAmAAAACAAAAP//////////"/>
              </a:ext>
            </a:extLst>
          </p:cNvSpPr>
          <p:nvPr/>
        </p:nvSpPr>
        <p:spPr>
          <a:xfrm>
            <a:off x="2273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6" name="Shape 420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pAsAANQXAADADQAALBoAABAAAAAmAAAACAAAAP//////////"/>
              </a:ext>
            </a:extLst>
          </p:cNvSpPr>
          <p:nvPr/>
        </p:nvSpPr>
        <p:spPr>
          <a:xfrm>
            <a:off x="1892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20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TAkAANQXAABoCwAALBoAABAAAAAmAAAACAAAAP//////////"/>
              </a:ext>
            </a:extLst>
          </p:cNvSpPr>
          <p:nvPr/>
        </p:nvSpPr>
        <p:spPr>
          <a:xfrm>
            <a:off x="1511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8" name="Shape 421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9AYAANQXAAAQCQAALBoAABAAAAAmAAAACAAAAP//////////"/>
              </a:ext>
            </a:extLst>
          </p:cNvSpPr>
          <p:nvPr/>
        </p:nvSpPr>
        <p:spPr>
          <a:xfrm>
            <a:off x="1130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9" name="Shape 421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20" name="Shape 421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00000 0.00000 C 0.06677 0.01320 0.05547 0.03384 0.20232 0.04000 C 0.28372 0.04341 0.26435 0.01320 0.29490 0.00000" pathEditMode="relative" rAng="0" ptsTypes="">
                                      <p:cBhvr>
                                        <p:cTn id="6" dur="1000" fill="hold"/>
                                        <p:tgtEl>
                                          <p:spTgt spid="14"/>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dvAuto="0"/>
    </p:bldLst>
    <p:extLst>
      <p:ext uri="smNativeData">
        <pr:smNativeData xmlns:pr="smNativeData" xmlns="smNativeData" val="2mHZYgEAAAAFAAAA/f///wQAAAD/////AAAAAAADAAAAAAAAAAAAAA=="/>
      </p:ext>
    </p:extLst>
  </p:timing>
</p:sld>
</file>

<file path=ppt/slides/slide40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21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21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21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21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21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B/ZR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21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CuZR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22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Cz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22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CH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22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KATe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223"/>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C4tA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224"/>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22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JvdFc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jA8AANQXAACoEQAALBoAABAAAAAmAAAACAAAAP//////////"/>
              </a:ext>
            </a:extLst>
          </p:cNvSpPr>
          <p:nvPr/>
        </p:nvSpPr>
        <p:spPr>
          <a:xfrm>
            <a:off x="2527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22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Mzg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NA0AANQXAABQDwAALBoAABAAAAAmAAAACAAAAP//////////"/>
              </a:ext>
            </a:extLst>
          </p:cNvSpPr>
          <p:nvPr/>
        </p:nvSpPr>
        <p:spPr>
          <a:xfrm>
            <a:off x="2146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22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xlY3Q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3AoAANQXAAD4DAAALBoAABAAAAAmAAAACAAAAP//////////"/>
              </a:ext>
            </a:extLst>
          </p:cNvSpPr>
          <p:nvPr/>
        </p:nvSpPr>
        <p:spPr>
          <a:xfrm>
            <a:off x="1765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6" name="Shape 422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vPj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hAgAANQXAACgCgAALBoAABAAAAAmAAAACAAAAP//////////"/>
              </a:ext>
            </a:extLst>
          </p:cNvSpPr>
          <p:nvPr/>
        </p:nvSpPr>
        <p:spPr>
          <a:xfrm>
            <a:off x="138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22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I+PG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xCIAANQXAADgJAAALBoAABAAAAAmAAAACAAAAP//////////"/>
              </a:ext>
            </a:extLst>
          </p:cNvSpPr>
          <p:nvPr/>
        </p:nvSpPr>
        <p:spPr>
          <a:xfrm>
            <a:off x="56515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18" name="Group 4232"/>
          <p:cNvGrpSpPr>
            <a:extLst>
              <a:ext uri="smNativeData">
                <pr:smNativeData xmlns:pr="smNativeData" xmlns="smNativeData" val="SMDATA_6_2mHZYhMAAAAlAAAAAQAAAA8BAAAAkAAAAEgAAACQAAAASAAAAAAAAAAAAAAAAAAAABcAAAAUAAAAAAAAAAAAAAD/fwAA/38AAAAAAAAJAAAABAAAACEUAAAfAAAAVAAAAAAAAAAAAAAAAAAAAAAAAAAAAAAAAAAAAAAAAAAAAAAAAAAAAAAAAAAAAAAAAAAAAAAAAAAAAAAAAAAAAAAAAAAAAAAAAAAAAAAAAAAAAAAAAAAAACEAAAAYAAAAFAAAACwGAAB4IwAA+DkAAFwoAAAQAAAAJgAAAAgAAAD/////AAAAAA=="/>
              </a:ext>
            </a:extLst>
          </p:cNvGrpSpPr>
          <p:nvPr/>
        </p:nvGrpSpPr>
        <p:grpSpPr>
          <a:xfrm>
            <a:off x="1003300" y="5765800"/>
            <a:ext cx="8420100" cy="795020"/>
            <a:chOff x="1003300" y="5765800"/>
            <a:chExt cx="8420100" cy="795020"/>
          </a:xfrm>
        </p:grpSpPr>
        <p:sp>
          <p:nvSpPr>
            <p:cNvPr id="20" name="Shape 42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PAjAAD4OQAAXCgAAAAgAAAmAAAACAAAAP//////////"/>
                </a:ext>
              </a:extLst>
            </p:cNvSpPr>
            <p:nvPr/>
          </p:nvSpPr>
          <p:spPr>
            <a:xfrm>
              <a:off x="1003300" y="5842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second patron enters and sits at the occupied table with </a:t>
              </a:r>
            </a:p>
          </p:txBody>
        </p:sp>
        <p:pic>
          <p:nvPicPr>
            <p:cNvPr id="19"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csAAB4IwAAeTIAAEwnAAAAAAAAJgAAAAgAAAD//////////w=="/>
                </a:ext>
              </a:extLst>
            </p:cNvPicPr>
            <p:nvPr/>
          </p:nvPicPr>
          <p:blipFill>
            <a:blip r:embed="rId2"/>
            <a:stretch>
              <a:fillRect/>
            </a:stretch>
          </p:blipFill>
          <p:spPr>
            <a:xfrm>
              <a:off x="7187565" y="5765800"/>
              <a:ext cx="1017270" cy="622300"/>
            </a:xfrm>
            <a:prstGeom prst="rect">
              <a:avLst/>
            </a:prstGeom>
            <a:noFill/>
            <a:ln>
              <a:noFill/>
            </a:ln>
            <a:effectLst>
              <a:outerShdw blurRad="63500" dist="63760" dir="2700000">
                <a:srgbClr val="000000">
                  <a:alpha val="4000"/>
                </a:srgbClr>
              </a:outerShdw>
            </a:effectLst>
          </p:spPr>
        </p:pic>
      </p:grpSp>
      <p:grpSp>
        <p:nvGrpSpPr>
          <p:cNvPr id="21" name="Group 4235"/>
          <p:cNvGrpSpPr>
            <a:extLst>
              <a:ext uri="smNativeData">
                <pr:smNativeData xmlns:pr="smNativeData" xmlns="smNativeData" val="SMDATA_6_2mHZYhMAAAAlAAAAAQAAAA8BAAAAkAAAAEgAAACQAAAASAAAAAAAAAAAAAAAAAAAABcAAAAUAAAAAAAAAAAAAAD/fwAA/38AAAAAAAAJAAAABAAAAIMXAAAfAAAAVAAAAAAAAAAAAAAAAAAAAAAAAAAAAAAAAAAAAAAAAAAAAAAAAAAAAAAAAAAAAAAAAAAAAAAAAAAAAAAAAAAAAAAAAAAAAAAAAAAAAAAAAAAAAAAAAAAAACEAAAAYAAAAFAAAACwGAACYJgAA+DkAAHwrAAAQAAAAJgAAAAgAAAD/////AAAAAA=="/>
              </a:ext>
            </a:extLst>
          </p:cNvGrpSpPr>
          <p:nvPr/>
        </p:nvGrpSpPr>
        <p:grpSpPr>
          <a:xfrm>
            <a:off x="1003300" y="6273800"/>
            <a:ext cx="8420100" cy="795020"/>
            <a:chOff x="1003300" y="6273800"/>
            <a:chExt cx="8420100" cy="795020"/>
          </a:xfrm>
        </p:grpSpPr>
        <p:sp>
          <p:nvSpPr>
            <p:cNvPr id="23" name="Shape 423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BAnAAD4OQAAfCsAAAAgAAAmAAAACAAAAP//////////"/>
                </a:ext>
              </a:extLst>
            </p:cNvSpPr>
            <p:nvPr/>
          </p:nvSpPr>
          <p:spPr>
            <a:xfrm>
              <a:off x="1003300" y="6350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This patron will sit at an unoccupied table with </a:t>
              </a:r>
            </a:p>
          </p:txBody>
        </p:sp>
        <p:pic>
          <p:nvPicPr>
            <p:cNvPr id="22"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gkAACYJgAAWSoAAGwqAAAAAAAAJgAAAAgAAAD//////////w=="/>
                </a:ext>
              </a:extLst>
            </p:cNvPicPr>
            <p:nvPr/>
          </p:nvPicPr>
          <p:blipFill>
            <a:blip r:embed="rId3"/>
            <a:stretch>
              <a:fillRect/>
            </a:stretch>
          </p:blipFill>
          <p:spPr>
            <a:xfrm>
              <a:off x="5867400" y="6273800"/>
              <a:ext cx="1016635" cy="622300"/>
            </a:xfrm>
            <a:prstGeom prst="rect">
              <a:avLst/>
            </a:prstGeom>
            <a:noFill/>
            <a:ln>
              <a:noFill/>
            </a:ln>
            <a:effectLst>
              <a:outerShdw blurRad="63500" dist="63760" dir="2700000">
                <a:srgbClr val="000000">
                  <a:alpha val="4000"/>
                </a:srgbClr>
              </a:outerShdw>
            </a:effectLst>
          </p:spPr>
        </p:pic>
      </p:grpSp>
      <p:sp>
        <p:nvSpPr>
          <p:cNvPr id="24" name="Shape 423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25" name="Shape 423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00000 0.00000 C 0.09591 0.00511 0.05596 -0.16667 0.12500 -0.16667 C 0.19404 -0.16667 0.30812 -0.14547 0.30812 -0.05342" pathEditMode="relative" rAng="0" ptsTypes="">
                                      <p:cBhvr>
                                        <p:cTn id="6" dur="1000" fill="hold"/>
                                        <p:tgtEl>
                                          <p:spTgt spid="13"/>
                                        </p:tgtEl>
                                        <p:attrNameLst>
                                          <p:attrName>ppt_x</p:attrName>
                                          <p:attrName>ppt_y</p:attrName>
                                        </p:attrNameLst>
                                      </p:cBhvr>
                                      <p:rCtr x="0" y="0"/>
                                    </p:animMotion>
                                  </p:childTnLst>
                                </p:cTn>
                              </p:par>
                            </p:childTnLst>
                          </p:cTn>
                        </p:par>
                        <p:par>
                          <p:cTn id="7" fill="hold">
                            <p:stCondLst>
                              <p:cond delay="1000"/>
                            </p:stCondLst>
                            <p:childTnLst>
                              <p:par>
                                <p:cTn id="8" presetID="9" presetClass="entr" presetSubtype="0"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grpId="1" nodeType="clickEffect">
                                  <p:stCondLst>
                                    <p:cond delay="0"/>
                                  </p:stCondLst>
                                  <p:childTnLst>
                                    <p:animMotion origin="layout" path="M 0.30812 -0.05342 C 0.40397 -0.05767 0.39784 -0.06512 0.46688 -0.06512 C 0.53591 -0.06512 0.55813 -0.14547 0.55813 -0.05342" pathEditMode="relative" rAng="0" ptsTypes="">
                                      <p:cBhvr>
                                        <p:cTn id="14" dur="1000" fill="hold"/>
                                        <p:tgtEl>
                                          <p:spTgt spid="13"/>
                                        </p:tgtEl>
                                        <p:attrNameLst>
                                          <p:attrName>ppt_x</p:attrName>
                                          <p:attrName>ppt_y</p:attrName>
                                        </p:attrNameLst>
                                      </p:cBhvr>
                                      <p:rCtr x="0" y="0"/>
                                    </p:animMotion>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P spid="13" grpId="1" animBg="1" advAuto="0"/>
      <p:bldP spid="18" grpId="0" animBg="1" advAuto="0"/>
      <p:bldP spid="21" grpId="0" animBg="1" advAuto="0"/>
    </p:bldLst>
    <p:extLst>
      <p:ext uri="smNativeData">
        <pr:smNativeData xmlns:pr="smNativeData" xmlns="smNativeData" val="2mHZYgQAAAAFAAAA/f///wQAAAD/////AAAAAAADAAAAAAAAAAAAAAgAAAD9////AQAAAAkAAAAAAAAAAAAAAAAAAAAAAAAADQAAAP3///8EAAAA/////wAAAAAAAwAAAAAAAAAAAAAQAAAA/f///wEAAAAJAAAAAAAAAAAAAAAAAAAAAAAAAA=="/>
      </p:ext>
    </p:extLst>
  </p:timing>
</p:sld>
</file>

<file path=ppt/slides/slide4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6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DBtA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64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dAL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4" name="Shape 64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h0AAHIVAAAKKAAAfiEAABAAAAAmAAAACAAAAP//////////"/>
              </a:ext>
            </a:extLst>
          </p:cNvSpPr>
          <p:nvPr/>
        </p:nvSpPr>
        <p:spPr>
          <a:xfrm>
            <a:off x="4751070" y="3486150"/>
            <a:ext cx="1757680" cy="1958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 name="Shape 64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iAAAK4VAABmIAAAgBcAABAAAAAmAAAACAAAAP//////////"/>
              </a:ext>
            </a:extLst>
          </p:cNvSpPr>
          <p:nvPr/>
        </p:nvSpPr>
        <p:spPr>
          <a:xfrm flipV="1">
            <a:off x="5266690" y="3524250"/>
            <a:ext cx="0" cy="29591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64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RgAABwXAAC/KAAAMxoAABAgAAAmAAAACAAAAP//////////"/>
              </a:ext>
            </a:extLst>
          </p:cNvSpPr>
          <p:nvPr/>
        </p:nvSpPr>
        <p:spPr>
          <a:xfrm>
            <a:off x="4031615" y="3756660"/>
            <a:ext cx="2592070" cy="5022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    </a:t>
            </a:r>
            <a:br/>
            <a:r>
              <a:t>for each state </a:t>
            </a:r>
          </a:p>
        </p:txBody>
      </p:sp>
      <p:sp>
        <p:nvSpPr>
          <p:cNvPr id="7" name="Shape 64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PRcAAPQWAAAvJwAAyxgAABAgAAAmAAAACAAAAP//////////"/>
              </a:ext>
            </a:extLst>
          </p:cNvSpPr>
          <p:nvPr/>
        </p:nvSpPr>
        <p:spPr>
          <a:xfrm>
            <a:off x="3777615" y="3731260"/>
            <a:ext cx="259207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r>
              <a:t>product of     </a:t>
            </a:r>
          </a:p>
        </p:txBody>
      </p:sp>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AiAABkFwAAkSQAAFsYAAAQAAAAJgAAAAgAAAD//////////w=="/>
              </a:ext>
            </a:extLst>
          </p:cNvPicPr>
          <p:nvPr/>
        </p:nvPicPr>
        <p:blipFill>
          <a:blip r:embed="rId2"/>
          <a:stretch>
            <a:fillRect/>
          </a:stretch>
        </p:blipFill>
        <p:spPr>
          <a:xfrm>
            <a:off x="5537200" y="3802380"/>
            <a:ext cx="407035" cy="156845"/>
          </a:xfrm>
          <a:prstGeom prst="rect">
            <a:avLst/>
          </a:prstGeom>
          <a:noFill/>
          <a:ln>
            <a:noFill/>
          </a:ln>
          <a:effectLst/>
        </p:spPr>
      </p:pic>
      <p:sp>
        <p:nvSpPr>
          <p:cNvPr id="9" name="Shape 64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Cbc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1...</a:t>
            </a:r>
            <a:endParaRPr cap="none">
              <a:solidFill>
                <a:srgbClr val="424242"/>
              </a:solidFill>
            </a:endParaRPr>
          </a:p>
        </p:txBody>
      </p:sp>
      <p:pic>
        <p:nvPicPr>
          <p:cNvPr id="10"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8wc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EoVAAAQAAAAJgAAAAgAAAD//////////w=="/>
              </a:ext>
            </a:extLst>
          </p:cNvPicPr>
          <p:nvPr/>
        </p:nvPicPr>
        <p:blipFill>
          <a:blip r:embed="rId3"/>
          <a:srcRect l="0" t="0" r="0" b="20350"/>
          <a:stretch>
            <a:fillRect/>
          </a:stretch>
        </p:blipFill>
        <p:spPr>
          <a:xfrm>
            <a:off x="2705100" y="2095500"/>
            <a:ext cx="3086100" cy="1365250"/>
          </a:xfrm>
          <a:prstGeom prst="rect">
            <a:avLst/>
          </a:prstGeom>
          <a:noFill/>
          <a:ln>
            <a:noFill/>
          </a:ln>
          <a:effectLst/>
        </p:spPr>
      </p:pic>
      <p:sp>
        <p:nvSpPr>
          <p:cNvPr id="11" name="Shape 65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2" name="Group 656"/>
          <p:cNvGrpSpPr>
            <a:extLst>
              <a:ext uri="smNativeData">
                <pr:smNativeData xmlns:pr="smNativeData" xmlns="smNativeData" val="SMDATA_6_2mHZYhMAAAAlAAAAAQAAAA8BAAAAkAAAAEgAAACQAAAASAAAAAAAAAAAAAAAAAAAABcAAAAUAAAAAAAAAAAAAAD/fwAA/38AAAAAAAAJAAAABAAAAAEcEi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6" name="Shape 65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D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0.788</a:t>
              </a:r>
              <a:endParaRPr cap="none">
                <a:solidFill>
                  <a:srgbClr val="424242"/>
                </a:solidFill>
              </a:endParaRPr>
            </a:p>
          </p:txBody>
        </p:sp>
        <p:sp>
          <p:nvSpPr>
            <p:cNvPr id="15" name="Shape 65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8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0.541</a:t>
              </a:r>
              <a:endParaRPr cap="none">
                <a:solidFill>
                  <a:srgbClr val="424242"/>
                </a:solidFill>
              </a:endParaRPr>
            </a:p>
          </p:txBody>
        </p:sp>
        <p:sp>
          <p:nvSpPr>
            <p:cNvPr id="14" name="Shape 65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z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0.352</a:t>
              </a:r>
              <a:endParaRPr cap="none">
                <a:solidFill>
                  <a:srgbClr val="424242"/>
                </a:solidFill>
              </a:endParaRPr>
            </a:p>
          </p:txBody>
        </p:sp>
        <p:sp>
          <p:nvSpPr>
            <p:cNvPr id="13" name="Shape 65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A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0.643</a:t>
              </a:r>
              <a:endParaRPr cap="none">
                <a:solidFill>
                  <a:srgbClr val="424242"/>
                </a:solidFill>
              </a:endParaRPr>
            </a:p>
          </p:txBody>
        </p:sp>
      </p:grpSp>
      <p:grpSp>
        <p:nvGrpSpPr>
          <p:cNvPr id="17" name="Group 661"/>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21" name="Shape 65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PKCb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20" name="Shape 65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me/+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9" name="Shape 65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3CU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8" name="Shape 66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02CT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grpSp>
        <p:nvGrpSpPr>
          <p:cNvPr id="22" name="Group 66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6" name="Shape 66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m1/6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0.109</a:t>
              </a:r>
              <a:endParaRPr cap="none">
                <a:solidFill>
                  <a:srgbClr val="424242"/>
                </a:solidFill>
              </a:endParaRPr>
            </a:p>
          </p:txBody>
        </p:sp>
        <p:sp>
          <p:nvSpPr>
            <p:cNvPr id="25" name="Shape 66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0.102</a:t>
              </a:r>
              <a:endParaRPr cap="none">
                <a:solidFill>
                  <a:srgbClr val="424242"/>
                </a:solidFill>
              </a:endParaRPr>
            </a:p>
          </p:txBody>
        </p:sp>
        <p:sp>
          <p:nvSpPr>
            <p:cNvPr id="24" name="Shape 66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O/8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0.174</a:t>
              </a:r>
              <a:endParaRPr cap="none">
                <a:solidFill>
                  <a:srgbClr val="424242"/>
                </a:solidFill>
              </a:endParaRPr>
            </a:p>
          </p:txBody>
        </p:sp>
        <p:sp>
          <p:nvSpPr>
            <p:cNvPr id="23" name="Shape 66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A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0.155</a:t>
              </a:r>
              <a:endParaRPr cap="none">
                <a:solidFill>
                  <a:srgbClr val="424242"/>
                </a:solidFill>
              </a:endParaRPr>
            </a:p>
          </p:txBody>
        </p:sp>
      </p:grpSp>
      <p:sp>
        <p:nvSpPr>
          <p:cNvPr id="27" name="Shape 66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EA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iQAAMwOAADJNAAAYBUAABAAAAAmAAAACAAAAP//////////"/>
              </a:ext>
            </a:extLst>
          </p:cNvSpPr>
          <p:nvPr/>
        </p:nvSpPr>
        <p:spPr>
          <a:xfrm>
            <a:off x="6003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23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PwDK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24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AIbK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24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24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24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24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24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24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24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E6ZW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248"/>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OD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249"/>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zdF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25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lucz0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ZDIAAFQVAACANAAArBcAABAAAAAmAAAACAAAAP//////////"/>
              </a:ext>
            </a:extLst>
          </p:cNvSpPr>
          <p:nvPr/>
        </p:nvSpPr>
        <p:spPr>
          <a:xfrm>
            <a:off x="81915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25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JvZHk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VBAAANQXAABwEgAALBoAABAAAAAmAAAACAAAAP//////////"/>
              </a:ext>
            </a:extLst>
          </p:cNvSpPr>
          <p:nvPr/>
        </p:nvSpPr>
        <p:spPr>
          <a:xfrm>
            <a:off x="265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25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48YTo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A0AANQXAAAYEAAALBoAABAAAAAmAAAACAAAAP//////////"/>
              </a:ext>
            </a:extLst>
          </p:cNvSpPr>
          <p:nvPr/>
        </p:nvSpPr>
        <p:spPr>
          <a:xfrm>
            <a:off x="2273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6" name="Shape 425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E6b3U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pAsAANQXAADADQAALBoAABAAAAAmAAAACAAAAP//////////"/>
              </a:ext>
            </a:extLst>
          </p:cNvSpPr>
          <p:nvPr/>
        </p:nvSpPr>
        <p:spPr>
          <a:xfrm>
            <a:off x="1892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25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49Im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xCIAANQXAADgJAAALBoAABAAAAAmAAAACAAAAP//////////"/>
              </a:ext>
            </a:extLst>
          </p:cNvSpPr>
          <p:nvPr/>
        </p:nvSpPr>
        <p:spPr>
          <a:xfrm>
            <a:off x="56515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18"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PAtAACMDwAAcjQAAGATAAAQAAAAJgAAAAgAAAD//////////w=="/>
              </a:ext>
            </a:extLst>
          </p:cNvPicPr>
          <p:nvPr/>
        </p:nvPicPr>
        <p:blipFill>
          <a:blip r:embed="rId2"/>
          <a:stretch>
            <a:fillRect/>
          </a:stretch>
        </p:blipFill>
        <p:spPr>
          <a:xfrm>
            <a:off x="7467600" y="2527300"/>
            <a:ext cx="1057910" cy="622300"/>
          </a:xfrm>
          <a:prstGeom prst="rect">
            <a:avLst/>
          </a:prstGeom>
          <a:noFill/>
          <a:ln>
            <a:noFill/>
          </a:ln>
          <a:effectLst>
            <a:outerShdw blurRad="63500" dist="63760" dir="2700000">
              <a:srgbClr val="000000">
                <a:alpha val="4000"/>
              </a:srgbClr>
            </a:outerShdw>
          </a:effectLst>
        </p:spPr>
      </p:pic>
      <p:grpSp>
        <p:nvGrpSpPr>
          <p:cNvPr id="19" name="Group 425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CwGAABkIwAA+DkAAFwoAAAQAAAAJgAAAAgAAAD/////AAAAAA=="/>
              </a:ext>
            </a:extLst>
          </p:cNvGrpSpPr>
          <p:nvPr/>
        </p:nvGrpSpPr>
        <p:grpSpPr>
          <a:xfrm>
            <a:off x="1003300" y="5753100"/>
            <a:ext cx="8420100" cy="807720"/>
            <a:chOff x="1003300" y="5753100"/>
            <a:chExt cx="8420100" cy="807720"/>
          </a:xfrm>
        </p:grpSpPr>
        <p:sp>
          <p:nvSpPr>
            <p:cNvPr id="21" name="Shape 42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PAjAAD4OQAAXCgAAAAgAAAmAAAACAAAAP//////////"/>
                </a:ext>
              </a:extLst>
            </p:cNvSpPr>
            <p:nvPr/>
          </p:nvSpPr>
          <p:spPr>
            <a:xfrm>
              <a:off x="1003300" y="5842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third patron enters and sits at one of the occupied tables with </a:t>
              </a:r>
            </a:p>
          </p:txBody>
        </p:sp>
        <p:pic>
          <p:nvPicPr>
            <p:cNvPr id="20"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QwAABkIwAAtjYAADgnAAAAAAAAJgAAAAgAAAD//////////w=="/>
                </a:ext>
              </a:extLst>
            </p:cNvPicPr>
            <p:nvPr/>
          </p:nvPicPr>
          <p:blipFill>
            <a:blip r:embed="rId3"/>
            <a:stretch>
              <a:fillRect/>
            </a:stretch>
          </p:blipFill>
          <p:spPr>
            <a:xfrm>
              <a:off x="7835900" y="5753100"/>
              <a:ext cx="1057910" cy="622300"/>
            </a:xfrm>
            <a:prstGeom prst="rect">
              <a:avLst/>
            </a:prstGeom>
            <a:noFill/>
            <a:ln>
              <a:noFill/>
            </a:ln>
            <a:effectLst>
              <a:outerShdw blurRad="63500" dist="63760" dir="2700000">
                <a:srgbClr val="000000">
                  <a:alpha val="4000"/>
                </a:srgbClr>
              </a:outerShdw>
            </a:effectLst>
          </p:spPr>
        </p:pic>
      </p:grpSp>
      <p:grpSp>
        <p:nvGrpSpPr>
          <p:cNvPr id="22" name="Group 4261"/>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CwGAABgJwAA+DkAAEQsAAAQAAAAJgAAAAgAAAD/////AAAAAA=="/>
              </a:ext>
            </a:extLst>
          </p:cNvGrpSpPr>
          <p:nvPr/>
        </p:nvGrpSpPr>
        <p:grpSpPr>
          <a:xfrm>
            <a:off x="1003300" y="6400800"/>
            <a:ext cx="8420100" cy="795020"/>
            <a:chOff x="1003300" y="6400800"/>
            <a:chExt cx="8420100" cy="795020"/>
          </a:xfrm>
        </p:grpSpPr>
        <p:sp>
          <p:nvSpPr>
            <p:cNvPr id="24" name="Shape 42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NgnAAD4OQAARCwAAAAgAAAmAAAACAAAAP//////////"/>
                </a:ext>
              </a:extLst>
            </p:cNvSpPr>
            <p:nvPr/>
          </p:nvSpPr>
          <p:spPr>
            <a:xfrm>
              <a:off x="1003300" y="6477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This patron will sit at an unoccupied table with </a:t>
              </a:r>
            </a:p>
          </p:txBody>
        </p:sp>
        <p:pic>
          <p:nvPicPr>
            <p:cNvPr id="23" name="Pictur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wkAABgJwAArioAADQrAAAAAAAAJgAAAAgAAAD//////////w=="/>
                </a:ext>
              </a:extLst>
            </p:cNvPicPr>
            <p:nvPr/>
          </p:nvPicPr>
          <p:blipFill>
            <a:blip r:embed="rId2"/>
            <a:stretch>
              <a:fillRect/>
            </a:stretch>
          </p:blipFill>
          <p:spPr>
            <a:xfrm>
              <a:off x="5880100" y="6400800"/>
              <a:ext cx="1057910" cy="622300"/>
            </a:xfrm>
            <a:prstGeom prst="rect">
              <a:avLst/>
            </a:prstGeom>
            <a:noFill/>
            <a:ln>
              <a:noFill/>
            </a:ln>
            <a:effectLst>
              <a:outerShdw blurRad="63500" dist="63760" dir="2700000">
                <a:srgbClr val="000000">
                  <a:alpha val="4000"/>
                </a:srgbClr>
              </a:outerShdw>
            </a:effectLst>
          </p:spPr>
        </p:pic>
      </p:grpSp>
      <p:pic>
        <p:nvPicPr>
          <p:cNvPr id="25"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mAAAkGAAAjiwAAPgbAAAQAAAAJgAAAAgAAAD//////////w=="/>
              </a:ext>
            </a:extLst>
          </p:cNvPicPr>
          <p:nvPr/>
        </p:nvPicPr>
        <p:blipFill>
          <a:blip r:embed="rId3"/>
          <a:stretch>
            <a:fillRect/>
          </a:stretch>
        </p:blipFill>
        <p:spPr>
          <a:xfrm>
            <a:off x="6184900" y="3924300"/>
            <a:ext cx="1057910" cy="622300"/>
          </a:xfrm>
          <a:prstGeom prst="rect">
            <a:avLst/>
          </a:prstGeom>
          <a:noFill/>
          <a:ln>
            <a:noFill/>
          </a:ln>
          <a:effectLst>
            <a:outerShdw blurRad="63500" dist="63760" dir="2700000">
              <a:srgbClr val="000000">
                <a:alpha val="4000"/>
              </a:srgbClr>
            </a:outerShdw>
          </a:effectLst>
        </p:spPr>
      </p:pic>
      <p:pic>
        <p:nvPicPr>
          <p:cNvPr id="26"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IwyAAAkGAAADjkAAPgbAAAQAAAAJgAAAAgAAAD//////////w=="/>
              </a:ext>
            </a:extLst>
          </p:cNvPicPr>
          <p:nvPr/>
        </p:nvPicPr>
        <p:blipFill>
          <a:blip r:embed="rId3"/>
          <a:stretch>
            <a:fillRect/>
          </a:stretch>
        </p:blipFill>
        <p:spPr>
          <a:xfrm>
            <a:off x="8216900" y="3924300"/>
            <a:ext cx="1057910" cy="622300"/>
          </a:xfrm>
          <a:prstGeom prst="rect">
            <a:avLst/>
          </a:prstGeom>
          <a:noFill/>
          <a:ln>
            <a:noFill/>
          </a:ln>
          <a:effectLst>
            <a:outerShdw blurRad="63500" dist="63760" dir="2700000">
              <a:srgbClr val="000000">
                <a:alpha val="4000"/>
              </a:srgbClr>
            </a:outerShdw>
          </a:effectLst>
        </p:spPr>
      </p:pic>
      <p:sp>
        <p:nvSpPr>
          <p:cNvPr id="27" name="Shape 426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28" name="Shape 426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00000 0.00000 C 0.10575 0.04022 0.09817 0.04000 0.16721 0.04000 C 0.23624 0.04000 0.25000 -0.09205 0.29500 -0.05000" pathEditMode="relative" rAng="0" ptsTypes="">
                                      <p:cBhvr>
                                        <p:cTn id="6" dur="1000" fill="hold"/>
                                        <p:tgtEl>
                                          <p:spTgt spid="14"/>
                                        </p:tgtEl>
                                        <p:attrNameLst>
                                          <p:attrName>ppt_x</p:attrName>
                                          <p:attrName>ppt_y</p:attrName>
                                        </p:attrNameLst>
                                      </p:cBhvr>
                                      <p:rCtr x="0" y="0"/>
                                    </p:animMotion>
                                  </p:childTnLst>
                                </p:cTn>
                              </p:par>
                            </p:childTnLst>
                          </p:cTn>
                        </p:par>
                        <p:par>
                          <p:cTn id="7" fill="hold">
                            <p:stCondLst>
                              <p:cond delay="1000"/>
                            </p:stCondLst>
                            <p:childTnLst>
                              <p:par>
                                <p:cTn id="8" presetID="9" presetClass="entr" presetSubtype="0"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childTnLst>
                          </p:cTn>
                        </p:par>
                        <p:par>
                          <p:cTn id="11" fill="hold">
                            <p:stCondLst>
                              <p:cond delay="1500"/>
                            </p:stCondLst>
                            <p:childTnLst>
                              <p:par>
                                <p:cTn id="12" presetID="9"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dissolv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path" presetSubtype="0" accel="50000" decel="50000" fill="hold" grpId="1" nodeType="clickEffect">
                                  <p:stCondLst>
                                    <p:cond delay="0"/>
                                  </p:stCondLst>
                                  <p:childTnLst>
                                    <p:animMotion origin="layout" path="M 0.29500 -0.05000 C 0.29889 -0.12365 0.26683 -0.14519 0.32124 -0.15877 C 0.37564 -0.17235 0.36912 -0.14706 0.38313 -0.15451" pathEditMode="relative" rAng="0" ptsTypes="">
                                      <p:cBhvr>
                                        <p:cTn id="18" dur="1000" fill="hold"/>
                                        <p:tgtEl>
                                          <p:spTgt spid="14"/>
                                        </p:tgtEl>
                                        <p:attrNameLst>
                                          <p:attrName>ppt_x</p:attrName>
                                          <p:attrName>ppt_y</p:attrName>
                                        </p:attrNameLst>
                                      </p:cBhvr>
                                      <p:rCtr x="0" y="0"/>
                                    </p:animMotion>
                                  </p:childTnLst>
                                </p:cTn>
                              </p:par>
                            </p:childTnLst>
                          </p:cTn>
                        </p:par>
                        <p:par>
                          <p:cTn id="19" fill="hold">
                            <p:stCondLst>
                              <p:cond delay="1000"/>
                            </p:stCondLst>
                            <p:childTnLst>
                              <p:par>
                                <p:cTn id="20" presetID="9"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cTn>
                              </p:par>
                            </p:childTnLst>
                          </p:cTn>
                        </p:par>
                        <p:par>
                          <p:cTn id="23" fill="hold">
                            <p:stCondLst>
                              <p:cond delay="1500"/>
                            </p:stCondLst>
                            <p:childTnLst>
                              <p:par>
                                <p:cTn id="24" presetID="9"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dissolv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path" presetSubtype="0" accel="50000" decel="50000" fill="hold" grpId="2" nodeType="clickEffect">
                                  <p:stCondLst>
                                    <p:cond delay="0"/>
                                  </p:stCondLst>
                                  <p:childTnLst>
                                    <p:animMotion origin="layout" path="M 0.38313 -0.15451 C 0.46729 -0.15664 0.41341 -0.15500 0.48245 -0.15500 C 0.55149 -0.15500 0.47926 -0.02362 0.54563 0.00000" pathEditMode="relative" rAng="0" ptsTypes="">
                                      <p:cBhvr>
                                        <p:cTn id="30" dur="1000" fill="hold"/>
                                        <p:tgtEl>
                                          <p:spTgt spid="14"/>
                                        </p:tgtEl>
                                        <p:attrNameLst>
                                          <p:attrName>ppt_x</p:attrName>
                                          <p:attrName>ppt_y</p:attrName>
                                        </p:attrNameLst>
                                      </p:cBhvr>
                                      <p:rCtr x="0" y="0"/>
                                    </p:animMotion>
                                  </p:childTnLst>
                                </p:cTn>
                              </p:par>
                            </p:childTnLst>
                          </p:cTn>
                        </p:par>
                        <p:par>
                          <p:cTn id="31" fill="hold">
                            <p:stCondLst>
                              <p:cond delay="1000"/>
                            </p:stCondLst>
                            <p:childTnLst>
                              <p:par>
                                <p:cTn id="32" presetID="9" presetClass="entr" presetSubtype="0"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dissolv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dvAuto="0"/>
      <p:bldP spid="14" grpId="1" animBg="1" advAuto="0"/>
      <p:bldP spid="14" grpId="2" animBg="1" advAuto="0"/>
      <p:bldP spid="18" grpId="0" animBg="1" advAuto="0"/>
      <p:bldP spid="19" grpId="0" animBg="1" advAuto="0"/>
      <p:bldP spid="22" grpId="0" animBg="1" advAuto="0"/>
      <p:bldP spid="25" grpId="0" animBg="1" advAuto="0"/>
      <p:bldP spid="26" grpId="0" animBg="1" advAuto="0"/>
    </p:bldLst>
    <p:extLst>
      <p:ext uri="smNativeData">
        <pr:smNativeData xmlns:pr="smNativeData" xmlns="smNativeData" val="2mHZYggAAAAFAAAA/f///wQAAAD/////AAAAAAADAAAAAAAAAAAAAAgAAAD9////AQAAAAkAAAAAAAAAAAAAAAAAAAAAAAAADAAAAP3///8BAAAACQAAAAAAAAAAAAAAAAAAAAAAAAARAAAA/f///wQAAAD/////AAAAAAADAAAAAAAAAAAAABQAAAD9////AQAAAAkAAAAAAAAAAAAAAAAAAAAAAAAAGAAAAP3///8BAAAACQAAAAAAAAAAAAAAAAAAAAAAAAAdAAAA/f///wQAAAD/////AAAAAAADAAAAAAAAAAAAACAAAAD9////AQAAAAkAAAAAAAAAAAAAAAAAAAAAAAAA"/>
      </p:ext>
    </p:extLst>
  </p:timing>
</p:sld>
</file>

<file path=ppt/slides/slide4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26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JL2e/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26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26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27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27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A6bn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27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BkaX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27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E3NT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27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ND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27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Yy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276"/>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277"/>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5Qz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27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FByLz4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ZDIAAFQVAACANAAArBcAABAAAAAmAAAACAAAAP//////////"/>
              </a:ext>
            </a:extLst>
          </p:cNvSpPr>
          <p:nvPr/>
        </p:nvSpPr>
        <p:spPr>
          <a:xfrm>
            <a:off x="81915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27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iIHQ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VBAAANQXAABwEgAALBoAABAAAAAmAAAACAAAAP//////////"/>
              </a:ext>
            </a:extLst>
          </p:cNvSpPr>
          <p:nvPr/>
        </p:nvSpPr>
        <p:spPr>
          <a:xfrm>
            <a:off x="265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28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QxMD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A0AANQXAAAYEAAALBoAABAAAAAmAAAACAAAAP//////////"/>
              </a:ext>
            </a:extLst>
          </p:cNvSpPr>
          <p:nvPr/>
        </p:nvSpPr>
        <p:spPr>
          <a:xfrm>
            <a:off x="2273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6" name="Shape 428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Ii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pAsAANQXAADADQAALBoAABAAAAAmAAAACAAAAP//////////"/>
              </a:ext>
            </a:extLst>
          </p:cNvSpPr>
          <p:nvPr/>
        </p:nvSpPr>
        <p:spPr>
          <a:xfrm>
            <a:off x="1892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28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PG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xCIAANQXAADgJAAALBoAABAAAAAmAAAACAAAAP//////////"/>
              </a:ext>
            </a:extLst>
          </p:cNvSpPr>
          <p:nvPr/>
        </p:nvSpPr>
        <p:spPr>
          <a:xfrm>
            <a:off x="56515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18" name="Pictur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A0AAA4GAAA2jsAAFwcAAAQAAAAJgAAAAgAAAD//////////w=="/>
              </a:ext>
            </a:extLst>
          </p:cNvPicPr>
          <p:nvPr/>
        </p:nvPicPr>
        <p:blipFill>
          <a:blip r:embed="rId2"/>
          <a:stretch>
            <a:fillRect/>
          </a:stretch>
        </p:blipFill>
        <p:spPr>
          <a:xfrm>
            <a:off x="8585200" y="3937000"/>
            <a:ext cx="1144270" cy="673100"/>
          </a:xfrm>
          <a:prstGeom prst="rect">
            <a:avLst/>
          </a:prstGeom>
          <a:noFill/>
          <a:ln>
            <a:noFill/>
          </a:ln>
          <a:effectLst>
            <a:outerShdw blurRad="63500" dist="63760" dir="2700000">
              <a:srgbClr val="000000">
                <a:alpha val="4000"/>
              </a:srgbClr>
            </a:outerShdw>
          </a:effectLst>
        </p:spPr>
      </p:pic>
      <p:sp>
        <p:nvSpPr>
          <p:cNvPr id="19" name="Shape 428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eDIAANQXAACUNAAALBoAABAAAAAmAAAACAAAAP//////////"/>
              </a:ext>
            </a:extLst>
          </p:cNvSpPr>
          <p:nvPr/>
        </p:nvSpPr>
        <p:spPr>
          <a:xfrm>
            <a:off x="82042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20" name="Group 4287"/>
          <p:cNvGrpSpPr>
            <a:extLst>
              <a:ext uri="smNativeData">
                <pr:smNativeData xmlns:pr="smNativeData" xmlns="smNativeData" val="SMDATA_6_2mHZYhMAAAAlAAAAAQAAAA8BAAAAkAAAAEgAAACQAAAASAAAAAAAAAAAAAAAAAAAABcAAAAUAAAAAAAAAAAAAAD/fwAA/38AAAAAAAAJAAAABAAAAEIUAAAfAAAAVAAAAAAAAAAAAAAAAAAAAAAAAAAAAAAAAAAAAAAAAAAAAAAAAAAAAAAAAAAAAAAAAAAAAAAAAAAAAAAAAAAAAAAAAAAAAAAAAAAAAAAAAAAAAAAAAAAAACEAAAAYAAAAFAAAACwGAAA8IwAALj0AAFwoAAAQAAAAJgAAAAgAAAD/////AAAAAA=="/>
              </a:ext>
            </a:extLst>
          </p:cNvGrpSpPr>
          <p:nvPr/>
        </p:nvGrpSpPr>
        <p:grpSpPr>
          <a:xfrm>
            <a:off x="1003300" y="5727700"/>
            <a:ext cx="8942070" cy="833120"/>
            <a:chOff x="1003300" y="5727700"/>
            <a:chExt cx="8942070" cy="833120"/>
          </a:xfrm>
        </p:grpSpPr>
        <p:sp>
          <p:nvSpPr>
            <p:cNvPr id="22" name="Shape 428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QA5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PAjAAD4OQAAXCgAAAAgAAAmAAAACAAAAP//////////"/>
                </a:ext>
              </a:extLst>
            </p:cNvSpPr>
            <p:nvPr/>
          </p:nvSpPr>
          <p:spPr>
            <a:xfrm>
              <a:off x="1003300" y="5842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fourth patron enters and sits at the occupied table with one patron with  </a:t>
              </a:r>
            </a:p>
          </p:txBody>
        </p:sp>
        <p:pic>
          <p:nvPicPr>
            <p:cNvPr id="21"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QAwM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Q2AAA8IwAALj0AAGAnAAAAAAAAJgAAAAgAAAD//////////w=="/>
                </a:ext>
              </a:extLst>
            </p:cNvPicPr>
            <p:nvPr/>
          </p:nvPicPr>
          <p:blipFill>
            <a:blip r:embed="rId2"/>
            <a:stretch>
              <a:fillRect/>
            </a:stretch>
          </p:blipFill>
          <p:spPr>
            <a:xfrm>
              <a:off x="8801100" y="5727700"/>
              <a:ext cx="1144270" cy="673100"/>
            </a:xfrm>
            <a:prstGeom prst="rect">
              <a:avLst/>
            </a:prstGeom>
            <a:noFill/>
            <a:ln>
              <a:noFill/>
            </a:ln>
            <a:effectLst>
              <a:outerShdw blurRad="63500" dist="63760" dir="2700000">
                <a:srgbClr val="000000">
                  <a:alpha val="4000"/>
                </a:srgbClr>
              </a:outerShdw>
            </a:effectLst>
          </p:spPr>
        </p:pic>
      </p:grpSp>
      <p:pic>
        <p:nvPicPr>
          <p:cNvPr id="23" name="Picture3"/>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2dWV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wmAADoFwAAZi0AAAwcAAAQAAAAJgAAAAgAAAD//////////w=="/>
              </a:ext>
            </a:extLst>
          </p:cNvPicPr>
          <p:nvPr/>
        </p:nvPicPr>
        <p:blipFill>
          <a:blip r:embed="rId3"/>
          <a:stretch>
            <a:fillRect/>
          </a:stretch>
        </p:blipFill>
        <p:spPr>
          <a:xfrm>
            <a:off x="6235700" y="3886200"/>
            <a:ext cx="1144270" cy="673100"/>
          </a:xfrm>
          <a:prstGeom prst="rect">
            <a:avLst/>
          </a:prstGeom>
          <a:noFill/>
          <a:ln>
            <a:noFill/>
          </a:ln>
          <a:effectLst>
            <a:outerShdw blurRad="63500" dist="63760" dir="2700000">
              <a:srgbClr val="000000">
                <a:alpha val="4000"/>
              </a:srgbClr>
            </a:outerShdw>
          </a:effectLst>
        </p:spPr>
      </p:pic>
      <p:grpSp>
        <p:nvGrpSpPr>
          <p:cNvPr id="24" name="Group 4291"/>
          <p:cNvGrpSpPr>
            <a:extLst>
              <a:ext uri="smNativeData">
                <pr:smNativeData xmlns:pr="smNativeData" xmlns="smNativeData" val="SMDATA_6_2mHZYhMAAAAlAAAAAQAAAA8BAAAAkAAAAEgAAACQAAAASAAAAAAAAAAAAAAAAAAAABcAAAAUAAAAAAAAAAAAAAD/fwAA/38AAAAAAAAJAAAABAAAAGUEAAAfAAAAVAAAAAAAAAAAAAAAAAAAAAAAAAAAAAAAAAAAAAAAAAAAAAAAAAAAAAAAAAAAAAAAAAAAAAAAAAAAAAAAAAAAAAAAAAAAAAAAAAAAAAAAAAAAAAAAAAAAACEAAAAYAAAAFAAAACwGAAD4JQAA+DkAABgrAAAQAAAAJgAAAAgAAAD/////AAAAAA=="/>
              </a:ext>
            </a:extLst>
          </p:cNvGrpSpPr>
          <p:nvPr/>
        </p:nvGrpSpPr>
        <p:grpSpPr>
          <a:xfrm>
            <a:off x="1003300" y="6172200"/>
            <a:ext cx="8420100" cy="833120"/>
            <a:chOff x="1003300" y="6172200"/>
            <a:chExt cx="8420100" cy="833120"/>
          </a:xfrm>
        </p:grpSpPr>
        <p:sp>
          <p:nvSpPr>
            <p:cNvPr id="26" name="Shape 428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D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wmAAD4OQAAGCsAAAAgAAAmAAAACAAAAP//////////"/>
                </a:ext>
              </a:extLst>
            </p:cNvSpPr>
            <p:nvPr/>
          </p:nvSpPr>
          <p:spPr>
            <a:xfrm>
              <a:off x="1003300" y="62865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This patron will sit at the table with two occupants with  </a:t>
              </a:r>
            </a:p>
          </p:txBody>
        </p:sp>
        <p:pic>
          <p:nvPicPr>
            <p:cNvPr id="25"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CLwI4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QpAAD4JQAAXjAAABwqAAAAAAAAJgAAAAgAAAD//////////w=="/>
                </a:ext>
              </a:extLst>
            </p:cNvPicPr>
            <p:nvPr/>
          </p:nvPicPr>
          <p:blipFill>
            <a:blip r:embed="rId3"/>
            <a:stretch>
              <a:fillRect/>
            </a:stretch>
          </p:blipFill>
          <p:spPr>
            <a:xfrm>
              <a:off x="6718300" y="6172200"/>
              <a:ext cx="1144270" cy="673100"/>
            </a:xfrm>
            <a:prstGeom prst="rect">
              <a:avLst/>
            </a:prstGeom>
            <a:noFill/>
            <a:ln>
              <a:noFill/>
            </a:ln>
            <a:effectLst>
              <a:outerShdw blurRad="63500" dist="63760" dir="2700000">
                <a:srgbClr val="000000">
                  <a:alpha val="4000"/>
                </a:srgbClr>
              </a:outerShdw>
            </a:effectLst>
          </p:spPr>
        </p:pic>
      </p:grpSp>
      <p:grpSp>
        <p:nvGrpSpPr>
          <p:cNvPr id="27" name="Group 4294"/>
          <p:cNvGrpSpPr>
            <a:extLst>
              <a:ext uri="smNativeData">
                <pr:smNativeData xmlns:pr="smNativeData" xmlns="smNativeData" val="SMDATA_6_2mHZYhMAAAAlAAAAAQAAAA8BAAAAkAAAAEgAAACQAAAASAAAAAAAAAAAAAAAAAAAABcAAAAUAAAAAAAAAAAAAAD/fwAA/38AAAAAAAAJAAAABAAAAJgYAAAfAAAAVAAAAAAAAAAAAAAAAAAAAAAAAAAAAAAAAAAAAAAAAAAAAAAAAAAAAAAAAAAAAAAAAAAAAAAAAAAAAAAAAAAAAAAAAAAAAAAAAAAAAAAAAAAAAAAAAAAAACEAAAAYAAAAFAAAACwGAADIKAAA+DkAANQtAAAQAAAAJgAAAAgAAAD/////AAAAAA=="/>
              </a:ext>
            </a:extLst>
          </p:cNvGrpSpPr>
          <p:nvPr/>
        </p:nvGrpSpPr>
        <p:grpSpPr>
          <a:xfrm>
            <a:off x="1003300" y="6629400"/>
            <a:ext cx="8420100" cy="820420"/>
            <a:chOff x="1003300" y="6629400"/>
            <a:chExt cx="8420100" cy="820420"/>
          </a:xfrm>
        </p:grpSpPr>
        <p:sp>
          <p:nvSpPr>
            <p:cNvPr id="29" name="Shape 42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EGUV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GgpAAD4OQAA1C0AAAAgAAAmAAAACAAAAP//////////"/>
                </a:ext>
              </a:extLst>
            </p:cNvSpPr>
            <p:nvPr/>
          </p:nvSpPr>
          <p:spPr>
            <a:xfrm>
              <a:off x="1003300" y="6731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This patron will sit at an unoccupied table with </a:t>
              </a:r>
            </a:p>
          </p:txBody>
        </p:sp>
        <p:pic>
          <p:nvPicPr>
            <p:cNvPr id="28"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gkAADIKAAAmioAAJwsAAAAAAAAJgAAAAgAAAD//////////w=="/>
                </a:ext>
              </a:extLst>
            </p:cNvPicPr>
            <p:nvPr/>
          </p:nvPicPr>
          <p:blipFill>
            <a:blip r:embed="rId4"/>
            <a:stretch>
              <a:fillRect/>
            </a:stretch>
          </p:blipFill>
          <p:spPr>
            <a:xfrm>
              <a:off x="5867400" y="6629400"/>
              <a:ext cx="1057910" cy="622300"/>
            </a:xfrm>
            <a:prstGeom prst="rect">
              <a:avLst/>
            </a:prstGeom>
            <a:noFill/>
            <a:ln>
              <a:noFill/>
            </a:ln>
            <a:effectLst>
              <a:outerShdw blurRad="63500" dist="63760" dir="2700000">
                <a:srgbClr val="000000">
                  <a:alpha val="4000"/>
                </a:srgbClr>
              </a:outerShdw>
            </a:effectLst>
          </p:spPr>
        </p:pic>
      </p:grpSp>
      <p:pic>
        <p:nvPicPr>
          <p:cNvPr id="30"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Lw0AACkCwAAPjsAAHgPAAAQAAAAJgAAAAgAAAD//////////w=="/>
              </a:ext>
            </a:extLst>
          </p:cNvPicPr>
          <p:nvPr/>
        </p:nvPicPr>
        <p:blipFill>
          <a:blip r:embed="rId4"/>
          <a:stretch>
            <a:fillRect/>
          </a:stretch>
        </p:blipFill>
        <p:spPr>
          <a:xfrm>
            <a:off x="8572500" y="1892300"/>
            <a:ext cx="1057910" cy="622300"/>
          </a:xfrm>
          <a:prstGeom prst="rect">
            <a:avLst/>
          </a:prstGeom>
          <a:noFill/>
          <a:ln>
            <a:noFill/>
          </a:ln>
          <a:effectLst>
            <a:outerShdw blurRad="63500" dist="63760" dir="2700000">
              <a:srgbClr val="000000">
                <a:alpha val="4000"/>
              </a:srgbClr>
            </a:outerShdw>
          </a:effectLst>
        </p:spPr>
      </p:pic>
      <p:sp>
        <p:nvSpPr>
          <p:cNvPr id="31" name="Shape 429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32" name="Shape 429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g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00000 0.00000 C 0.00000 -0.09205 0.05596 -0.16667 0.12500 -0.16667 C 0.19404 -0.16667 0.25000 -0.09205 0.51836 -0.03333" pathEditMode="relative" rAng="0" ptsTypes="">
                                      <p:cBhvr>
                                        <p:cTn id="6" dur="1000" fill="hold"/>
                                        <p:tgtEl>
                                          <p:spTgt spid="14"/>
                                        </p:tgtEl>
                                        <p:attrNameLst>
                                          <p:attrName>ppt_x</p:attrName>
                                          <p:attrName>ppt_y</p:attrName>
                                        </p:attrNameLst>
                                      </p:cBhvr>
                                      <p:rCtr x="0" y="0"/>
                                    </p:animMotion>
                                  </p:childTnLst>
                                </p:cTn>
                              </p:par>
                            </p:childTnLst>
                          </p:cTn>
                        </p:par>
                        <p:par>
                          <p:cTn id="7" fill="hold">
                            <p:stCondLst>
                              <p:cond delay="1000"/>
                            </p:stCondLst>
                            <p:childTnLst>
                              <p:par>
                                <p:cTn id="8" presetID="9"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childTnLst>
                          </p:cTn>
                        </p:par>
                        <p:par>
                          <p:cTn id="11" fill="hold">
                            <p:stCondLst>
                              <p:cond delay="1500"/>
                            </p:stCondLst>
                            <p:childTnLst>
                              <p:par>
                                <p:cTn id="12" presetID="9"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path" presetSubtype="0" accel="50000" decel="50000" fill="hold" grpId="1" nodeType="clickEffect">
                                  <p:stCondLst>
                                    <p:cond delay="0"/>
                                  </p:stCondLst>
                                  <p:childTnLst>
                                    <p:animMotion origin="layout" path="M 0.51836 -0.03333 C 0.51422 0.04277 0.46052 0.04552 0.40344 0.04000 C 0.34636 0.03448 0.30752 0.02277 0.31166 -0.05333" pathEditMode="relative" rAng="0" ptsTypes="">
                                      <p:cBhvr>
                                        <p:cTn id="18" dur="1000" fill="hold"/>
                                        <p:tgtEl>
                                          <p:spTgt spid="14"/>
                                        </p:tgtEl>
                                        <p:attrNameLst>
                                          <p:attrName>ppt_x</p:attrName>
                                          <p:attrName>ppt_y</p:attrName>
                                        </p:attrNameLst>
                                      </p:cBhvr>
                                      <p:rCtr x="0" y="0"/>
                                    </p:animMotion>
                                  </p:childTnLst>
                                </p:cTn>
                              </p:par>
                            </p:childTnLst>
                          </p:cTn>
                        </p:par>
                        <p:par>
                          <p:cTn id="19" fill="hold">
                            <p:stCondLst>
                              <p:cond delay="1000"/>
                            </p:stCondLst>
                            <p:childTnLst>
                              <p:par>
                                <p:cTn id="20" presetID="9"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childTnLst>
                          </p:cTn>
                        </p:par>
                        <p:par>
                          <p:cTn id="23" fill="hold">
                            <p:stCondLst>
                              <p:cond delay="1500"/>
                            </p:stCondLst>
                            <p:childTnLst>
                              <p:par>
                                <p:cTn id="24" presetID="9"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dissolv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path" presetSubtype="0" accel="50000" decel="50000" fill="hold" grpId="2" nodeType="clickEffect">
                                  <p:stCondLst>
                                    <p:cond delay="0"/>
                                  </p:stCondLst>
                                  <p:childTnLst>
                                    <p:animMotion origin="layout" path="M 0.31166 -0.05333 C 0.31166 -0.14538 0.30208 -0.21304 0.33720 -0.24333 C 0.39516 -0.29334 0.48325 -0.27901 0.55507 -0.22687" pathEditMode="relative" rAng="0" ptsTypes="">
                                      <p:cBhvr>
                                        <p:cTn id="30" dur="1000" fill="hold"/>
                                        <p:tgtEl>
                                          <p:spTgt spid="14"/>
                                        </p:tgtEl>
                                        <p:attrNameLst>
                                          <p:attrName>ppt_x</p:attrName>
                                          <p:attrName>ppt_y</p:attrName>
                                        </p:attrNameLst>
                                      </p:cBhvr>
                                      <p:rCtr x="0" y="0"/>
                                    </p:animMotion>
                                  </p:childTnLst>
                                </p:cTn>
                              </p:par>
                            </p:childTnLst>
                          </p:cTn>
                        </p:par>
                        <p:par>
                          <p:cTn id="31" fill="hold">
                            <p:stCondLst>
                              <p:cond delay="1000"/>
                            </p:stCondLst>
                            <p:childTnLst>
                              <p:par>
                                <p:cTn id="32" presetID="9" presetClass="entr"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dissolve">
                                      <p:cBhvr>
                                        <p:cTn id="34" dur="500"/>
                                        <p:tgtEl>
                                          <p:spTgt spid="27"/>
                                        </p:tgtEl>
                                      </p:cBhvr>
                                    </p:animEffect>
                                  </p:childTnLst>
                                </p:cTn>
                              </p:par>
                            </p:childTnLst>
                          </p:cTn>
                        </p:par>
                        <p:par>
                          <p:cTn id="35" fill="hold">
                            <p:stCondLst>
                              <p:cond delay="1500"/>
                            </p:stCondLst>
                            <p:childTnLst>
                              <p:par>
                                <p:cTn id="36" presetID="9"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dissolv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dvAuto="0"/>
      <p:bldP spid="14" grpId="1" animBg="1" advAuto="0"/>
      <p:bldP spid="14" grpId="2" animBg="1" advAuto="0"/>
      <p:bldP spid="18" grpId="0" animBg="1" advAuto="0"/>
      <p:bldP spid="20" grpId="0" animBg="1" advAuto="0"/>
      <p:bldP spid="23" grpId="0" animBg="1" advAuto="0"/>
      <p:bldP spid="24" grpId="0" animBg="1" advAuto="0"/>
      <p:bldP spid="27" grpId="0" animBg="1" advAuto="0"/>
      <p:bldP spid="30" grpId="0" animBg="1" advAuto="0"/>
    </p:bldLst>
    <p:extLst>
      <p:ext uri="smNativeData">
        <pr:smNativeData xmlns:pr="smNativeData" xmlns="smNativeData" val="2mHZYgkAAAAFAAAA/f///wQAAAD/////AAAAAAADAAAAAAAAAAAAAAgAAAD9////AQAAAAkAAAAAAAAAAAAAAAAAAAAAAAAADAAAAP3///8BAAAACQAAAAAAAAAAAAAAAAAAAAAAAAARAAAA/f///wQAAAD/////AAAAAAADAAAAAAAAAAAAABQAAAD9////AQAAAAkAAAAAAAAAAAAAAAAAAAAAAAAAGAAAAP3///8BAAAACQAAAAAAAAAAAAAAAAAAAAAAAAAdAAAA/f///wQAAAD/////AAAAAAADAAAAAAAAAAAAACAAAAD9////AQAAAAkAAAAAAAAAAAAAAAAAAAAAAAAAJAAAAP3///8BAAAACQAAAAAAAAAAAAAAAAAAAAAAAAA="/>
      </p:ext>
    </p:extLst>
  </p:timing>
</p:sld>
</file>

<file path=ppt/slides/slide4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29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30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30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30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KCr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30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CA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30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CXW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30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JvdF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30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Mz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30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xlY3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308"/>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309"/>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31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lkRmk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ZDIAAFQVAACANAAArBcAABAAAAAmAAAACAAAAP//////////"/>
              </a:ext>
            </a:extLst>
          </p:cNvSpPr>
          <p:nvPr/>
        </p:nvSpPr>
        <p:spPr>
          <a:xfrm>
            <a:off x="81915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31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iIGQ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DQAAHQYAAAUNwAAzBoAABAAAAAmAAAACAAAAP//////////"/>
              </a:ext>
            </a:extLst>
          </p:cNvSpPr>
          <p:nvPr/>
        </p:nvSpPr>
        <p:spPr>
          <a:xfrm>
            <a:off x="8610600" y="3975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31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gYW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KCMAAFQVAABEJQAArBcAABAAAAAmAAAACAAAAP//////////"/>
              </a:ext>
            </a:extLst>
          </p:cNvSpPr>
          <p:nvPr/>
        </p:nvSpPr>
        <p:spPr>
          <a:xfrm>
            <a:off x="57150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6" name="Shape 431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EwMCI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xCIAANQXAADgJAAALBoAABAAAAAmAAAACAAAAP//////////"/>
              </a:ext>
            </a:extLst>
          </p:cNvSpPr>
          <p:nvPr/>
        </p:nvSpPr>
        <p:spPr>
          <a:xfrm>
            <a:off x="56515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31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6b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jAAD4OQAASCYAABAgAAAmAAAACAAAAP//////////"/>
              </a:ext>
            </a:extLst>
          </p:cNvSpPr>
          <p:nvPr/>
        </p:nvSpPr>
        <p:spPr>
          <a:xfrm>
            <a:off x="1003300" y="5842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This process continues until all of the patrons are seated.</a:t>
            </a:r>
          </a:p>
        </p:txBody>
      </p:sp>
      <p:sp>
        <p:nvSpPr>
          <p:cNvPr id="18" name="Shape 431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EiLz4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eDIAANQXAACUNAAALBoAABAAAAAmAAAACAAAAP//////////"/>
              </a:ext>
            </a:extLst>
          </p:cNvSpPr>
          <p:nvPr/>
        </p:nvSpPr>
        <p:spPr>
          <a:xfrm>
            <a:off x="82042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9" name="Shape 431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Q6d3I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yDIAACANAADkNAAAeA8AABAAAAAmAAAACAAAAP//////////"/>
              </a:ext>
            </a:extLst>
          </p:cNvSpPr>
          <p:nvPr/>
        </p:nvSpPr>
        <p:spPr>
          <a:xfrm>
            <a:off x="8255000" y="21336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20" name="Group 4327"/>
          <p:cNvGrpSpPr>
            <a:extLst>
              <a:ext uri="smNativeData">
                <pr:smNativeData xmlns:pr="smNativeData" xmlns="smNativeData" val="SMDATA_6_2mHZYhMAAAAlAAAAAQAAAA8BAAAAkAAAAEgAAACQAAAASAAAAAAAAAAAAAAAAAAAABcAAAAUAAAAAAAAAAAAAAD/fwAA/38AAAAAAAAJAAAABAAAAJAAAAAfAAAAVAAAAAAAAAAAAAAAAAAAAAAAAAAAAAAAAAAAAAAAAAAAAAAAAAAAAAAAAAAAAAAAAAAAAAAAAAAAAAAAAAAAAAAAAAAAAAAAAAAAAAAAAAAAAAAAAAAAACEAAAAYAAAAFAAAACwGAAAzDgAA+DkAAAQpAAAQAAAAJgAAAAgAAAD/////AAAAAA=="/>
              </a:ext>
            </a:extLst>
          </p:cNvGrpSpPr>
          <p:nvPr/>
        </p:nvGrpSpPr>
        <p:grpSpPr>
          <a:xfrm>
            <a:off x="1003300" y="2308225"/>
            <a:ext cx="8420100" cy="4359275"/>
            <a:chOff x="1003300" y="2308225"/>
            <a:chExt cx="8420100" cy="4359275"/>
          </a:xfrm>
        </p:grpSpPr>
        <p:sp>
          <p:nvSpPr>
            <p:cNvPr id="30" name="Shape 431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5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wmAAD4OQAABCkAAAAgAAAmAAAACAAAAP//////////"/>
                </a:ext>
              </a:extLst>
            </p:cNvSpPr>
            <p:nvPr/>
          </p:nvSpPr>
          <p:spPr>
            <a:xfrm>
              <a:off x="1003300" y="62865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Then the chef serves up a unique menu item for each table.</a:t>
              </a:r>
            </a:p>
          </p:txBody>
        </p:sp>
        <p:grpSp>
          <p:nvGrpSpPr>
            <p:cNvPr id="27" name="Group 4320"/>
            <p:cNvGrpSpPr>
              <a:extLst>
                <a:ext uri="smNativeData">
                  <pr:smNativeData xmlns:pr="smNativeData" xmlns="smNativeData" val="SMDATA_6_2mHZYhMAAAAlAAAAAQAAAA8BAAAAkAAAAEgAAACQAAAASAAAAAAAAAAAAAAAAAAAABcAAAAUAAAAAAAAAAAAAAD/fwAA/38AAAAAAAAJAAAABAAAAPAAAAAfAAAAVAAAAAAAAAAAAAAAAAAAAAAAAAAAAAAAAAAAAAAAAAAAAAAAAAAAAAAAAAAAAAAAAAAAAAAAAAAAAAAAAAAAAAAAAAAAAAAAAAAAAAAAAAAAAAAAAAAAACEAAAAYAAAAFAAAAEw2AAAzDgAAqDkAADkRAAAAAAAAJgAAAAgAAAD/////AAAAAA=="/>
                </a:ext>
              </a:extLst>
            </p:cNvGrpSpPr>
            <p:nvPr/>
          </p:nvGrpSpPr>
          <p:grpSpPr>
            <a:xfrm>
              <a:off x="8826500" y="2308225"/>
              <a:ext cx="546100" cy="491490"/>
              <a:chOff x="8826500" y="2308225"/>
              <a:chExt cx="546100" cy="491490"/>
            </a:xfrm>
          </p:grpSpPr>
          <p:pic>
            <p:nvPicPr>
              <p:cNvPr id="29"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w2AAAzDgAAMDkAAJEQAAAAAAAAJgAAAAgAAAD//////////w=="/>
                  </a:ext>
                </a:extLst>
              </p:cNvPicPr>
              <p:nvPr/>
            </p:nvPicPr>
            <p:blipFill>
              <a:blip r:embed="rId2"/>
              <a:stretch>
                <a:fillRect/>
              </a:stretch>
            </p:blipFill>
            <p:spPr>
              <a:xfrm>
                <a:off x="8826500" y="2308225"/>
                <a:ext cx="469900" cy="384810"/>
              </a:xfrm>
              <a:prstGeom prst="rect">
                <a:avLst/>
              </a:prstGeom>
              <a:noFill/>
              <a:ln>
                <a:noFill/>
              </a:ln>
              <a:effectLst/>
            </p:spPr>
          </p:pic>
          <p:sp>
            <p:nvSpPr>
              <p:cNvPr id="28" name="Shape 43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TDYAAGUPAACoOQAAOREAAAAgAAAmAAAACAAAAP//////////"/>
                  </a:ext>
                </a:extLst>
              </p:cNvSpPr>
              <p:nvPr/>
            </p:nvSpPr>
            <p:spPr>
              <a:xfrm>
                <a:off x="8826500" y="2502535"/>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3</a:t>
                </a:r>
              </a:p>
            </p:txBody>
          </p:sp>
        </p:grpSp>
        <p:grpSp>
          <p:nvGrpSpPr>
            <p:cNvPr id="24" name="Group 432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HQnAAAIFgAA0CoAAA4ZAAAAAAAAJgAAAAgAAAD/////AAAAAA=="/>
                </a:ext>
              </a:extLst>
            </p:cNvGrpSpPr>
            <p:nvPr/>
          </p:nvGrpSpPr>
          <p:grpSpPr>
            <a:xfrm>
              <a:off x="6413500" y="3581400"/>
              <a:ext cx="546100" cy="491490"/>
              <a:chOff x="6413500" y="3581400"/>
              <a:chExt cx="546100" cy="491490"/>
            </a:xfrm>
          </p:grpSpPr>
          <p:pic>
            <p:nvPicPr>
              <p:cNvPr id="26"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NAFc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QnAAAIFgAAWCoAAGYYAAAAAAAAJgAAAAgAAAD//////////w=="/>
                  </a:ext>
                </a:extLst>
              </p:cNvPicPr>
              <p:nvPr/>
            </p:nvPicPr>
            <p:blipFill>
              <a:blip r:embed="rId2"/>
              <a:stretch>
                <a:fillRect/>
              </a:stretch>
            </p:blipFill>
            <p:spPr>
              <a:xfrm>
                <a:off x="6413500" y="3581400"/>
                <a:ext cx="469900" cy="384810"/>
              </a:xfrm>
              <a:prstGeom prst="rect">
                <a:avLst/>
              </a:prstGeom>
              <a:noFill/>
              <a:ln>
                <a:noFill/>
              </a:ln>
              <a:effectLst/>
            </p:spPr>
          </p:pic>
          <p:sp>
            <p:nvSpPr>
              <p:cNvPr id="25" name="Shape 43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AD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dCcAADoXAADQKgAADhkAAAAgAAAmAAAACAAAAP//////////"/>
                  </a:ext>
                </a:extLst>
              </p:cNvSpPr>
              <p:nvPr/>
            </p:nvSpPr>
            <p:spPr>
              <a:xfrm>
                <a:off x="6413500" y="3775710"/>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1</a:t>
                </a:r>
              </a:p>
            </p:txBody>
          </p:sp>
        </p:grpSp>
        <p:grpSp>
          <p:nvGrpSpPr>
            <p:cNvPr id="21" name="Group 432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Ew2AAD0FQAAqDkAAPoYAAAAAAAAJgAAAAgAAAD/////AAAAAA=="/>
                </a:ext>
              </a:extLst>
            </p:cNvGrpSpPr>
            <p:nvPr/>
          </p:nvGrpSpPr>
          <p:grpSpPr>
            <a:xfrm>
              <a:off x="8826500" y="3568700"/>
              <a:ext cx="546100" cy="491490"/>
              <a:chOff x="8826500" y="3568700"/>
              <a:chExt cx="546100" cy="491490"/>
            </a:xfrm>
          </p:grpSpPr>
          <p:pic>
            <p:nvPicPr>
              <p:cNvPr id="23"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w2AAD0FQAAMDkAAFIYAAAAAAAAJgAAAAgAAAD//////////w=="/>
                  </a:ext>
                </a:extLst>
              </p:cNvPicPr>
              <p:nvPr/>
            </p:nvPicPr>
            <p:blipFill>
              <a:blip r:embed="rId2"/>
              <a:stretch>
                <a:fillRect/>
              </a:stretch>
            </p:blipFill>
            <p:spPr>
              <a:xfrm>
                <a:off x="8826500" y="3568700"/>
                <a:ext cx="469900" cy="384810"/>
              </a:xfrm>
              <a:prstGeom prst="rect">
                <a:avLst/>
              </a:prstGeom>
              <a:noFill/>
              <a:ln>
                <a:noFill/>
              </a:ln>
              <a:effectLst/>
            </p:spPr>
          </p:pic>
          <p:sp>
            <p:nvSpPr>
              <p:cNvPr id="22" name="Shape 43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TDYAACYXAACoOQAA+hgAAAAgAAAmAAAACAAAAP//////////"/>
                  </a:ext>
                </a:extLst>
              </p:cNvSpPr>
              <p:nvPr/>
            </p:nvSpPr>
            <p:spPr>
              <a:xfrm>
                <a:off x="8826500" y="3763010"/>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2</a:t>
                </a:r>
              </a:p>
            </p:txBody>
          </p:sp>
        </p:grpSp>
      </p:grpSp>
      <p:sp>
        <p:nvSpPr>
          <p:cNvPr id="31" name="Shape 43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DX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32" name="Shape 432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7uLy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Lst>
    <p:extLst>
      <p:ext uri="smNativeData">
        <pr:smNativeData xmlns:pr="smNativeData" xmlns="smNativeData" val="2mHZYgEAAAAFAAAA/f///wEAAAAJAAAAAAAAAAAAAAAAAAAAAAAAAA=="/>
      </p:ext>
    </p:extLst>
  </p:timing>
</p:sld>
</file>

<file path=ppt/slides/slide4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33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33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33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GY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33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AFA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33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33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33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33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33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IL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340"/>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341"/>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34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hOm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ZDIAAFQVAACANAAArBcAABAAAAAmAAAACAAAAP//////////"/>
              </a:ext>
            </a:extLst>
          </p:cNvSpPr>
          <p:nvPr/>
        </p:nvSpPr>
        <p:spPr>
          <a:xfrm>
            <a:off x="81915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34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BOZXc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DQAAHQYAAAUNwAAzBoAABAAAAAmAAAACAAAAP//////////"/>
              </a:ext>
            </a:extLst>
          </p:cNvSpPr>
          <p:nvPr/>
        </p:nvSpPr>
        <p:spPr>
          <a:xfrm>
            <a:off x="8610600" y="3975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34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BQci8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KCMAAFQVAABEJQAArBcAABAAAAAmAAAACAAAAP//////////"/>
              </a:ext>
            </a:extLst>
          </p:cNvSpPr>
          <p:nvPr/>
        </p:nvSpPr>
        <p:spPr>
          <a:xfrm>
            <a:off x="57150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6" name="Shape 434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8+PG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xCIAANQXAADgJAAALBoAABAAAAAmAAAACAAAAP//////////"/>
              </a:ext>
            </a:extLst>
          </p:cNvSpPr>
          <p:nvPr/>
        </p:nvSpPr>
        <p:spPr>
          <a:xfrm>
            <a:off x="56515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34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9tL28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eDIAANQXAACUNAAALBoAABAAAAAmAAAACAAAAP//////////"/>
              </a:ext>
            </a:extLst>
          </p:cNvSpPr>
          <p:nvPr/>
        </p:nvSpPr>
        <p:spPr>
          <a:xfrm>
            <a:off x="82042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8" name="Shape 434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Ij4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yDIAACANAADkNAAAeA8AABAAAAAmAAAACAAAAP//////////"/>
              </a:ext>
            </a:extLst>
          </p:cNvSpPr>
          <p:nvPr/>
        </p:nvSpPr>
        <p:spPr>
          <a:xfrm>
            <a:off x="8255000" y="21336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19" name="Group 435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Ew2AAAzDgAAqDkAADgRAAAQAAAAJgAAAAgAAAD/////AAAAAA=="/>
              </a:ext>
            </a:extLst>
          </p:cNvGrpSpPr>
          <p:nvPr/>
        </p:nvGrpSpPr>
        <p:grpSpPr>
          <a:xfrm>
            <a:off x="8826500" y="2308225"/>
            <a:ext cx="546100" cy="490855"/>
            <a:chOff x="8826500" y="2308225"/>
            <a:chExt cx="546100" cy="490855"/>
          </a:xfrm>
        </p:grpSpPr>
        <p:pic>
          <p:nvPicPr>
            <p:cNvPr id="21"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mYWN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w2AAAzDgAAMDkAAJAQAAAAAAAAJgAAAAgAAAD//////////w=="/>
                </a:ext>
              </a:extLst>
            </p:cNvPicPr>
            <p:nvPr/>
          </p:nvPicPr>
          <p:blipFill>
            <a:blip r:embed="rId2"/>
            <a:stretch>
              <a:fillRect/>
            </a:stretch>
          </p:blipFill>
          <p:spPr>
            <a:xfrm>
              <a:off x="8826500" y="2308225"/>
              <a:ext cx="469900" cy="384175"/>
            </a:xfrm>
            <a:prstGeom prst="rect">
              <a:avLst/>
            </a:prstGeom>
            <a:noFill/>
            <a:ln>
              <a:noFill/>
            </a:ln>
            <a:effectLst/>
          </p:spPr>
        </p:pic>
        <p:sp>
          <p:nvSpPr>
            <p:cNvPr id="20" name="Shape 434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B2YW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TDYAAGQPAACoOQAAOBEAAAAgAAAmAAAACAAAAP//////////"/>
                </a:ext>
              </a:extLst>
            </p:cNvSpPr>
            <p:nvPr/>
          </p:nvSpPr>
          <p:spPr>
            <a:xfrm>
              <a:off x="8826500" y="2501900"/>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3</a:t>
              </a:r>
            </a:p>
          </p:txBody>
        </p:sp>
      </p:grpSp>
      <p:grpSp>
        <p:nvGrpSpPr>
          <p:cNvPr id="22" name="Group 435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HQnAAAIFgAA0CoAAA4ZAAAQAAAAJgAAAAgAAAD/////AAAAAA=="/>
              </a:ext>
            </a:extLst>
          </p:cNvGrpSpPr>
          <p:nvPr/>
        </p:nvGrpSpPr>
        <p:grpSpPr>
          <a:xfrm>
            <a:off x="6413500" y="3581400"/>
            <a:ext cx="546100" cy="491490"/>
            <a:chOff x="6413500" y="3581400"/>
            <a:chExt cx="546100" cy="491490"/>
          </a:xfrm>
        </p:grpSpPr>
        <p:pic>
          <p:nvPicPr>
            <p:cNvPr id="24" name="Pictur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QnAAAIFgAAWCoAAGYYAAAAAAAAJgAAAAgAAAD//////////w=="/>
                </a:ext>
              </a:extLst>
            </p:cNvPicPr>
            <p:nvPr/>
          </p:nvPicPr>
          <p:blipFill>
            <a:blip r:embed="rId2"/>
            <a:stretch>
              <a:fillRect/>
            </a:stretch>
          </p:blipFill>
          <p:spPr>
            <a:xfrm>
              <a:off x="6413500" y="3581400"/>
              <a:ext cx="469900" cy="384810"/>
            </a:xfrm>
            <a:prstGeom prst="rect">
              <a:avLst/>
            </a:prstGeom>
            <a:noFill/>
            <a:ln>
              <a:noFill/>
            </a:ln>
            <a:effectLst/>
          </p:spPr>
        </p:pic>
        <p:sp>
          <p:nvSpPr>
            <p:cNvPr id="23" name="Shape 435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I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dCcAADoXAADQKgAADhkAAAAgAAAmAAAACAAAAP//////////"/>
                </a:ext>
              </a:extLst>
            </p:cNvSpPr>
            <p:nvPr/>
          </p:nvSpPr>
          <p:spPr>
            <a:xfrm>
              <a:off x="6413500" y="3775710"/>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1</a:t>
              </a:r>
            </a:p>
          </p:txBody>
        </p:sp>
      </p:grpSp>
      <p:grpSp>
        <p:nvGrpSpPr>
          <p:cNvPr id="25" name="Group 435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Ew2AAD0FQAAqDkAAPoYAAAQAAAAJgAAAAgAAAD/////AAAAAA=="/>
              </a:ext>
            </a:extLst>
          </p:cNvGrpSpPr>
          <p:nvPr/>
        </p:nvGrpSpPr>
        <p:grpSpPr>
          <a:xfrm>
            <a:off x="8826500" y="3568700"/>
            <a:ext cx="546100" cy="491490"/>
            <a:chOff x="8826500" y="3568700"/>
            <a:chExt cx="546100" cy="491490"/>
          </a:xfrm>
        </p:grpSpPr>
        <p:pic>
          <p:nvPicPr>
            <p:cNvPr id="27"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w2AAD0FQAAMDkAAFIYAAAAAAAAJgAAAAgAAAD//////////w=="/>
                </a:ext>
              </a:extLst>
            </p:cNvPicPr>
            <p:nvPr/>
          </p:nvPicPr>
          <p:blipFill>
            <a:blip r:embed="rId2"/>
            <a:stretch>
              <a:fillRect/>
            </a:stretch>
          </p:blipFill>
          <p:spPr>
            <a:xfrm>
              <a:off x="8826500" y="3568700"/>
              <a:ext cx="469900" cy="384810"/>
            </a:xfrm>
            <a:prstGeom prst="rect">
              <a:avLst/>
            </a:prstGeom>
            <a:noFill/>
            <a:ln>
              <a:noFill/>
            </a:ln>
            <a:effectLst/>
          </p:spPr>
        </p:pic>
        <p:sp>
          <p:nvSpPr>
            <p:cNvPr id="26" name="Shape 435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TDYAACYXAACoOQAA+hgAAAAgAAAmAAAACAAAAP//////////"/>
                </a:ext>
              </a:extLst>
            </p:cNvSpPr>
            <p:nvPr/>
          </p:nvSpPr>
          <p:spPr>
            <a:xfrm>
              <a:off x="8826500" y="3763010"/>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2</a:t>
              </a:r>
            </a:p>
          </p:txBody>
        </p:sp>
      </p:grpSp>
      <p:sp>
        <p:nvSpPr>
          <p:cNvPr id="28" name="Shape 435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BgAAMQdAABgIgAAHCAAABAgAAAmAAAACAAAAP//////////"/>
              </a:ext>
            </a:extLst>
          </p:cNvSpPr>
          <p:nvPr/>
        </p:nvSpPr>
        <p:spPr>
          <a:xfrm>
            <a:off x="3962400" y="4838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u="sng" cap="none">
                <a:solidFill>
                  <a:srgbClr val="424242"/>
                </a:solidFill>
                <a:latin typeface="蘋果儷中黑" pitchFamily="0" charset="0"/>
                <a:ea typeface="蘋果儷中黑" pitchFamily="0" charset="0"/>
                <a:cs typeface="蘋果儷中黑" pitchFamily="0" charset="0"/>
              </a:defRPr>
            </a:pPr>
            <a:r>
              <a:t>Analogy</a:t>
            </a:r>
          </a:p>
        </p:txBody>
      </p:sp>
      <p:sp>
        <p:nvSpPr>
          <p:cNvPr id="29" name="Shape 435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oAAMQdAABYNAAAHCAAABAgAAAmAAAACAAAAP//////////"/>
              </a:ext>
            </a:extLst>
          </p:cNvSpPr>
          <p:nvPr/>
        </p:nvSpPr>
        <p:spPr>
          <a:xfrm>
            <a:off x="6883400" y="4838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u="sng" cap="none">
                <a:solidFill>
                  <a:srgbClr val="424242"/>
                </a:solidFill>
                <a:latin typeface="蘋果儷中黑" pitchFamily="0" charset="0"/>
                <a:ea typeface="蘋果儷中黑" pitchFamily="0" charset="0"/>
                <a:cs typeface="蘋果儷中黑" pitchFamily="0" charset="0"/>
              </a:defRPr>
            </a:pPr>
            <a:r>
              <a:t>Reality</a:t>
            </a:r>
          </a:p>
        </p:txBody>
      </p:sp>
      <p:sp>
        <p:nvSpPr>
          <p:cNvPr id="30" name="Shape 435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3AoAADAgAAD8EgAA6CEAABAAAAAmAAAACAAAAP//////////"/>
              </a:ext>
            </a:extLst>
          </p:cNvSpPr>
          <p:nvPr/>
        </p:nvSpPr>
        <p:spPr>
          <a:xfrm>
            <a:off x="1765300" y="5232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1" name="Shape 43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BgAABwgAABgIgAAdCIAABAgAAAmAAAACAAAAP//////////"/>
              </a:ext>
            </a:extLst>
          </p:cNvSpPr>
          <p:nvPr/>
        </p:nvSpPr>
        <p:spPr>
          <a:xfrm>
            <a:off x="3962400" y="5219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table</a:t>
            </a:r>
          </a:p>
        </p:txBody>
      </p:sp>
      <p:sp>
        <p:nvSpPr>
          <p:cNvPr id="32" name="Shape 43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BgAAHQiAABgIgAAzCQAABAgAAAmAAAACAAAAP//////////"/>
              </a:ext>
            </a:extLst>
          </p:cNvSpPr>
          <p:nvPr/>
        </p:nvSpPr>
        <p:spPr>
          <a:xfrm>
            <a:off x="3962400" y="5600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patron</a:t>
            </a:r>
          </a:p>
        </p:txBody>
      </p:sp>
      <p:sp>
        <p:nvSpPr>
          <p:cNvPr id="33" name="Shape 43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oAABwgAADENgAAdCIAABAgAAAmAAAACAAAAP//////////"/>
              </a:ext>
            </a:extLst>
          </p:cNvSpPr>
          <p:nvPr/>
        </p:nvSpPr>
        <p:spPr>
          <a:xfrm>
            <a:off x="6883400" y="5219700"/>
            <a:ext cx="20193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partition/cluster</a:t>
            </a:r>
          </a:p>
        </p:txBody>
      </p:sp>
      <p:sp>
        <p:nvSpPr>
          <p:cNvPr id="34" name="Shape 43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oAAHQiAABYNAAAzCQAABAgAAAmAAAACAAAAP//////////"/>
              </a:ext>
            </a:extLst>
          </p:cNvSpPr>
          <p:nvPr/>
        </p:nvSpPr>
        <p:spPr>
          <a:xfrm>
            <a:off x="6883400" y="5600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data element</a:t>
            </a:r>
          </a:p>
        </p:txBody>
      </p:sp>
      <p:sp>
        <p:nvSpPr>
          <p:cNvPr id="35" name="Shape 436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1A0AAEwiAADwDwAApCQAABAAAAAmAAAACAAAAP//////////"/>
              </a:ext>
            </a:extLst>
          </p:cNvSpPr>
          <p:nvPr/>
        </p:nvSpPr>
        <p:spPr>
          <a:xfrm>
            <a:off x="2247900" y="55753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36" name="Group 436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DQNAAAIJQAAUhAAAA4oAAAQAAAAJgAAAAgAAAD/////AAAAAA=="/>
              </a:ext>
            </a:extLst>
          </p:cNvGrpSpPr>
          <p:nvPr/>
        </p:nvGrpSpPr>
        <p:grpSpPr>
          <a:xfrm>
            <a:off x="2146300" y="6019800"/>
            <a:ext cx="506730" cy="491490"/>
            <a:chOff x="2146300" y="6019800"/>
            <a:chExt cx="506730" cy="491490"/>
          </a:xfrm>
        </p:grpSpPr>
        <p:pic>
          <p:nvPicPr>
            <p:cNvPr id="38"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E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QNAAAIJQAAGBAAAGYnAAAAAAAAJgAAAAgAAAD//////////w=="/>
                </a:ext>
              </a:extLst>
            </p:cNvPicPr>
            <p:nvPr/>
          </p:nvPicPr>
          <p:blipFill>
            <a:blip r:embed="rId2"/>
            <a:stretch>
              <a:fillRect/>
            </a:stretch>
          </p:blipFill>
          <p:spPr>
            <a:xfrm>
              <a:off x="2146300" y="6019800"/>
              <a:ext cx="469900" cy="384810"/>
            </a:xfrm>
            <a:prstGeom prst="rect">
              <a:avLst/>
            </a:prstGeom>
            <a:noFill/>
            <a:ln>
              <a:noFill/>
            </a:ln>
            <a:effectLst/>
          </p:spPr>
        </p:pic>
        <p:sp>
          <p:nvSpPr>
            <p:cNvPr id="37" name="Shape 436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NA0AADomAABSEAAADigAAAAgAAAmAAAACAAAAP//////////"/>
                </a:ext>
              </a:extLst>
            </p:cNvSpPr>
            <p:nvPr/>
          </p:nvSpPr>
          <p:spPr>
            <a:xfrm>
              <a:off x="2146300" y="6214110"/>
              <a:ext cx="50673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i</a:t>
              </a:r>
            </a:p>
          </p:txBody>
        </p:sp>
      </p:grpSp>
      <p:sp>
        <p:nvSpPr>
          <p:cNvPr id="39" name="Shape 436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BgAAMwkAABgIgAAJCcAABAgAAAmAAAACAAAAP//////////"/>
              </a:ext>
            </a:extLst>
          </p:cNvSpPr>
          <p:nvPr/>
        </p:nvSpPr>
        <p:spPr>
          <a:xfrm>
            <a:off x="3962400" y="5981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menu item</a:t>
            </a:r>
          </a:p>
        </p:txBody>
      </p:sp>
      <p:sp>
        <p:nvSpPr>
          <p:cNvPr id="40" name="Shape 436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oAAMwkAADENgAAJCcAABAgAAAmAAAACAAAAP//////////"/>
              </a:ext>
            </a:extLst>
          </p:cNvSpPr>
          <p:nvPr/>
        </p:nvSpPr>
        <p:spPr>
          <a:xfrm>
            <a:off x="6883400" y="5981700"/>
            <a:ext cx="20193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parameter value</a:t>
            </a:r>
          </a:p>
        </p:txBody>
      </p:sp>
      <p:pic>
        <p:nvPicPr>
          <p:cNvPr id="41" name="chef-hat.jp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J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QNAADEJwAAVBAAABQrAAAQAAAAJgAAAAgAAAD//////////w=="/>
              </a:ext>
            </a:extLst>
          </p:cNvPicPr>
          <p:nvPr/>
        </p:nvPicPr>
        <p:blipFill>
          <a:blip r:embed="rId3"/>
          <a:stretch>
            <a:fillRect/>
          </a:stretch>
        </p:blipFill>
        <p:spPr>
          <a:xfrm>
            <a:off x="2146300" y="6464300"/>
            <a:ext cx="508000" cy="538480"/>
          </a:xfrm>
          <a:prstGeom prst="rect">
            <a:avLst/>
          </a:prstGeom>
          <a:noFill/>
          <a:ln>
            <a:noFill/>
          </a:ln>
          <a:effectLst/>
        </p:spPr>
      </p:pic>
      <p:sp>
        <p:nvSpPr>
          <p:cNvPr id="42" name="Shape 437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BgAAHQnAABgIgAAzCkAABAgAAAmAAAACAAAAP//////////"/>
              </a:ext>
            </a:extLst>
          </p:cNvSpPr>
          <p:nvPr/>
        </p:nvSpPr>
        <p:spPr>
          <a:xfrm>
            <a:off x="3962400" y="64135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chef</a:t>
            </a:r>
          </a:p>
        </p:txBody>
      </p:sp>
      <p:sp>
        <p:nvSpPr>
          <p:cNvPr id="43" name="Shape 437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IN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oAAHQnAADENgAAzCkAABAgAAAmAAAACAAAAP//////////"/>
              </a:ext>
            </a:extLst>
          </p:cNvSpPr>
          <p:nvPr/>
        </p:nvSpPr>
        <p:spPr>
          <a:xfrm>
            <a:off x="6883400" y="6413500"/>
            <a:ext cx="20193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prior distribution</a:t>
            </a:r>
          </a:p>
        </p:txBody>
      </p:sp>
      <p:sp>
        <p:nvSpPr>
          <p:cNvPr id="44" name="Shape 43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IZ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45" name="Shape 437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EB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
                                            <p:bg/>
                                          </p:spTgt>
                                        </p:tgtEl>
                                        <p:attrNameLst>
                                          <p:attrName>style.visibility</p:attrName>
                                        </p:attrNameLst>
                                      </p:cBhvr>
                                      <p:to>
                                        <p:strVal val="visible"/>
                                      </p:to>
                                    </p:set>
                                    <p:animEffect transition="in" filter="dissolve">
                                      <p:cBhvr>
                                        <p:cTn id="11" dur="500"/>
                                        <p:tgtEl>
                                          <p:spTgt spid="32">
                                            <p:bg/>
                                          </p:spTgt>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2">
                                            <p:txEl>
                                              <p:charRg st="4294967295" end="4294967295"/>
                                            </p:txEl>
                                          </p:spTgt>
                                        </p:tgtEl>
                                        <p:attrNameLst>
                                          <p:attrName>style.visibility</p:attrName>
                                        </p:attrNameLst>
                                      </p:cBhvr>
                                      <p:to>
                                        <p:strVal val="visible"/>
                                      </p:to>
                                    </p:set>
                                    <p:animEffect transition="in" filter="dissolve">
                                      <p:cBhvr>
                                        <p:cTn id="14" dur="500"/>
                                        <p:tgtEl>
                                          <p:spTgt spid="32">
                                            <p:txEl>
                                              <p:charRg st="4294967295" end="4294967295"/>
                                            </p:txEl>
                                          </p:spTgt>
                                        </p:tgtEl>
                                      </p:cBhvr>
                                    </p:animEffect>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34">
                                            <p:bg/>
                                          </p:spTgt>
                                        </p:tgtEl>
                                        <p:attrNameLst>
                                          <p:attrName>style.visibility</p:attrName>
                                        </p:attrNameLst>
                                      </p:cBhvr>
                                      <p:to>
                                        <p:strVal val="visible"/>
                                      </p:to>
                                    </p:set>
                                    <p:animEffect transition="in" filter="dissolve">
                                      <p:cBhvr>
                                        <p:cTn id="18" dur="500"/>
                                        <p:tgtEl>
                                          <p:spTgt spid="34">
                                            <p:bg/>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4">
                                            <p:txEl>
                                              <p:charRg st="4294967295" end="4294967295"/>
                                            </p:txEl>
                                          </p:spTgt>
                                        </p:tgtEl>
                                        <p:attrNameLst>
                                          <p:attrName>style.visibility</p:attrName>
                                        </p:attrNameLst>
                                      </p:cBhvr>
                                      <p:to>
                                        <p:strVal val="visible"/>
                                      </p:to>
                                    </p:set>
                                    <p:animEffect transition="in" filter="dissolve">
                                      <p:cBhvr>
                                        <p:cTn id="21" dur="500"/>
                                        <p:tgtEl>
                                          <p:spTgt spid="34">
                                            <p:txEl>
                                              <p:charRg st="4294967295" end="429496729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par>
                          <p:cTn id="27" fill="hold">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39">
                                            <p:bg/>
                                          </p:spTgt>
                                        </p:tgtEl>
                                        <p:attrNameLst>
                                          <p:attrName>style.visibility</p:attrName>
                                        </p:attrNameLst>
                                      </p:cBhvr>
                                      <p:to>
                                        <p:strVal val="visible"/>
                                      </p:to>
                                    </p:set>
                                    <p:animEffect transition="in" filter="dissolve">
                                      <p:cBhvr>
                                        <p:cTn id="30" dur="500"/>
                                        <p:tgtEl>
                                          <p:spTgt spid="39">
                                            <p:bg/>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9">
                                            <p:txEl>
                                              <p:charRg st="4294967295" end="4294967295"/>
                                            </p:txEl>
                                          </p:spTgt>
                                        </p:tgtEl>
                                        <p:attrNameLst>
                                          <p:attrName>style.visibility</p:attrName>
                                        </p:attrNameLst>
                                      </p:cBhvr>
                                      <p:to>
                                        <p:strVal val="visible"/>
                                      </p:to>
                                    </p:set>
                                    <p:animEffect transition="in" filter="dissolve">
                                      <p:cBhvr>
                                        <p:cTn id="33" dur="500"/>
                                        <p:tgtEl>
                                          <p:spTgt spid="39">
                                            <p:txEl>
                                              <p:charRg st="4294967295" end="4294967295"/>
                                            </p:txEl>
                                          </p:spTgt>
                                        </p:tgtEl>
                                      </p:cBhvr>
                                    </p:animEffect>
                                  </p:childTnLst>
                                </p:cTn>
                              </p:par>
                            </p:childTnLst>
                          </p:cTn>
                        </p:par>
                        <p:par>
                          <p:cTn id="34" fill="hold">
                            <p:stCondLst>
                              <p:cond delay="1000"/>
                            </p:stCondLst>
                            <p:childTnLst>
                              <p:par>
                                <p:cTn id="35" presetID="9" presetClass="entr" presetSubtype="0" fill="hold" grpId="0" nodeType="afterEffect">
                                  <p:stCondLst>
                                    <p:cond delay="0"/>
                                  </p:stCondLst>
                                  <p:childTnLst>
                                    <p:set>
                                      <p:cBhvr>
                                        <p:cTn id="36" dur="1" fill="hold">
                                          <p:stCondLst>
                                            <p:cond delay="0"/>
                                          </p:stCondLst>
                                        </p:cTn>
                                        <p:tgtEl>
                                          <p:spTgt spid="40">
                                            <p:bg/>
                                          </p:spTgt>
                                        </p:tgtEl>
                                        <p:attrNameLst>
                                          <p:attrName>style.visibility</p:attrName>
                                        </p:attrNameLst>
                                      </p:cBhvr>
                                      <p:to>
                                        <p:strVal val="visible"/>
                                      </p:to>
                                    </p:set>
                                    <p:animEffect transition="in" filter="dissolve">
                                      <p:cBhvr>
                                        <p:cTn id="37" dur="500"/>
                                        <p:tgtEl>
                                          <p:spTgt spid="40">
                                            <p:bg/>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0">
                                            <p:txEl>
                                              <p:charRg st="4294967295" end="4294967295"/>
                                            </p:txEl>
                                          </p:spTgt>
                                        </p:tgtEl>
                                        <p:attrNameLst>
                                          <p:attrName>style.visibility</p:attrName>
                                        </p:attrNameLst>
                                      </p:cBhvr>
                                      <p:to>
                                        <p:strVal val="visible"/>
                                      </p:to>
                                    </p:set>
                                    <p:animEffect transition="in" filter="dissolve">
                                      <p:cBhvr>
                                        <p:cTn id="40" dur="500"/>
                                        <p:tgtEl>
                                          <p:spTgt spid="40">
                                            <p:txEl>
                                              <p:charRg st="4294967295" end="429496729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dissolve">
                                      <p:cBhvr>
                                        <p:cTn id="45" dur="500"/>
                                        <p:tgtEl>
                                          <p:spTgt spid="41"/>
                                        </p:tgtEl>
                                      </p:cBhvr>
                                    </p:animEffect>
                                  </p:childTnLst>
                                </p:cTn>
                              </p:par>
                            </p:childTnLst>
                          </p:cTn>
                        </p:par>
                        <p:par>
                          <p:cTn id="46" fill="hold">
                            <p:stCondLst>
                              <p:cond delay="500"/>
                            </p:stCondLst>
                            <p:childTnLst>
                              <p:par>
                                <p:cTn id="47" presetID="9" presetClass="entr" presetSubtype="0" fill="hold" grpId="0" nodeType="afterEffect">
                                  <p:stCondLst>
                                    <p:cond delay="0"/>
                                  </p:stCondLst>
                                  <p:childTnLst>
                                    <p:set>
                                      <p:cBhvr>
                                        <p:cTn id="48" dur="1" fill="hold">
                                          <p:stCondLst>
                                            <p:cond delay="0"/>
                                          </p:stCondLst>
                                        </p:cTn>
                                        <p:tgtEl>
                                          <p:spTgt spid="42">
                                            <p:bg/>
                                          </p:spTgt>
                                        </p:tgtEl>
                                        <p:attrNameLst>
                                          <p:attrName>style.visibility</p:attrName>
                                        </p:attrNameLst>
                                      </p:cBhvr>
                                      <p:to>
                                        <p:strVal val="visible"/>
                                      </p:to>
                                    </p:set>
                                    <p:animEffect transition="in" filter="dissolve">
                                      <p:cBhvr>
                                        <p:cTn id="49" dur="500"/>
                                        <p:tgtEl>
                                          <p:spTgt spid="42">
                                            <p:bg/>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2">
                                            <p:txEl>
                                              <p:charRg st="4294967295" end="4294967295"/>
                                            </p:txEl>
                                          </p:spTgt>
                                        </p:tgtEl>
                                        <p:attrNameLst>
                                          <p:attrName>style.visibility</p:attrName>
                                        </p:attrNameLst>
                                      </p:cBhvr>
                                      <p:to>
                                        <p:strVal val="visible"/>
                                      </p:to>
                                    </p:set>
                                    <p:animEffect transition="in" filter="dissolve">
                                      <p:cBhvr>
                                        <p:cTn id="52" dur="500"/>
                                        <p:tgtEl>
                                          <p:spTgt spid="42">
                                            <p:txEl>
                                              <p:charRg st="4294967295" end="4294967295"/>
                                            </p:txEl>
                                          </p:spTgt>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43">
                                            <p:bg/>
                                          </p:spTgt>
                                        </p:tgtEl>
                                        <p:attrNameLst>
                                          <p:attrName>style.visibility</p:attrName>
                                        </p:attrNameLst>
                                      </p:cBhvr>
                                      <p:to>
                                        <p:strVal val="visible"/>
                                      </p:to>
                                    </p:set>
                                    <p:animEffect transition="in" filter="dissolve">
                                      <p:cBhvr>
                                        <p:cTn id="56" dur="500"/>
                                        <p:tgtEl>
                                          <p:spTgt spid="43">
                                            <p:bg/>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3">
                                            <p:txEl>
                                              <p:charRg st="4294967295" end="4294967295"/>
                                            </p:txEl>
                                          </p:spTgt>
                                        </p:tgtEl>
                                        <p:attrNameLst>
                                          <p:attrName>style.visibility</p:attrName>
                                        </p:attrNameLst>
                                      </p:cBhvr>
                                      <p:to>
                                        <p:strVal val="visible"/>
                                      </p:to>
                                    </p:set>
                                    <p:animEffect transition="in" filter="dissolve">
                                      <p:cBhvr>
                                        <p:cTn id="59" dur="500"/>
                                        <p:tgtEl>
                                          <p:spTgt spid="43">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advAuto="0"/>
      <p:bldP spid="34" grpId="0" animBg="1" advAuto="0"/>
      <p:bldP spid="35" grpId="0" animBg="1" advAuto="0"/>
      <p:bldP spid="36" grpId="0" animBg="1" advAuto="0"/>
      <p:bldP spid="39" grpId="0" animBg="1" advAuto="0"/>
      <p:bldP spid="40" grpId="0" animBg="1" advAuto="0"/>
      <p:bldP spid="41" grpId="0" animBg="1" advAuto="0"/>
      <p:bldP spid="42" grpId="0" animBg="1" advAuto="0"/>
      <p:bldP spid="43" grpId="0" animBg="1" advAuto="0"/>
    </p:bldLst>
    <p:extLst>
      <p:ext uri="smNativeData">
        <pr:smNativeData xmlns:pr="smNativeData" xmlns="smNativeData" val="2mHZYg8AAAAFAAAA/f///wEAAAAJAAAAAAAAAAAAAAAAAAAAAAAAAAkAAAD+////AQAAAAkAAAAAAAAAAAAAAAAAAAAAAAAADAAAAP////8BAAAACQAAAAAAAAAAAAAAAAAAAAAAAAAQAAAA/v///wEAAAAJAAAAAAAAAAAAAAAAAAAAAAAAABMAAAD/////AQAAAAkAAAAAAAAAAAAAAAAAAAAAAAAAGAAAAP3///8BAAAACQAAAAAAAAAAAAAAAAAAAAAAAAAcAAAA/v///wEAAAAJAAAAAAAAAAAAAAAAAAAAAAAAAB8AAAD/////AQAAAAkAAAAAAAAAAAAAAAAAAAAAAAAAIwAAAP7///8BAAAACQAAAAAAAAAAAAAAAAAAAAAAAAAmAAAA/////wEAAAAJAAAAAAAAAAAAAAAAAAAAAAAAACsAAAD9////AQAAAAkAAAAAAAAAAAAAAAAAAAAAAAAALwAAAP7///8BAAAACQAAAAAAAAAAAAAAAAAAAAAAAAAyAAAA/////wEAAAAJAAAAAAAAAAAAAAAAAAAAAAAAADYAAAD+////AQAAAAkAAAAAAAAAAAAAAAAAAAAAAAAAOQAAAP////8BAAAACQAAAAAAAAAAAAAAAAAAAAAAAAA="/>
      </p:ext>
    </p:extLst>
  </p:timing>
</p:sld>
</file>

<file path=ppt/slides/slide4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37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8qQ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D4OQAAEA4AABAgAAAmAAAACAAAAP//////////"/>
              </a:ext>
            </a:extLst>
          </p:cNvSpPr>
          <p:nvPr/>
        </p:nvSpPr>
        <p:spPr>
          <a:xfrm>
            <a:off x="1003300" y="1905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It is governed by a single parameter, the concentration parameter </a:t>
            </a:r>
          </a:p>
        </p:txBody>
      </p:sp>
      <p:sp>
        <p:nvSpPr>
          <p:cNvPr id="3" name="Shape 437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BRqR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YOAAAYAsAABAgAAAmAAAACAAAAP//////////"/>
              </a:ext>
            </a:extLst>
          </p:cNvSpPr>
          <p:nvPr/>
        </p:nvSpPr>
        <p:spPr>
          <a:xfrm>
            <a:off x="533400" y="1130300"/>
            <a:ext cx="85852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DPP model provides a prior probability distribution for partition schemes: the number of process partitions and assignment of sites to them</a:t>
            </a:r>
          </a:p>
        </p:txBody>
      </p:sp>
      <p:sp>
        <p:nvSpPr>
          <p:cNvPr id="4" name="Shape 437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DwUAABMOwAAvBYAABAgAAAmAAAACAAAAP//////////"/>
              </a:ext>
            </a:extLst>
          </p:cNvSpPr>
          <p:nvPr/>
        </p:nvSpPr>
        <p:spPr>
          <a:xfrm>
            <a:off x="533400" y="3289300"/>
            <a:ext cx="91059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It is possible (and convenient) to calculate the expected number process partitions</a:t>
            </a:r>
          </a:p>
        </p:txBody>
      </p:sp>
      <p:pic>
        <p:nvPicPr>
          <p:cNvPr id="5"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gvAABEDAAAfDAAAIgNAAAQAAAAJgAAAAgAAAD//////////w=="/>
              </a:ext>
            </a:extLst>
          </p:cNvPicPr>
          <p:nvPr/>
        </p:nvPicPr>
        <p:blipFill>
          <a:blip r:embed="rId2"/>
          <a:stretch>
            <a:fillRect/>
          </a:stretch>
        </p:blipFill>
        <p:spPr>
          <a:xfrm>
            <a:off x="7696200" y="1993900"/>
            <a:ext cx="185420" cy="205740"/>
          </a:xfrm>
          <a:prstGeom prst="rect">
            <a:avLst/>
          </a:prstGeom>
          <a:noFill/>
          <a:ln>
            <a:noFill/>
          </a:ln>
          <a:effectLst>
            <a:outerShdw blurRad="63500" dist="63760" dir="2700000">
              <a:srgbClr val="000000">
                <a:alpha val="4000"/>
              </a:srgbClr>
            </a:outerShdw>
          </a:effectLst>
        </p:spPr>
      </p:pic>
      <p:grpSp>
        <p:nvGrpSpPr>
          <p:cNvPr id="6" name="Group 4382"/>
          <p:cNvGrpSpPr>
            <a:extLst>
              <a:ext uri="smNativeData">
                <pr:smNativeData xmlns:pr="smNativeData" xmlns="smNativeData" val="SMDATA_6_2mHZYhMAAAAlAAAAAQAAAA8BAAAAkAAAAEgAAACQAAAASAAAAAAAAAAAAAAAAAAAABcAAAAUAAAAAAAAAAAAAAD/fwAA/38AAAAAAAAJAAAABAAAAAQAAAAfAAAAVAAAAAAAAAAAAAAAAAAAAAAAAAAAAAAAAAAAAAAAAAAAAAAAAAAAAAAAAAAAAAAAAAAAAAAAAAAAAAAAAAAAAAAAAAAAAAAAAAAAAAAAAAAAAAAAAAAAACEAAAAYAAAAFAAAALwHAAAQDgAAiDsAAGgQAAAQAAAAJgAAAAgAAAD/////AAAAAA=="/>
              </a:ext>
            </a:extLst>
          </p:cNvGrpSpPr>
          <p:nvPr/>
        </p:nvGrpSpPr>
        <p:grpSpPr>
          <a:xfrm>
            <a:off x="1257300" y="2286000"/>
            <a:ext cx="8420100" cy="381000"/>
            <a:chOff x="1257300" y="2286000"/>
            <a:chExt cx="8420100" cy="381000"/>
          </a:xfrm>
        </p:grpSpPr>
        <p:sp>
          <p:nvSpPr>
            <p:cNvPr id="8" name="Shape 43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AcAABAOAACIOwAAaBAAAAAgAAAmAAAACAAAAP//////////"/>
                </a:ext>
              </a:extLst>
            </p:cNvSpPr>
            <p:nvPr/>
          </p:nvSpPr>
          <p:spPr>
            <a:xfrm>
              <a:off x="1257300" y="2286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when   is small, the distribution will have fewer mixtures (process partitions)</a:t>
              </a:r>
            </a:p>
          </p:txBody>
        </p:sp>
        <p:pic>
          <p:nvPicPr>
            <p:cNvPr id="7" name="Pictur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B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ALAACwDgAAZAwAAPQPAAAAAAAAJgAAAAgAAAD//////////w=="/>
                </a:ext>
              </a:extLst>
            </p:cNvPicPr>
            <p:nvPr/>
          </p:nvPicPr>
          <p:blipFill>
            <a:blip r:embed="rId2"/>
            <a:stretch>
              <a:fillRect/>
            </a:stretch>
          </p:blipFill>
          <p:spPr>
            <a:xfrm>
              <a:off x="1828800" y="2387600"/>
              <a:ext cx="185420" cy="205740"/>
            </a:xfrm>
            <a:prstGeom prst="rect">
              <a:avLst/>
            </a:prstGeom>
            <a:noFill/>
            <a:ln>
              <a:noFill/>
            </a:ln>
            <a:effectLst>
              <a:outerShdw blurRad="63500" dist="63760" dir="2700000">
                <a:srgbClr val="000000">
                  <a:alpha val="4000"/>
                </a:srgbClr>
              </a:outerShdw>
            </a:effectLst>
          </p:spPr>
        </p:pic>
      </p:grpSp>
      <p:grpSp>
        <p:nvGrpSpPr>
          <p:cNvPr id="9" name="Group 438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wHAABoEAAAiDsAAMASAAAQAAAAJgAAAAgAAAD/////AAAAAA=="/>
              </a:ext>
            </a:extLst>
          </p:cNvGrpSpPr>
          <p:nvPr/>
        </p:nvGrpSpPr>
        <p:grpSpPr>
          <a:xfrm>
            <a:off x="1257300" y="2667000"/>
            <a:ext cx="8420100" cy="381000"/>
            <a:chOff x="1257300" y="2667000"/>
            <a:chExt cx="8420100" cy="381000"/>
          </a:xfrm>
        </p:grpSpPr>
        <p:sp>
          <p:nvSpPr>
            <p:cNvPr id="11" name="Shape 43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AcAAGgQAACIOwAAwBIAAAAgAAAmAAAACAAAAP//////////"/>
                </a:ext>
              </a:extLst>
            </p:cNvSpPr>
            <p:nvPr/>
          </p:nvSpPr>
          <p:spPr>
            <a:xfrm>
              <a:off x="1257300" y="2667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when   is large, the distribution will have more mixtures (process partitions)</a:t>
              </a:r>
            </a:p>
          </p:txBody>
        </p:sp>
        <p:pic>
          <p:nvPicPr>
            <p:cNvPr id="10"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ALAAD0EAAAZAwAADgSAAAAAAAAJgAAAAgAAAD//////////w=="/>
                </a:ext>
              </a:extLst>
            </p:cNvPicPr>
            <p:nvPr/>
          </p:nvPicPr>
          <p:blipFill>
            <a:blip r:embed="rId2"/>
            <a:stretch>
              <a:fillRect/>
            </a:stretch>
          </p:blipFill>
          <p:spPr>
            <a:xfrm>
              <a:off x="1828800" y="2755900"/>
              <a:ext cx="185420" cy="205740"/>
            </a:xfrm>
            <a:prstGeom prst="rect">
              <a:avLst/>
            </a:prstGeom>
            <a:noFill/>
            <a:ln>
              <a:noFill/>
            </a:ln>
            <a:effectLst>
              <a:outerShdw blurRad="63500" dist="63760" dir="2700000">
                <a:srgbClr val="000000">
                  <a:alpha val="4000"/>
                </a:srgbClr>
              </a:outerShdw>
            </a:effectLst>
          </p:spPr>
        </p:pic>
      </p:grpSp>
      <p:pic>
        <p:nvPicPr>
          <p:cNvPr id="12"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wpVk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L8SAADoHAAAoSgAANgiAAAQAAAAJgAAAAgAAAD//////////w=="/>
              </a:ext>
            </a:extLst>
          </p:cNvPicPr>
          <p:nvPr/>
        </p:nvPicPr>
        <p:blipFill>
          <a:blip r:embed="rId3"/>
          <a:stretch>
            <a:fillRect/>
          </a:stretch>
        </p:blipFill>
        <p:spPr>
          <a:xfrm>
            <a:off x="3047365" y="4699000"/>
            <a:ext cx="3557270" cy="965200"/>
          </a:xfrm>
          <a:prstGeom prst="rect">
            <a:avLst/>
          </a:prstGeom>
          <a:noFill/>
          <a:ln>
            <a:noFill/>
          </a:ln>
          <a:effectLst>
            <a:outerShdw blurRad="63500" dist="63760" dir="2700000">
              <a:srgbClr val="000000">
                <a:alpha val="4000"/>
              </a:srgbClr>
            </a:outerShdw>
          </a:effectLst>
        </p:spPr>
      </p:pic>
      <p:grpSp>
        <p:nvGrpSpPr>
          <p:cNvPr id="13" name="Group 4389"/>
          <p:cNvGrpSpPr>
            <a:extLst>
              <a:ext uri="smNativeData">
                <pr:smNativeData xmlns:pr="smNativeData" xmlns="smNativeData" val="SMDATA_6_2mHZYhMAAAAlAAAAAQAAAA8BAAAAkAAAAEgAAACQAAAASAAAAAAAAAAAAAAAAAAAABcAAAAUAAAAAAAAAAAAAAD/fwAA/38AAAAAAAAJAAAABAAAAPAAAAAfAAAAVAAAAAAAAAAAAAAAAAAAAAAAAAAAAAAAAAAAAAAAAAAAAAAAAAAAAAAAAAAAAAAAAAAAAAAAAAAAAAAAAAAAAAAAAAAAAAAAAAAAAAAAAAAAAAAAAAAAACEAAAAYAAAAFAAAACwGAABwFwAA+DkAAKAbAAAQAAAAJgAAAAgAAAD/////AAAAAA=="/>
              </a:ext>
            </a:extLst>
          </p:cNvGrpSpPr>
          <p:nvPr/>
        </p:nvGrpSpPr>
        <p:grpSpPr>
          <a:xfrm>
            <a:off x="1003300" y="3810000"/>
            <a:ext cx="8420100" cy="680720"/>
            <a:chOff x="1003300" y="3810000"/>
            <a:chExt cx="8420100" cy="680720"/>
          </a:xfrm>
        </p:grpSpPr>
        <p:sp>
          <p:nvSpPr>
            <p:cNvPr id="15" name="Shape 438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HAXAAD4OQAAoBsAAAAgAAAmAAAACAAAAP//////////"/>
                </a:ext>
              </a:extLst>
            </p:cNvSpPr>
            <p:nvPr/>
          </p:nvSpPr>
          <p:spPr>
            <a:xfrm>
              <a:off x="1003300" y="3810000"/>
              <a:ext cx="8420100" cy="6807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For a given value of   and number of data elements, </a:t>
              </a:r>
              <a:r>
                <a:rPr sz="1800" i="1" cap="none">
                  <a:latin typeface="Times" pitchFamily="0" charset="0"/>
                  <a:ea typeface="Gill Sans" pitchFamily="0" charset="0"/>
                  <a:cs typeface="Gill Sans" pitchFamily="0" charset="0"/>
                </a:rPr>
                <a:t>n</a:t>
              </a:r>
              <a:r>
                <a:t>, the mean of the prior distribution for the number of partitions is calculated as:</a:t>
              </a:r>
            </a:p>
          </p:txBody>
        </p:sp>
        <p:pic>
          <p:nvPicPr>
            <p:cNvPr id="14"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AC4kW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gTAADoFwAAXBQAACwZAAAAAAAAJgAAAAgAAAD//////////w=="/>
                </a:ext>
              </a:extLst>
            </p:cNvPicPr>
            <p:nvPr/>
          </p:nvPicPr>
          <p:blipFill>
            <a:blip r:embed="rId2"/>
            <a:stretch>
              <a:fillRect/>
            </a:stretch>
          </p:blipFill>
          <p:spPr>
            <a:xfrm>
              <a:off x="3124200" y="3886200"/>
              <a:ext cx="185420" cy="205740"/>
            </a:xfrm>
            <a:prstGeom prst="rect">
              <a:avLst/>
            </a:prstGeom>
            <a:noFill/>
            <a:ln>
              <a:noFill/>
            </a:ln>
            <a:effectLst>
              <a:outerShdw blurRad="63500" dist="63760" dir="2700000">
                <a:srgbClr val="000000">
                  <a:alpha val="4000"/>
                </a:srgbClr>
              </a:outerShdw>
            </a:effectLst>
          </p:spPr>
        </p:pic>
      </p:grpSp>
      <p:sp>
        <p:nvSpPr>
          <p:cNvPr id="16" name="Shape 439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DbgB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bg/>
                                          </p:spTgt>
                                        </p:tgtEl>
                                        <p:attrNameLst>
                                          <p:attrName>style.visibility</p:attrName>
                                        </p:attrNameLst>
                                      </p:cBhvr>
                                      <p:to>
                                        <p:strVal val="visible"/>
                                      </p:to>
                                    </p:set>
                                    <p:animEffect transition="in" filter="dissolve">
                                      <p:cBhvr>
                                        <p:cTn id="17" dur="500"/>
                                        <p:tgtEl>
                                          <p:spTgt spid="4">
                                            <p:bg/>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
                                            <p:txEl>
                                              <p:charRg st="4294967295" end="4294967295"/>
                                            </p:txEl>
                                          </p:spTgt>
                                        </p:tgtEl>
                                        <p:attrNameLst>
                                          <p:attrName>style.visibility</p:attrName>
                                        </p:attrNameLst>
                                      </p:cBhvr>
                                      <p:to>
                                        <p:strVal val="visible"/>
                                      </p:to>
                                    </p:set>
                                    <p:animEffect transition="in" filter="dissolve">
                                      <p:cBhvr>
                                        <p:cTn id="20" dur="500"/>
                                        <p:tgtEl>
                                          <p:spTgt spid="4">
                                            <p:txEl>
                                              <p:charRg st="4294967295" end="429496729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6" grpId="0" animBg="1" advAuto="0"/>
      <p:bldP spid="9" grpId="0" animBg="1" advAuto="0"/>
      <p:bldP spid="12" grpId="0" animBg="1" advAuto="0"/>
      <p:bldP spid="13" grpId="0" animBg="1" advAuto="0"/>
    </p:bldLst>
    <p:extLst>
      <p:ext uri="smNativeData">
        <pr:smNativeData xmlns:pr="smNativeData" xmlns="smNativeData" val="2mHZYgYAAAAFAAAA/f///wEAAAAJAAAAAAAAAAAAAAAAAAAAAAAAAAoAAAD9////AQAAAAkAAAAAAAAAAAAAAAAAAAAAAAAADwAAAP7///8BAAAACQAAAAAAAAAAAAAAAAAAAAAAAAASAAAA/////wEAAAAJAAAAAAAAAAAAAAAAAAAAAAAAABcAAAD9////AQAAAAkAAAAAAAAAAAAAAAAAAAAAAAAAHAAAAP3///8BAAAACQAAAAAAAAAAAAAAAAAAAAAAAAA="/>
      </p:ext>
    </p:extLst>
  </p:timing>
</p:sld>
</file>

<file path=ppt/slides/slide4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3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I+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BAOAAAgDQAAGBAAABAgAAAmAAAACAAAAP//////////"/>
              </a:ext>
            </a:extLst>
          </p:cNvSpPr>
          <p:nvPr/>
        </p:nvSpPr>
        <p:spPr>
          <a:xfrm>
            <a:off x="495300" y="2286000"/>
            <a:ext cx="1638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topology</a:t>
            </a:r>
          </a:p>
        </p:txBody>
      </p:sp>
      <p:sp>
        <p:nvSpPr>
          <p:cNvPr id="3" name="Shape 439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gYW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DxOQAAdAkAABAgAAAmAAAACAAAAP//////////"/>
              </a:ext>
            </a:extLst>
          </p:cNvSpPr>
          <p:nvPr/>
        </p:nvSpPr>
        <p:spPr>
          <a:xfrm>
            <a:off x="533400" y="1130300"/>
            <a:ext cx="8885555"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phylogenetic model includes familiar parameters of the GTR+G model:</a:t>
            </a:r>
          </a:p>
        </p:txBody>
      </p:sp>
      <p:pic>
        <p:nvPicPr>
          <p:cNvPr id="4"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QMAABgDgAATA4AABgQAAAQAAAAJgAAAAgAAAD//////////w=="/>
              </a:ext>
            </a:extLst>
          </p:cNvPicPr>
          <p:nvPr/>
        </p:nvPicPr>
        <p:blipFill>
          <a:blip r:embed="rId2"/>
          <a:stretch>
            <a:fillRect/>
          </a:stretch>
        </p:blipFill>
        <p:spPr>
          <a:xfrm>
            <a:off x="2044700" y="2336800"/>
            <a:ext cx="279400" cy="279400"/>
          </a:xfrm>
          <a:prstGeom prst="rect">
            <a:avLst/>
          </a:prstGeom>
          <a:noFill/>
          <a:ln>
            <a:noFill/>
          </a:ln>
          <a:effectLst>
            <a:outerShdw blurRad="63500" dist="63760" dir="2700000">
              <a:srgbClr val="000000">
                <a:alpha val="4000"/>
              </a:srgbClr>
            </a:outerShdw>
          </a:effectLst>
        </p:spPr>
      </p:pic>
      <p:pic>
        <p:nvPicPr>
          <p:cNvPr id="5"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QMAACQHwAAeg4AAPggAAAQAAAAJgAAAAgAAAD//////////w=="/>
              </a:ext>
            </a:extLst>
          </p:cNvPicPr>
          <p:nvPr/>
        </p:nvPicPr>
        <p:blipFill>
          <a:blip r:embed="rId3"/>
          <a:stretch>
            <a:fillRect/>
          </a:stretch>
        </p:blipFill>
        <p:spPr>
          <a:xfrm>
            <a:off x="1993900" y="5130800"/>
            <a:ext cx="359410" cy="228600"/>
          </a:xfrm>
          <a:prstGeom prst="rect">
            <a:avLst/>
          </a:prstGeom>
          <a:noFill/>
          <a:ln>
            <a:noFill/>
          </a:ln>
          <a:effectLst>
            <a:outerShdw blurRad="63500" dist="63760" dir="2700000">
              <a:srgbClr val="000000">
                <a:alpha val="4000"/>
              </a:srgbClr>
            </a:outerShdw>
          </a:effectLst>
        </p:spPr>
      </p:pic>
      <p:pic>
        <p:nvPicPr>
          <p:cNvPr id="6"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8fiYX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gMAADkGwAAiA4AABQeAAAQAAAAJgAAAAgAAAD//////////w=="/>
              </a:ext>
            </a:extLst>
          </p:cNvPicPr>
          <p:nvPr/>
        </p:nvPicPr>
        <p:blipFill>
          <a:blip r:embed="rId4"/>
          <a:stretch>
            <a:fillRect/>
          </a:stretch>
        </p:blipFill>
        <p:spPr>
          <a:xfrm>
            <a:off x="2006600" y="4533900"/>
            <a:ext cx="355600" cy="355600"/>
          </a:xfrm>
          <a:prstGeom prst="rect">
            <a:avLst/>
          </a:prstGeom>
          <a:noFill/>
          <a:ln>
            <a:noFill/>
          </a:ln>
          <a:effectLst>
            <a:outerShdw blurRad="63500" dist="63760" dir="2700000">
              <a:srgbClr val="000000">
                <a:alpha val="4000"/>
              </a:srgbClr>
            </a:outerShdw>
          </a:effectLst>
        </p:spPr>
      </p:pic>
      <p:sp>
        <p:nvSpPr>
          <p:cNvPr id="7" name="Shape 439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LgLAADICgAAEA4AABAgAAAmAAAACAAAAP//////////"/>
              </a:ext>
            </a:extLst>
          </p:cNvSpPr>
          <p:nvPr/>
        </p:nvSpPr>
        <p:spPr>
          <a:xfrm>
            <a:off x="495300" y="1905000"/>
            <a:ext cx="12573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u="sng" cap="none">
                <a:solidFill>
                  <a:srgbClr val="0433FF"/>
                </a:solidFill>
                <a:latin typeface="蘋果儷中黑" pitchFamily="0" charset="0"/>
                <a:ea typeface="蘋果儷中黑" pitchFamily="0" charset="0"/>
                <a:cs typeface="蘋果儷中黑" pitchFamily="0" charset="0"/>
              </a:defRPr>
            </a:pPr>
            <a:r>
              <a:t>Parameter</a:t>
            </a:r>
          </a:p>
        </p:txBody>
      </p:sp>
      <p:sp>
        <p:nvSpPr>
          <p:cNvPr id="8" name="Shape 439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Nq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pCQAABAOAAAMNQAAkBAAABAgAAAmAAAACAAAAP//////////"/>
              </a:ext>
            </a:extLst>
          </p:cNvSpPr>
          <p:nvPr/>
        </p:nvSpPr>
        <p:spPr>
          <a:xfrm>
            <a:off x="5956300" y="2286000"/>
            <a:ext cx="26670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蘋果儷中黑" pitchFamily="0" charset="0"/>
                <a:ea typeface="Gill Sans" pitchFamily="0" charset="0"/>
                <a:cs typeface="Gill Sans" pitchFamily="0" charset="0"/>
              </a:defRPr>
            </a:pPr>
            <a:r>
              <a:t>discrete uniform</a:t>
            </a:r>
            <a:r>
              <a:rPr cap="none">
                <a:latin typeface="Times" pitchFamily="0" charset="0"/>
                <a:ea typeface="Gill Sans" pitchFamily="0" charset="0"/>
                <a:cs typeface="Gill Sans" pitchFamily="0" charset="0"/>
              </a:rPr>
              <a:t> (1,...,</a:t>
            </a:r>
            <a:r>
              <a:rPr i="1" cap="none">
                <a:latin typeface="Times" pitchFamily="0" charset="0"/>
                <a:ea typeface="Gill Sans" pitchFamily="0" charset="0"/>
                <a:cs typeface="Gill Sans" pitchFamily="0" charset="0"/>
              </a:rPr>
              <a:t>B</a:t>
            </a:r>
            <a:r>
              <a:rPr cap="none">
                <a:latin typeface="Times" pitchFamily="0" charset="0"/>
                <a:ea typeface="Gill Sans" pitchFamily="0" charset="0"/>
                <a:cs typeface="Gill Sans" pitchFamily="0" charset="0"/>
              </a:rPr>
              <a:t>(</a:t>
            </a:r>
            <a:r>
              <a:rPr i="1" cap="none">
                <a:latin typeface="Times" pitchFamily="0" charset="0"/>
                <a:ea typeface="Gill Sans" pitchFamily="0" charset="0"/>
                <a:cs typeface="Gill Sans" pitchFamily="0" charset="0"/>
              </a:rPr>
              <a:t>S</a:t>
            </a:r>
            <a:r>
              <a:rPr cap="none">
                <a:latin typeface="Times" pitchFamily="0" charset="0"/>
                <a:ea typeface="Gill Sans" pitchFamily="0" charset="0"/>
                <a:cs typeface="Gill Sans" pitchFamily="0" charset="0"/>
              </a:rPr>
              <a:t>))</a:t>
            </a:r>
            <a:endParaRPr cap="none">
              <a:latin typeface="Times" pitchFamily="0" charset="0"/>
              <a:ea typeface="Gill Sans" pitchFamily="0" charset="0"/>
              <a:cs typeface="Gill Sans" pitchFamily="0" charset="0"/>
            </a:endParaRPr>
          </a:p>
        </p:txBody>
      </p:sp>
      <p:sp>
        <p:nvSpPr>
          <p:cNvPr id="9" name="Shape 43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txYA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pCQAALgLAABIMAAAEA4AABAgAAAmAAAACAAAAP//////////"/>
              </a:ext>
            </a:extLst>
          </p:cNvSpPr>
          <p:nvPr/>
        </p:nvSpPr>
        <p:spPr>
          <a:xfrm>
            <a:off x="5956300" y="1905000"/>
            <a:ext cx="18923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u="sng" cap="none">
                <a:solidFill>
                  <a:srgbClr val="0433FF"/>
                </a:solidFill>
                <a:latin typeface="蘋果儷中黑" pitchFamily="0" charset="0"/>
                <a:ea typeface="蘋果儷中黑" pitchFamily="0" charset="0"/>
                <a:cs typeface="蘋果儷中黑" pitchFamily="0" charset="0"/>
              </a:defRPr>
            </a:pPr>
            <a:r>
              <a:t>Prior Distribution</a:t>
            </a:r>
          </a:p>
        </p:txBody>
      </p:sp>
      <p:pic>
        <p:nvPicPr>
          <p:cNvPr id="10"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IAAg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QMAAA0EgAAeBkAADwUAAAQAAAAJgAAAAgAAAD//////////w=="/>
              </a:ext>
            </a:extLst>
          </p:cNvPicPr>
          <p:nvPr/>
        </p:nvPicPr>
        <p:blipFill>
          <a:blip r:embed="rId5"/>
          <a:stretch>
            <a:fillRect/>
          </a:stretch>
        </p:blipFill>
        <p:spPr>
          <a:xfrm>
            <a:off x="1993900" y="2959100"/>
            <a:ext cx="2146300" cy="330200"/>
          </a:xfrm>
          <a:prstGeom prst="rect">
            <a:avLst/>
          </a:prstGeom>
          <a:noFill/>
          <a:ln>
            <a:noFill/>
          </a:ln>
          <a:effectLst>
            <a:outerShdw blurRad="63500" dist="63760" dir="2700000">
              <a:srgbClr val="000000">
                <a:alpha val="4000"/>
              </a:srgbClr>
            </a:outerShdw>
          </a:effectLst>
        </p:spPr>
      </p:pic>
      <p:sp>
        <p:nvSpPr>
          <p:cNvPr id="11" name="Shape 440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E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PgRAAAgDQAAABQAABAgAAAmAAAACAAAAP//////////"/>
              </a:ext>
            </a:extLst>
          </p:cNvSpPr>
          <p:nvPr/>
        </p:nvSpPr>
        <p:spPr>
          <a:xfrm>
            <a:off x="495300" y="2921000"/>
            <a:ext cx="1638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branch-length</a:t>
            </a:r>
          </a:p>
        </p:txBody>
      </p:sp>
      <p:sp>
        <p:nvSpPr>
          <p:cNvPr id="12" name="Shape 440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I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pCQAAPgRAABIMAAAeBQAABAgAAAmAAAACAAAAP//////////"/>
              </a:ext>
            </a:extLst>
          </p:cNvSpPr>
          <p:nvPr/>
        </p:nvSpPr>
        <p:spPr>
          <a:xfrm>
            <a:off x="5956300" y="2921000"/>
            <a:ext cx="18923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蘋果儷中黑" pitchFamily="0" charset="0"/>
                <a:ea typeface="Gill Sans" pitchFamily="0" charset="0"/>
                <a:cs typeface="Gill Sans" pitchFamily="0" charset="0"/>
              </a:defRPr>
            </a:pPr>
            <a:r>
              <a:t>Dirichlet</a:t>
            </a:r>
            <a:r>
              <a:rPr cap="none">
                <a:latin typeface="Times" pitchFamily="0" charset="0"/>
                <a:ea typeface="Gill Sans" pitchFamily="0" charset="0"/>
                <a:cs typeface="Gill Sans" pitchFamily="0" charset="0"/>
              </a:rPr>
              <a:t>(1,1,...1)</a:t>
            </a:r>
            <a:endParaRPr cap="none">
              <a:latin typeface="Times" pitchFamily="0" charset="0"/>
              <a:ea typeface="Gill Sans" pitchFamily="0" charset="0"/>
              <a:cs typeface="Gill Sans" pitchFamily="0" charset="0"/>
            </a:endParaRPr>
          </a:p>
        </p:txBody>
      </p:sp>
      <p:sp>
        <p:nvSpPr>
          <p:cNvPr id="13" name="Shape 440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IV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BgVAADoDQAAIBcAABAgAAAmAAAACAAAAP//////////"/>
              </a:ext>
            </a:extLst>
          </p:cNvSpPr>
          <p:nvPr/>
        </p:nvSpPr>
        <p:spPr>
          <a:xfrm>
            <a:off x="495300" y="3429000"/>
            <a:ext cx="1765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exchangeability</a:t>
            </a:r>
          </a:p>
        </p:txBody>
      </p:sp>
      <p:pic>
        <p:nvPicPr>
          <p:cNvPr id="14" name="Picture4"/>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2dWV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UMAAAkGAAAwxwAAKQaAAAQAAAAJgAAAAgAAAD//////////w=="/>
              </a:ext>
            </a:extLst>
          </p:cNvPicPr>
          <p:nvPr/>
        </p:nvPicPr>
        <p:blipFill>
          <a:blip r:embed="rId6"/>
          <a:stretch>
            <a:fillRect/>
          </a:stretch>
        </p:blipFill>
        <p:spPr>
          <a:xfrm>
            <a:off x="2004695" y="3924300"/>
            <a:ext cx="2670810" cy="406400"/>
          </a:xfrm>
          <a:prstGeom prst="rect">
            <a:avLst/>
          </a:prstGeom>
          <a:noFill/>
          <a:ln>
            <a:noFill/>
          </a:ln>
          <a:effectLst>
            <a:outerShdw blurRad="63500" dist="63760" dir="2700000">
              <a:srgbClr val="000000">
                <a:alpha val="4000"/>
              </a:srgbClr>
            </a:outerShdw>
          </a:effectLst>
        </p:spPr>
      </p:pic>
      <p:sp>
        <p:nvSpPr>
          <p:cNvPr id="15" name="Shape 440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IvAj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DgYAADoDQAAQBoAABAgAAAmAAAACAAAAP//////////"/>
              </a:ext>
            </a:extLst>
          </p:cNvSpPr>
          <p:nvPr/>
        </p:nvSpPr>
        <p:spPr>
          <a:xfrm>
            <a:off x="495300" y="3937000"/>
            <a:ext cx="1765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base frequencies</a:t>
            </a:r>
          </a:p>
        </p:txBody>
      </p:sp>
      <p:sp>
        <p:nvSpPr>
          <p:cNvPr id="16" name="Shape 44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XCVg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pCQAACwVAABIMAAArBcAABAgAAAmAAAACAAAAP//////////"/>
              </a:ext>
            </a:extLst>
          </p:cNvSpPr>
          <p:nvPr/>
        </p:nvSpPr>
        <p:spPr>
          <a:xfrm>
            <a:off x="5956300" y="3441700"/>
            <a:ext cx="18923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蘋果儷中黑" pitchFamily="0" charset="0"/>
                <a:ea typeface="Gill Sans" pitchFamily="0" charset="0"/>
                <a:cs typeface="Gill Sans" pitchFamily="0" charset="0"/>
              </a:defRPr>
            </a:pPr>
            <a:r>
              <a:t>Dirichlet</a:t>
            </a:r>
            <a:r>
              <a:rPr cap="none">
                <a:latin typeface="Times" pitchFamily="0" charset="0"/>
                <a:ea typeface="Gill Sans" pitchFamily="0" charset="0"/>
                <a:cs typeface="Gill Sans" pitchFamily="0" charset="0"/>
              </a:rPr>
              <a:t>(1,1,1,1,1,1)</a:t>
            </a:r>
            <a:endParaRPr cap="none">
              <a:latin typeface="Times" pitchFamily="0" charset="0"/>
              <a:ea typeface="Gill Sans" pitchFamily="0" charset="0"/>
              <a:cs typeface="Gill Sans" pitchFamily="0" charset="0"/>
            </a:endParaRPr>
          </a:p>
        </p:txBody>
      </p:sp>
      <p:sp>
        <p:nvSpPr>
          <p:cNvPr id="17" name="Shape 440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g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pCQAAEwYAABIMAAAzBoAABAgAAAmAAAACAAAAP//////////"/>
              </a:ext>
            </a:extLst>
          </p:cNvSpPr>
          <p:nvPr/>
        </p:nvSpPr>
        <p:spPr>
          <a:xfrm>
            <a:off x="5956300" y="3949700"/>
            <a:ext cx="18923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蘋果儷中黑" pitchFamily="0" charset="0"/>
                <a:ea typeface="Gill Sans" pitchFamily="0" charset="0"/>
                <a:cs typeface="Gill Sans" pitchFamily="0" charset="0"/>
              </a:defRPr>
            </a:pPr>
            <a:r>
              <a:t>Dirichlet</a:t>
            </a:r>
            <a:r>
              <a:rPr cap="none">
                <a:latin typeface="Times" pitchFamily="0" charset="0"/>
                <a:ea typeface="Gill Sans" pitchFamily="0" charset="0"/>
                <a:cs typeface="Gill Sans" pitchFamily="0" charset="0"/>
              </a:rPr>
              <a:t>(1,1,1,1)</a:t>
            </a:r>
            <a:endParaRPr cap="none">
              <a:latin typeface="Times" pitchFamily="0" charset="0"/>
              <a:ea typeface="Gill Sans" pitchFamily="0" charset="0"/>
              <a:cs typeface="Gill Sans" pitchFamily="0" charset="0"/>
            </a:endParaRPr>
          </a:p>
        </p:txBody>
      </p:sp>
      <p:sp>
        <p:nvSpPr>
          <p:cNvPr id="18" name="Shape 440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cAS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CAcAADUCwAAKB4AABAgAAAmAAAACAAAAP//////////"/>
              </a:ext>
            </a:extLst>
          </p:cNvSpPr>
          <p:nvPr/>
        </p:nvSpPr>
        <p:spPr>
          <a:xfrm>
            <a:off x="495300" y="4572000"/>
            <a:ext cx="142748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tree length</a:t>
            </a:r>
          </a:p>
        </p:txBody>
      </p:sp>
      <p:grpSp>
        <p:nvGrpSpPr>
          <p:cNvPr id="19" name="Group 4411"/>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KQkAAAMHAAASDAAABQeAAAQAAAAJgAAAAgAAAD/////AAAAAA=="/>
              </a:ext>
            </a:extLst>
          </p:cNvGrpSpPr>
          <p:nvPr/>
        </p:nvGrpSpPr>
        <p:grpSpPr>
          <a:xfrm>
            <a:off x="5956300" y="4559300"/>
            <a:ext cx="1892300" cy="330200"/>
            <a:chOff x="5956300" y="4559300"/>
            <a:chExt cx="1892300" cy="330200"/>
          </a:xfrm>
        </p:grpSpPr>
        <p:pic>
          <p:nvPicPr>
            <p:cNvPr id="21" name="Picture3"/>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2dWV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EpAABcHAAADzAAABQeAAAAAAAAJgAAAAgAAAD//////////w=="/>
                </a:ext>
              </a:extLst>
            </p:cNvPicPr>
            <p:nvPr/>
          </p:nvPicPr>
          <p:blipFill>
            <a:blip r:embed="rId7"/>
            <a:stretch>
              <a:fillRect/>
            </a:stretch>
          </p:blipFill>
          <p:spPr>
            <a:xfrm>
              <a:off x="6716395" y="4610100"/>
              <a:ext cx="1096010" cy="279400"/>
            </a:xfrm>
            <a:prstGeom prst="rect">
              <a:avLst/>
            </a:prstGeom>
            <a:noFill/>
            <a:ln>
              <a:noFill/>
            </a:ln>
            <a:effectLst/>
          </p:spPr>
        </p:pic>
        <p:sp>
          <p:nvSpPr>
            <p:cNvPr id="20" name="Shape 441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IvAj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pCQAAAwcAABIMAAAFB4AAAAgAAAmAAAACAAAAP//////////"/>
                </a:ext>
              </a:extLst>
            </p:cNvSpPr>
            <p:nvPr/>
          </p:nvSpPr>
          <p:spPr>
            <a:xfrm>
              <a:off x="5956300" y="4559300"/>
              <a:ext cx="1892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Gamma</a:t>
              </a:r>
            </a:p>
          </p:txBody>
        </p:sp>
      </p:grpSp>
      <p:sp>
        <p:nvSpPr>
          <p:cNvPr id="22" name="Shape 441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XCVg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EAfAADUCwAASCEAABAgAAAmAAAACAAAAP//////////"/>
              </a:ext>
            </a:extLst>
          </p:cNvSpPr>
          <p:nvPr/>
        </p:nvSpPr>
        <p:spPr>
          <a:xfrm>
            <a:off x="495300" y="5080000"/>
            <a:ext cx="142748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gamma shape</a:t>
            </a:r>
          </a:p>
        </p:txBody>
      </p:sp>
      <p:pic>
        <p:nvPicPr>
          <p:cNvPr id="23" name="Pictur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qAACQHwAAiCwAAEghAAAQAAAAJgAAAAgAAAD//////////w=="/>
              </a:ext>
            </a:extLst>
          </p:cNvPicPr>
          <p:nvPr/>
        </p:nvPicPr>
        <p:blipFill>
          <a:blip r:embed="rId8"/>
          <a:stretch>
            <a:fillRect/>
          </a:stretch>
        </p:blipFill>
        <p:spPr>
          <a:xfrm>
            <a:off x="6985000" y="5130800"/>
            <a:ext cx="254000" cy="279400"/>
          </a:xfrm>
          <a:prstGeom prst="rect">
            <a:avLst/>
          </a:prstGeom>
          <a:noFill/>
          <a:ln>
            <a:noFill/>
          </a:ln>
          <a:effectLst/>
        </p:spPr>
      </p:pic>
      <p:sp>
        <p:nvSpPr>
          <p:cNvPr id="24" name="Shape 441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UscD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pCQAACwfAABIMAAArCEAABAgAAAmAAAACAAAAP//////////"/>
              </a:ext>
            </a:extLst>
          </p:cNvSpPr>
          <p:nvPr/>
        </p:nvSpPr>
        <p:spPr>
          <a:xfrm>
            <a:off x="5956300" y="5067300"/>
            <a:ext cx="18923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蘋果儷中黑" pitchFamily="0" charset="0"/>
                <a:ea typeface="Gill Sans" pitchFamily="0" charset="0"/>
                <a:cs typeface="Gill Sans" pitchFamily="0" charset="0"/>
              </a:defRPr>
            </a:pPr>
            <a:r>
              <a:t>Exponential</a:t>
            </a:r>
            <a:r>
              <a:rPr cap="none">
                <a:latin typeface="Times" pitchFamily="0" charset="0"/>
                <a:ea typeface="Gill Sans" pitchFamily="0" charset="0"/>
                <a:cs typeface="Gill Sans" pitchFamily="0" charset="0"/>
              </a:rPr>
              <a:t> (  )</a:t>
            </a:r>
            <a:endParaRPr cap="none">
              <a:latin typeface="Times" pitchFamily="0" charset="0"/>
              <a:ea typeface="Gill Sans" pitchFamily="0" charset="0"/>
              <a:cs typeface="Gill Sans" pitchFamily="0" charset="0"/>
            </a:endParaRPr>
          </a:p>
        </p:txBody>
      </p:sp>
      <p:sp>
        <p:nvSpPr>
          <p:cNvPr id="25" name="Shape 441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pic>
        <p:nvPicPr>
          <p:cNvPr id="26"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QMAAAYFQAAxCIAAIQXAAAQAAAAJgAAAAgAAAD//////////w=="/>
              </a:ext>
            </a:extLst>
          </p:cNvPicPr>
          <p:nvPr/>
        </p:nvPicPr>
        <p:blipFill>
          <a:blip r:embed="rId9"/>
          <a:stretch>
            <a:fillRect/>
          </a:stretch>
        </p:blipFill>
        <p:spPr>
          <a:xfrm>
            <a:off x="1993900" y="3429000"/>
            <a:ext cx="3657600" cy="3937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41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1Z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LgLAAAgDQAAwA0AABAgAAAmAAAACAAAAP//////////"/>
              </a:ext>
            </a:extLst>
          </p:cNvSpPr>
          <p:nvPr/>
        </p:nvSpPr>
        <p:spPr>
          <a:xfrm>
            <a:off x="495300" y="1905000"/>
            <a:ext cx="1638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allocation vector</a:t>
            </a:r>
          </a:p>
        </p:txBody>
      </p:sp>
      <p:sp>
        <p:nvSpPr>
          <p:cNvPr id="3" name="Shape 44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A4NgAABAsAABAgAAAmAAAACAAAAP//////////"/>
              </a:ext>
            </a:extLst>
          </p:cNvSpPr>
          <p:nvPr/>
        </p:nvSpPr>
        <p:spPr>
          <a:xfrm>
            <a:off x="533400" y="1384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21EAA"/>
                </a:solidFill>
                <a:latin typeface="蘋果儷中黑" pitchFamily="0" charset="0"/>
                <a:ea typeface="蘋果儷中黑" pitchFamily="0" charset="0"/>
                <a:cs typeface="蘋果儷中黑" pitchFamily="0" charset="0"/>
              </a:defRPr>
            </a:pPr>
            <a:r>
              <a:t>Novel parameters for the DPP include</a:t>
            </a:r>
          </a:p>
        </p:txBody>
      </p:sp>
      <p:sp>
        <p:nvSpPr>
          <p:cNvPr id="4" name="Shape 442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BEAAGgLAADUEgAA6A0AABAgAAAmAAAACAAAAP//////////"/>
              </a:ext>
            </a:extLst>
          </p:cNvSpPr>
          <p:nvPr/>
        </p:nvSpPr>
        <p:spPr>
          <a:xfrm>
            <a:off x="2794000" y="1854200"/>
            <a:ext cx="266700" cy="4064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b="1" cap="none">
                <a:latin typeface="Times" pitchFamily="0" charset="0"/>
                <a:ea typeface="蘋果儷中黑" pitchFamily="0" charset="0"/>
                <a:cs typeface="蘋果儷中黑" pitchFamily="0" charset="0"/>
              </a:rPr>
              <a:t>Z</a:t>
            </a:r>
            <a:endParaRPr b="1" cap="none">
              <a:latin typeface="Times" pitchFamily="0" charset="0"/>
              <a:ea typeface="蘋果儷中黑" pitchFamily="0" charset="0"/>
              <a:cs typeface="蘋果儷中黑" pitchFamily="0" charset="0"/>
            </a:endParaRPr>
          </a:p>
        </p:txBody>
      </p:sp>
      <p:sp>
        <p:nvSpPr>
          <p:cNvPr id="5" name="Shape 442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NgOAAAgDQAA4BAAABAgAAAmAAAACAAAAP//////////"/>
              </a:ext>
            </a:extLst>
          </p:cNvSpPr>
          <p:nvPr/>
        </p:nvSpPr>
        <p:spPr>
          <a:xfrm>
            <a:off x="495300" y="2413000"/>
            <a:ext cx="1638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number of subsets</a:t>
            </a:r>
          </a:p>
        </p:txBody>
      </p:sp>
      <p:sp>
        <p:nvSpPr>
          <p:cNvPr id="6" name="Shape 44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BEAAIgOAADBEgAAWBEAABAgAAAmAAAACAAAAP//////////"/>
              </a:ext>
            </a:extLst>
          </p:cNvSpPr>
          <p:nvPr/>
        </p:nvSpPr>
        <p:spPr>
          <a:xfrm>
            <a:off x="2794000" y="2362200"/>
            <a:ext cx="254635"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marL="0" marR="0" indent="0" algn="l" defTabSz="457200">
              <a:lnSpc>
                <a:spcPts val="2700"/>
              </a:lnSpc>
              <a:spcBef>
                <a:spcPts val="400"/>
              </a:spcBef>
              <a:spcAft>
                <a:spcPts val="0"/>
              </a:spcAft>
              <a:buNone/>
              <a:tabLst>
                <a:tab pos="838200" algn="l"/>
                <a:tab pos="914400" algn="l"/>
                <a:tab pos="1828800" algn="l"/>
                <a:tab pos="2387600" algn="l"/>
              </a:tabLst>
              <a:defRPr sz="2210" cap="none">
                <a:solidFill>
                  <a:srgbClr val="424242"/>
                </a:solidFill>
                <a:latin typeface="蘋果儷中黑" pitchFamily="0" charset="0"/>
                <a:ea typeface="蘋果儷中黑" pitchFamily="0" charset="0"/>
                <a:cs typeface="蘋果儷中黑" pitchFamily="0" charset="0"/>
              </a:defRPr>
            </a:pPr>
            <a:r>
              <a:rPr b="1" i="1" cap="none">
                <a:latin typeface="Times" pitchFamily="0" charset="0"/>
                <a:ea typeface="蘋果儷中黑" pitchFamily="0" charset="0"/>
                <a:cs typeface="蘋果儷中黑" pitchFamily="0" charset="0"/>
              </a:rPr>
              <a:t>k</a:t>
            </a:r>
            <a:endParaRPr b="1" i="1" cap="none">
              <a:latin typeface="Times" pitchFamily="0" charset="0"/>
              <a:ea typeface="蘋果儷中黑" pitchFamily="0" charset="0"/>
              <a:cs typeface="蘋果儷中黑" pitchFamily="0" charset="0"/>
            </a:endParaRPr>
          </a:p>
        </p:txBody>
      </p:sp>
      <p:pic>
        <p:nvPicPr>
          <p:cNvPr id="7"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SAAD4EQAAWC8AAFYjAAAQAAAAJgAAAAgAAAD//////////w=="/>
              </a:ext>
            </a:extLst>
          </p:cNvPicPr>
          <p:nvPr/>
        </p:nvPicPr>
        <p:blipFill>
          <a:blip r:embed="rId2"/>
          <a:stretch>
            <a:fillRect/>
          </a:stretch>
        </p:blipFill>
        <p:spPr>
          <a:xfrm>
            <a:off x="3009900" y="2921000"/>
            <a:ext cx="4686300" cy="2823210"/>
          </a:xfrm>
          <a:prstGeom prst="rect">
            <a:avLst/>
          </a:prstGeom>
          <a:noFill/>
          <a:ln>
            <a:noFill/>
          </a:ln>
          <a:effectLst/>
        </p:spPr>
      </p:pic>
      <p:sp>
        <p:nvSpPr>
          <p:cNvPr id="8" name="Shape 442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QgAAMgAAABPNgAAOAQAABAgAAAmAAAACAAAAP//////////"/>
              </a:ext>
            </a:extLst>
          </p:cNvSpPr>
          <p:nvPr/>
        </p:nvSpPr>
        <p:spPr>
          <a:xfrm>
            <a:off x="1331595" y="127000"/>
            <a:ext cx="7496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ASPH Model</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426"/>
          <p:cNvSpPr>
            <a:extLst>
              <a:ext uri="smNativeData">
                <pr:smNativeData xmlns:pr="smNativeData" xmlns="smNativeData" val="SMDATA_15_2mHZYh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B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BgBAABoOAAACAcAABAAAAAmAAAACAAAAP//////////"/>
              </a:ext>
            </a:extLst>
          </p:cNvSpPr>
          <p:nvPr/>
        </p:nvSpPr>
        <p:spPr>
          <a:xfrm>
            <a:off x="990600" y="177800"/>
            <a:ext cx="8178800" cy="965200"/>
          </a:xfrm>
          <a:prstGeom prst="rect">
            <a:avLst/>
          </a:prstGeom>
          <a:noFill/>
          <a:ln>
            <a:noFill/>
          </a:ln>
          <a:effectLst/>
        </p:spPr>
        <p:txBody>
          <a:bodyPr vert="horz" wrap="square" lIns="0" tIns="0" rIns="0" bIns="0" numCol="1" spcCol="215900" anchor="t"/>
          <a:lstStyle/>
          <a:p>
            <a:pPr marL="0" marR="0" indent="-12700" algn="ctr" defTabSz="457200">
              <a:lnSpc>
                <a:spcPts val="4300"/>
              </a:lnSpc>
              <a:spcBef>
                <a:spcPts val="0"/>
              </a:spcBef>
              <a:spcAft>
                <a:spcPts val="0"/>
              </a:spcAft>
              <a:buNone/>
              <a:tabLst>
                <a:tab pos="838200" algn="l"/>
                <a:tab pos="977900" algn="l"/>
              </a:tabLst>
              <a:defRPr sz="3600" cap="none">
                <a:solidFill>
                  <a:srgbClr val="021EAA"/>
                </a:solidFill>
                <a:effectLst>
                  <a:outerShdw dist="63500" dir="3600000" algn="tl" rotWithShape="0">
                    <a:srgbClr val="000000">
                      <a:alpha val="40000"/>
                    </a:srgbClr>
                  </a:outerShdw>
                </a:effectLst>
                <a:latin typeface="蘋果儷中黑" pitchFamily="0" charset="0"/>
                <a:ea typeface="蘋果儷中黑" pitchFamily="0" charset="0"/>
                <a:cs typeface="蘋果儷中黑" pitchFamily="0" charset="0"/>
              </a:defRPr>
            </a:pPr>
            <a:r>
              <a:t>Accommodating Partitioned Data using the DPP Model</a:t>
            </a:r>
          </a:p>
        </p:txBody>
      </p:sp>
      <p:sp>
        <p:nvSpPr>
          <p:cNvPr id="3" name="Shape 44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ov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A4NgAABAsAABAgAAAmAAAACAAAAP//////////"/>
              </a:ext>
            </a:extLst>
          </p:cNvSpPr>
          <p:nvPr/>
        </p:nvSpPr>
        <p:spPr>
          <a:xfrm>
            <a:off x="533400" y="1384300"/>
            <a:ext cx="8280400" cy="406400"/>
          </a:xfrm>
          <a:prstGeom prst="rect">
            <a:avLst/>
          </a:prstGeom>
          <a:noFill/>
          <a:ln>
            <a:noFill/>
          </a:ln>
          <a:effectLst>
            <a:outerShdw blurRad="63500" dist="63760" dir="2700000">
              <a:srgbClr val="000000">
                <a:alpha val="35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21EAA"/>
                </a:solidFill>
                <a:latin typeface="蘋果儷中黑" pitchFamily="0" charset="0"/>
                <a:ea typeface="蘋果儷中黑" pitchFamily="0" charset="0"/>
                <a:cs typeface="蘋果儷中黑" pitchFamily="0" charset="0"/>
              </a:defRPr>
            </a:pPr>
            <a:r>
              <a:t>The posterior probability distribution under the DPP model</a:t>
            </a:r>
          </a:p>
        </p:txBody>
      </p:sp>
      <p:pic>
        <p:nvPicPr>
          <p:cNvPr id="4"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UEAADADQAA2zkAACQTAAAQAAAAJgAAAAgAAAD//////////w=="/>
              </a:ext>
            </a:extLst>
          </p:cNvPicPr>
          <p:nvPr/>
        </p:nvPicPr>
        <p:blipFill>
          <a:blip r:embed="rId2"/>
          <a:stretch>
            <a:fillRect/>
          </a:stretch>
        </p:blipFill>
        <p:spPr>
          <a:xfrm>
            <a:off x="755015" y="2235200"/>
            <a:ext cx="8649970" cy="876300"/>
          </a:xfrm>
          <a:prstGeom prst="rect">
            <a:avLst/>
          </a:prstGeom>
          <a:noFill/>
          <a:ln>
            <a:noFill/>
          </a:ln>
          <a:effectLst/>
        </p:spPr>
      </p:pic>
      <p:grpSp>
        <p:nvGrpSpPr>
          <p:cNvPr id="5" name="Group 4432"/>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gGAADEDgAAfBoAADAbAAAQAAAAJgAAAAgAAAD/////AAAAAA=="/>
              </a:ext>
            </a:extLst>
          </p:cNvGrpSpPr>
          <p:nvPr/>
        </p:nvGrpSpPr>
        <p:grpSpPr>
          <a:xfrm>
            <a:off x="1092200" y="2400300"/>
            <a:ext cx="3213100" cy="2019300"/>
            <a:chOff x="1092200" y="2400300"/>
            <a:chExt cx="3213100" cy="2019300"/>
          </a:xfrm>
        </p:grpSpPr>
        <p:sp>
          <p:nvSpPr>
            <p:cNvPr id="8" name="Shape 442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Mc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AwAACAXAAB8GgAAMBsAAAAgAAAmAAAACAAAAP//////////"/>
                </a:ext>
              </a:extLst>
            </p:cNvSpPr>
            <p:nvPr/>
          </p:nvSpPr>
          <p:spPr>
            <a:xfrm>
              <a:off x="2070100" y="3759200"/>
              <a:ext cx="2235200" cy="660400"/>
            </a:xfrm>
            <a:prstGeom prst="rect">
              <a:avLst/>
            </a:prstGeom>
            <a:noFill/>
            <a:ln>
              <a:noFill/>
            </a:ln>
            <a:effectLst>
              <a:outerShdw blurRad="63500" dist="63760" dir="2700000">
                <a:srgbClr val="000000">
                  <a:alpha val="35000"/>
                </a:srgbClr>
              </a:outerShdw>
            </a:effectLst>
          </p:spPr>
          <p:txBody>
            <a:bodyPr vert="horz" wrap="square" lIns="50800" tIns="50800" rIns="50800" bIns="50800" numCol="1" spcCol="215900" anchor="t"/>
            <a:lstStyle/>
            <a:p>
              <a:pPr algn="l" defTabSz="457200">
                <a:lnSpc>
                  <a:spcPct val="100000"/>
                </a:lnSpc>
                <a:tabLst>
                  <a:tab pos="355600" algn="l"/>
                  <a:tab pos="711200" algn="l"/>
                  <a:tab pos="838200" algn="l"/>
                  <a:tab pos="1066800" algn="l"/>
                  <a:tab pos="1422400" algn="l"/>
                  <a:tab pos="1778000" algn="l"/>
                  <a:tab pos="2133600" algn="l"/>
                  <a:tab pos="2489200" algn="l"/>
                  <a:tab pos="2844800" algn="l"/>
                  <a:tab pos="3200400" algn="l"/>
                  <a:tab pos="3556000" algn="l"/>
                  <a:tab pos="3911600" algn="l"/>
                  <a:tab pos="4267200" algn="l"/>
                </a:tabLst>
                <a:defRPr sz="2200" cap="none">
                  <a:solidFill>
                    <a:srgbClr val="424242"/>
                  </a:solidFill>
                  <a:latin typeface="蘋果儷中黑" pitchFamily="0" charset="0"/>
                  <a:ea typeface="Gill Sans" pitchFamily="0" charset="0"/>
                  <a:cs typeface="Gill Sans" pitchFamily="0" charset="0"/>
                </a:defRPr>
              </a:pPr>
              <a:r>
                <a:t>tree &amp;</a:t>
              </a:r>
            </a:p>
            <a:p>
              <a:pPr algn="l" defTabSz="457200">
                <a:lnSpc>
                  <a:spcPct val="100000"/>
                </a:lnSpc>
                <a:tabLst>
                  <a:tab pos="355600" algn="l"/>
                  <a:tab pos="711200" algn="l"/>
                  <a:tab pos="838200" algn="l"/>
                  <a:tab pos="1066800" algn="l"/>
                  <a:tab pos="1422400" algn="l"/>
                  <a:tab pos="1778000" algn="l"/>
                  <a:tab pos="2133600" algn="l"/>
                  <a:tab pos="2489200" algn="l"/>
                  <a:tab pos="2844800" algn="l"/>
                  <a:tab pos="3200400" algn="l"/>
                  <a:tab pos="3556000" algn="l"/>
                  <a:tab pos="3911600" algn="l"/>
                  <a:tab pos="4267200" algn="l"/>
                </a:tabLst>
                <a:defRPr sz="2200" cap="none">
                  <a:solidFill>
                    <a:srgbClr val="424242"/>
                  </a:solidFill>
                  <a:latin typeface="蘋果儷中黑" pitchFamily="0" charset="0"/>
                  <a:ea typeface="Gill Sans" pitchFamily="0" charset="0"/>
                  <a:cs typeface="Gill Sans" pitchFamily="0" charset="0"/>
                </a:defRPr>
              </a:pPr>
              <a:r>
                <a:t>branch lengths</a:t>
              </a:r>
            </a:p>
          </p:txBody>
        </p:sp>
        <p:sp>
          <p:nvSpPr>
            <p:cNvPr id="7" name="Shape 4430"/>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zDi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uAYAAMQOAADECQAAIBIAAAAAAAAmAAAACAAAAP//////////"/>
                </a:ext>
              </a:extLst>
            </p:cNvSpPr>
            <p:nvPr/>
          </p:nvSpPr>
          <p:spPr>
            <a:xfrm>
              <a:off x="1092200" y="2400300"/>
              <a:ext cx="495300" cy="546100"/>
            </a:xfrm>
            <a:prstGeom prst="rect">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431"/>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Az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sAkAAPgRAAAcDwAAZRcAAAAAAAAmAAAACAAAAP//////////"/>
                </a:ext>
              </a:extLst>
            </p:cNvSpPr>
            <p:nvPr/>
          </p:nvSpPr>
          <p:spPr>
            <a:xfrm flipH="1" flipV="1">
              <a:off x="1574800" y="2921000"/>
              <a:ext cx="881380" cy="882015"/>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grpSp>
      <p:grpSp>
        <p:nvGrpSpPr>
          <p:cNvPr id="9" name="Group 443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FAKAADEDgAA3CMAALAYAAAQAAAAJgAAAAgAAAD/////AAAAAA=="/>
              </a:ext>
            </a:extLst>
          </p:cNvGrpSpPr>
          <p:nvPr/>
        </p:nvGrpSpPr>
        <p:grpSpPr>
          <a:xfrm>
            <a:off x="1676400" y="2400300"/>
            <a:ext cx="4152900" cy="1612900"/>
            <a:chOff x="1676400" y="2400300"/>
            <a:chExt cx="4152900" cy="1612900"/>
          </a:xfrm>
        </p:grpSpPr>
        <p:sp>
          <p:nvSpPr>
            <p:cNvPr id="12" name="Shape 443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HBYAAFgWAADcIwAAsBgAAAAgAAAmAAAACAAAAP//////////"/>
                </a:ext>
              </a:extLst>
            </p:cNvSpPr>
            <p:nvPr/>
          </p:nvSpPr>
          <p:spPr>
            <a:xfrm>
              <a:off x="3594100" y="3632200"/>
              <a:ext cx="2235200" cy="381000"/>
            </a:xfrm>
            <a:prstGeom prst="rect">
              <a:avLst/>
            </a:prstGeom>
            <a:noFill/>
            <a:ln>
              <a:noFill/>
            </a:ln>
            <a:effectLst>
              <a:outerShdw blurRad="63500" dist="63760" dir="2700000">
                <a:srgbClr val="000000">
                  <a:alpha val="35000"/>
                </a:srgbClr>
              </a:outerShdw>
            </a:effectLst>
          </p:spPr>
          <p:txBody>
            <a:bodyPr vert="horz" wrap="square" lIns="50800" tIns="50800" rIns="50800" bIns="50800" numCol="1" spcCol="215900" anchor="t"/>
            <a:lstStyle/>
            <a:p>
              <a:pPr marL="0" marR="0" indent="0" algn="l" defTabSz="457200">
                <a:lnSpc>
                  <a:spcPct val="100000"/>
                </a:lnSpc>
                <a:spcBef>
                  <a:spcPts val="0"/>
                </a:spcBef>
                <a:spcAft>
                  <a:spcPts val="0"/>
                </a:spcAft>
                <a:buNone/>
                <a:tabLst>
                  <a:tab pos="355600" algn="l"/>
                  <a:tab pos="711200" algn="l"/>
                  <a:tab pos="838200" algn="l"/>
                  <a:tab pos="1066800" algn="l"/>
                  <a:tab pos="1422400" algn="l"/>
                  <a:tab pos="1778000" algn="l"/>
                  <a:tab pos="2133600" algn="l"/>
                  <a:tab pos="2489200" algn="l"/>
                  <a:tab pos="2844800" algn="l"/>
                  <a:tab pos="3200400" algn="l"/>
                  <a:tab pos="3556000" algn="l"/>
                  <a:tab pos="3911600" algn="l"/>
                  <a:tab pos="4267200" algn="l"/>
                </a:tabLst>
                <a:defRPr sz="2200" cap="none">
                  <a:solidFill>
                    <a:srgbClr val="424242"/>
                  </a:solidFill>
                  <a:latin typeface="蘋果儷中黑" pitchFamily="0" charset="0"/>
                  <a:ea typeface="蘋果儷中黑" pitchFamily="0" charset="0"/>
                  <a:cs typeface="蘋果儷中黑" pitchFamily="0" charset="0"/>
                </a:defRPr>
              </a:pPr>
              <a:r>
                <a:t>table parameters</a:t>
              </a:r>
            </a:p>
          </p:txBody>
        </p:sp>
        <p:sp>
          <p:nvSpPr>
            <p:cNvPr id="11" name="Shape 4434"/>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UAoAAMQOAACQEAAAIBIAAAAAAAAmAAAACAAAAP//////////"/>
                </a:ext>
              </a:extLst>
            </p:cNvSpPr>
            <p:nvPr/>
          </p:nvSpPr>
          <p:spPr>
            <a:xfrm>
              <a:off x="1676400" y="2400300"/>
              <a:ext cx="1016000" cy="546100"/>
            </a:xfrm>
            <a:prstGeom prst="rect">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43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F06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fBAAAPgRAADpFQAAZBcAAAAAAAAmAAAACAAAAP//////////"/>
                </a:ext>
              </a:extLst>
            </p:cNvSpPr>
            <p:nvPr/>
          </p:nvSpPr>
          <p:spPr>
            <a:xfrm flipH="1" flipV="1">
              <a:off x="2679700" y="2921000"/>
              <a:ext cx="882015" cy="88138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grpSp>
      <p:grpSp>
        <p:nvGrpSpPr>
          <p:cNvPr id="13" name="Group 444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OAQAADEDgAApCQAAAgWAAAQAAAAJgAAAAgAAAD/////AAAAAA=="/>
              </a:ext>
            </a:extLst>
          </p:cNvGrpSpPr>
          <p:nvPr/>
        </p:nvGrpSpPr>
        <p:grpSpPr>
          <a:xfrm>
            <a:off x="2743200" y="2400300"/>
            <a:ext cx="3213100" cy="1181100"/>
            <a:chOff x="2743200" y="2400300"/>
            <a:chExt cx="3213100" cy="1181100"/>
          </a:xfrm>
        </p:grpSpPr>
        <p:sp>
          <p:nvSpPr>
            <p:cNvPr id="16" name="Shape 443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5BYAALATAACkJAAACBYAAAAgAAAmAAAACAAAAP//////////"/>
                </a:ext>
              </a:extLst>
            </p:cNvSpPr>
            <p:nvPr/>
          </p:nvSpPr>
          <p:spPr>
            <a:xfrm>
              <a:off x="3721100" y="3200400"/>
              <a:ext cx="2235200" cy="381000"/>
            </a:xfrm>
            <a:prstGeom prst="rect">
              <a:avLst/>
            </a:prstGeom>
            <a:noFill/>
            <a:ln>
              <a:noFill/>
            </a:ln>
            <a:effectLst>
              <a:outerShdw blurRad="63500" dist="63760" dir="2700000">
                <a:srgbClr val="000000">
                  <a:alpha val="35000"/>
                </a:srgbClr>
              </a:outerShdw>
            </a:effectLst>
          </p:spPr>
          <p:txBody>
            <a:bodyPr vert="horz" wrap="square" lIns="50800" tIns="50800" rIns="50800" bIns="50800" numCol="1" spcCol="215900" anchor="t"/>
            <a:lstStyle/>
            <a:p>
              <a:pPr marL="0" marR="0" indent="0" algn="l" defTabSz="457200">
                <a:lnSpc>
                  <a:spcPct val="100000"/>
                </a:lnSpc>
                <a:spcBef>
                  <a:spcPts val="0"/>
                </a:spcBef>
                <a:spcAft>
                  <a:spcPts val="0"/>
                </a:spcAft>
                <a:buNone/>
                <a:tabLst>
                  <a:tab pos="355600" algn="l"/>
                  <a:tab pos="711200" algn="l"/>
                  <a:tab pos="838200" algn="l"/>
                  <a:tab pos="1066800" algn="l"/>
                  <a:tab pos="1422400" algn="l"/>
                  <a:tab pos="1778000" algn="l"/>
                  <a:tab pos="2133600" algn="l"/>
                  <a:tab pos="2489200" algn="l"/>
                  <a:tab pos="2844800" algn="l"/>
                  <a:tab pos="3200400" algn="l"/>
                  <a:tab pos="3556000" algn="l"/>
                  <a:tab pos="3911600" algn="l"/>
                  <a:tab pos="4267200" algn="l"/>
                </a:tabLst>
                <a:defRPr sz="2200" cap="none">
                  <a:solidFill>
                    <a:srgbClr val="424242"/>
                  </a:solidFill>
                  <a:latin typeface="蘋果儷中黑" pitchFamily="0" charset="0"/>
                  <a:ea typeface="蘋果儷中黑" pitchFamily="0" charset="0"/>
                  <a:cs typeface="蘋果儷中黑" pitchFamily="0" charset="0"/>
                </a:defRPr>
              </a:pPr>
              <a:r>
                <a:t>seating arrangement</a:t>
              </a:r>
            </a:p>
          </p:txBody>
        </p:sp>
        <p:sp>
          <p:nvSpPr>
            <p:cNvPr id="15" name="Shape 4438"/>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4BAAAMQOAADsEwAAIBIAAAAAAAAmAAAACAAAAP//////////"/>
                </a:ext>
              </a:extLst>
            </p:cNvSpPr>
            <p:nvPr/>
          </p:nvSpPr>
          <p:spPr>
            <a:xfrm>
              <a:off x="2743200" y="2400300"/>
              <a:ext cx="495300" cy="546100"/>
            </a:xfrm>
            <a:prstGeom prst="rect">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43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2BMAAPgRAAD1FgAAFhUAAAAAAAAmAAAACAAAAP//////////"/>
                </a:ext>
              </a:extLst>
            </p:cNvSpPr>
            <p:nvPr/>
          </p:nvSpPr>
          <p:spPr>
            <a:xfrm flipH="1" flipV="1">
              <a:off x="3225800" y="2921000"/>
              <a:ext cx="506095" cy="50673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9" grpId="0" animBg="1" advAuto="0"/>
      <p:bldP spid="13" grpId="0" animBg="1" advAuto="0"/>
    </p:bldLst>
    <p:extLst>
      <p:ext uri="smNativeData">
        <pr:smNativeData xmlns:pr="smNativeData" xmlns="smNativeData" val="2mHZYgMAAAAFAAAA/f///wEAAAABAAAAAAAAAAAAAAAAAAAAAAAAAAkAAAD9////AQAAAAEAAAAAAAAAAAAAAAAAAAAAAAAADQAAAP3///8BAAAAAQAAAAAAAAAAAAAAAAAAAAAAAAA="/>
      </p:ext>
    </p:extLst>
  </p:timing>
</p:sld>
</file>

<file path=ppt/slides/slide4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4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3" name="Shape 444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2R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jC0AABAgAAAmAAAACAAAAP//////////"/>
              </a:ext>
            </a:extLst>
          </p:cNvSpPr>
          <p:nvPr/>
        </p:nvSpPr>
        <p:spPr>
          <a:xfrm>
            <a:off x="1092200" y="6680200"/>
            <a:ext cx="84201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A DPP process is run for each of the four substitution model parameters</a:t>
            </a:r>
          </a:p>
        </p:txBody>
      </p:sp>
      <p:sp>
        <p:nvSpPr>
          <p:cNvPr id="4" name="Shape 444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5"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6"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yomZi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7"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8fiYX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8" name="Shape 444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45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8qQ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MCMC is initialized with one table for each parameter, with a value drawn from their respective prior probability distributions</a:t>
            </a:r>
          </a:p>
        </p:txBody>
      </p:sp>
      <p:sp>
        <p:nvSpPr>
          <p:cNvPr id="3" name="Shape 445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gK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45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OcL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45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BR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45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8o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45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8" name="Shape 44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9"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NGQ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10"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11"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12" name="Shape 446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BO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66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67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ChD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gqv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HAXAAAQAAAAJgAAAAgAAAD//////////w=="/>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67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B7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1...</a:t>
            </a:r>
            <a:endParaRPr cap="none">
              <a:solidFill>
                <a:srgbClr val="424242"/>
              </a:solidFill>
            </a:endParaRPr>
          </a:p>
        </p:txBody>
      </p:sp>
      <p:sp>
        <p:nvSpPr>
          <p:cNvPr id="6" name="Shape 67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CQa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7" name="Group 67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1" name="Shape 67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0.788</a:t>
              </a:r>
              <a:endParaRPr cap="none">
                <a:solidFill>
                  <a:srgbClr val="424242"/>
                </a:solidFill>
              </a:endParaRPr>
            </a:p>
          </p:txBody>
        </p:sp>
        <p:sp>
          <p:nvSpPr>
            <p:cNvPr id="10" name="Shape 67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6Fn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0.541</a:t>
              </a:r>
              <a:endParaRPr cap="none">
                <a:solidFill>
                  <a:srgbClr val="424242"/>
                </a:solidFill>
              </a:endParaRPr>
            </a:p>
          </p:txBody>
        </p:sp>
        <p:sp>
          <p:nvSpPr>
            <p:cNvPr id="9" name="Shape 67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D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0.352</a:t>
              </a:r>
              <a:endParaRPr cap="none">
                <a:solidFill>
                  <a:srgbClr val="424242"/>
                </a:solidFill>
              </a:endParaRPr>
            </a:p>
          </p:txBody>
        </p:sp>
        <p:sp>
          <p:nvSpPr>
            <p:cNvPr id="8" name="Shape 67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QEI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0.643</a:t>
              </a:r>
              <a:endParaRPr cap="none">
                <a:solidFill>
                  <a:srgbClr val="424242"/>
                </a:solidFill>
              </a:endParaRPr>
            </a:p>
          </p:txBody>
        </p:sp>
      </p:grpSp>
      <p:grpSp>
        <p:nvGrpSpPr>
          <p:cNvPr id="12" name="Group 683"/>
          <p:cNvGrpSpPr>
            <a:extLst>
              <a:ext uri="smNativeData">
                <pr:smNativeData xmlns:pr="smNativeData" xmlns="smNativeData" val="SMDATA_6_2mHZYhMAAAAlAAAAAQAAAA8BAAAAkAAAAEgAAACQAAAASAAAAAAAAAAAAAAAAAAAABcAAAAUAAAAAAAAAAAAAAD/fwAA/38AAAAAAAAJAAAABAAAAEQAYw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6" name="Shape 67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k5JU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15" name="Shape 68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4" name="Shape 68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3" name="Shape 68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grpSp>
        <p:nvGrpSpPr>
          <p:cNvPr id="17" name="Group 688"/>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1" name="Shape 68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r8xt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0.109</a:t>
              </a:r>
              <a:endParaRPr cap="none">
                <a:solidFill>
                  <a:srgbClr val="424242"/>
                </a:solidFill>
              </a:endParaRPr>
            </a:p>
          </p:txBody>
        </p:sp>
        <p:sp>
          <p:nvSpPr>
            <p:cNvPr id="20" name="Shape 68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G0Az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0.102</a:t>
              </a:r>
              <a:endParaRPr cap="none">
                <a:solidFill>
                  <a:srgbClr val="424242"/>
                </a:solidFill>
              </a:endParaRPr>
            </a:p>
          </p:txBody>
        </p:sp>
        <p:sp>
          <p:nvSpPr>
            <p:cNvPr id="19" name="Shape 68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0.174</a:t>
              </a:r>
              <a:endParaRPr cap="none">
                <a:solidFill>
                  <a:srgbClr val="424242"/>
                </a:solidFill>
              </a:endParaRPr>
            </a:p>
          </p:txBody>
        </p:sp>
        <p:sp>
          <p:nvSpPr>
            <p:cNvPr id="18" name="Shape 68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0I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0.155</a:t>
              </a:r>
              <a:endParaRPr cap="none">
                <a:solidFill>
                  <a:srgbClr val="424242"/>
                </a:solidFill>
              </a:endParaRPr>
            </a:p>
          </p:txBody>
        </p:sp>
      </p:grpSp>
      <p:sp>
        <p:nvSpPr>
          <p:cNvPr id="22" name="Shape 689"/>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jyIAAFAWAABhJAAAUBYAABAAAAAmAAAACAAAAP//////////"/>
              </a:ext>
            </a:extLst>
          </p:cNvSpPr>
          <p:nvPr/>
        </p:nvSpPr>
        <p:spPr>
          <a:xfrm flipH="1">
            <a:off x="5617845" y="3627120"/>
            <a:ext cx="295910" cy="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69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1SQAAGQVAADHNAAAOxcAABAgAAAmAAAACAAAAP//////////"/>
              </a:ext>
            </a:extLst>
          </p:cNvSpPr>
          <p:nvPr/>
        </p:nvSpPr>
        <p:spPr>
          <a:xfrm>
            <a:off x="5987415" y="3477260"/>
            <a:ext cx="259207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r>
              <a:t>sum of terms for all states</a:t>
            </a:r>
          </a:p>
        </p:txBody>
      </p:sp>
      <p:sp>
        <p:nvSpPr>
          <p:cNvPr id="24" name="Shape 69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R0AALIVAACPIgAAeRgAABAAAAAmAAAACAAAAP//////////"/>
              </a:ext>
            </a:extLst>
          </p:cNvSpPr>
          <p:nvPr/>
        </p:nvSpPr>
        <p:spPr>
          <a:xfrm>
            <a:off x="4770755" y="3526790"/>
            <a:ext cx="847090" cy="45148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69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h4AAEsVAACqIgAAphcAABAgAAAmAAAACAAAAP//////////"/>
              </a:ext>
            </a:extLst>
          </p:cNvSpPr>
          <p:nvPr/>
        </p:nvSpPr>
        <p:spPr>
          <a:xfrm>
            <a:off x="4949190" y="34613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0.500</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4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8L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jC0AABAgAAAmAAAACAAAAP//////////"/>
              </a:ext>
            </a:extLst>
          </p:cNvSpPr>
          <p:nvPr/>
        </p:nvSpPr>
        <p:spPr>
          <a:xfrm>
            <a:off x="1092200" y="6680200"/>
            <a:ext cx="84201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All of the data elements are seated at a single table for each parameter</a:t>
            </a:r>
          </a:p>
        </p:txBody>
      </p:sp>
      <p:sp>
        <p:nvSpPr>
          <p:cNvPr id="3" name="Shape 446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46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46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46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JBna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469"/>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AwDAAA0AwAANgOAAAQAAAAJgAAAAgAAAD/////AAAAAA=="/>
              </a:ext>
            </a:extLst>
          </p:cNvGrpSpPr>
          <p:nvPr/>
        </p:nvGrpSpPr>
        <p:grpSpPr>
          <a:xfrm rot="140686">
            <a:off x="1739900" y="1981200"/>
            <a:ext cx="342900" cy="431800"/>
            <a:chOff x="1739900" y="1981200"/>
            <a:chExt cx="342900" cy="431800"/>
          </a:xfrm>
        </p:grpSpPr>
        <p:sp>
          <p:nvSpPr>
            <p:cNvPr id="9" name="Shape 446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46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0" name="Group 4472"/>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rot="140686">
            <a:off x="2120900" y="1968500"/>
            <a:ext cx="342900" cy="444500"/>
            <a:chOff x="2120900" y="1968500"/>
            <a:chExt cx="342900" cy="444500"/>
          </a:xfrm>
        </p:grpSpPr>
        <p:sp>
          <p:nvSpPr>
            <p:cNvPr id="12" name="Shape 447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47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BIfs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47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AIDAAAgBEAANgOAAAQAAAAJgAAAAgAAAD/////AAAAAA=="/>
              </a:ext>
            </a:extLst>
          </p:cNvGrpSpPr>
          <p:nvPr/>
        </p:nvGrpSpPr>
        <p:grpSpPr>
          <a:xfrm rot="140686">
            <a:off x="2501900" y="1955800"/>
            <a:ext cx="342900" cy="457200"/>
            <a:chOff x="2501900" y="1955800"/>
            <a:chExt cx="342900" cy="457200"/>
          </a:xfrm>
        </p:grpSpPr>
        <p:sp>
          <p:nvSpPr>
            <p:cNvPr id="15" name="Shape 447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zDcxY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4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zD2V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47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AgEgAA0AwAAMgUAAAQAAAAJgAAAAgAAAD/////AAAAAA=="/>
              </a:ext>
            </a:extLst>
          </p:cNvGrpSpPr>
          <p:nvPr/>
        </p:nvGrpSpPr>
        <p:grpSpPr>
          <a:xfrm rot="140686">
            <a:off x="1739900" y="2946400"/>
            <a:ext cx="342900" cy="431800"/>
            <a:chOff x="1739900" y="2946400"/>
            <a:chExt cx="342900" cy="431800"/>
          </a:xfrm>
        </p:grpSpPr>
        <p:sp>
          <p:nvSpPr>
            <p:cNvPr id="18" name="Shape 447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Yv9+I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47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MaEx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481"/>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AMEgAAKA8AAMgUAAAQAAAAJgAAAAgAAAD/////AAAAAA=="/>
              </a:ext>
            </a:extLst>
          </p:cNvGrpSpPr>
          <p:nvPr/>
        </p:nvGrpSpPr>
        <p:grpSpPr>
          <a:xfrm rot="140686">
            <a:off x="2120900" y="2933700"/>
            <a:ext cx="342900" cy="444500"/>
            <a:chOff x="2120900" y="2933700"/>
            <a:chExt cx="342900" cy="444500"/>
          </a:xfrm>
        </p:grpSpPr>
        <p:sp>
          <p:nvSpPr>
            <p:cNvPr id="21" name="Shape 447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cjMi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4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mJx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484"/>
          <p:cNvGrpSpPr>
            <a:extLst>
              <a:ext uri="smNativeData">
                <pr:smNativeData xmlns:pr="smNativeData" xmlns="smNativeData" val="SMDATA_6_2mHZYhMAAAAlAAAAAQAAAA8BAAAAkAAAAEgAAACQAAAASAAAAAAAAAAAAAAAAAAAABcAAAAUAAAAAAAAAAAAAAD/fwAA/38AAAAAAAAJAAAABAAAAPYbAAAfAAAAVAAAAAAAAAAAAAAAAAAAAAAAAAAAAAAAAAAAAAAAAAAAAAAAAAAAAAAAAAAAAAAAAAAAAAAAAAAAAAAAAAAAAAAAAAAAAAAAAAAAAAAAAAAAAAAAAAAAACEAAAAYAAAAFAAAAGQPAAD4EQAAgBEAAMgUAAAQAAAAJgAAAAgAAAD/////AAAAAA=="/>
              </a:ext>
            </a:extLst>
          </p:cNvGrpSpPr>
          <p:nvPr/>
        </p:nvGrpSpPr>
        <p:grpSpPr>
          <a:xfrm rot="140686">
            <a:off x="2501900" y="2921000"/>
            <a:ext cx="342900" cy="457200"/>
            <a:chOff x="2501900" y="2921000"/>
            <a:chExt cx="342900" cy="457200"/>
          </a:xfrm>
        </p:grpSpPr>
        <p:sp>
          <p:nvSpPr>
            <p:cNvPr id="24" name="Shape 448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8fHyc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4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YyI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48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48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k5OTk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4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IhPk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490"/>
          <p:cNvGrpSpPr>
            <a:extLst>
              <a:ext uri="smNativeData">
                <pr:smNativeData xmlns:pr="smNativeData" xmlns="smNativeData" val="SMDATA_6_2mHZYhMAAAAlAAAAAQAAAA8BAAAAkAAAAEgAAACQAAAASAAAAAAAAAAAAAAAAAAAABcAAAAUAAAAAAAAAAAAAAD/fwAA/38AAAAAAAAJAAAABAAAALB85QI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48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F6QMRQ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48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49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49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MyIS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4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P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49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49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gyYwQ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49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0wLj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499"/>
          <p:cNvGrpSpPr>
            <a:extLst>
              <a:ext uri="smNativeData">
                <pr:smNativeData xmlns:pr="smNativeData" xmlns="smNativeData" val="SMDATA_6_2mHZYhMAAAAlAAAAAQAAAA8BAAAAkAAAAEgAAACQAAAASAAAAAAAAAAAAAAAAAAAABcAAAAUAAAAAAAAAAAAAAD/fwAA/38AAAAAAAAJAAAABAAAAAE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49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AFBQ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49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502"/>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50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EhOTk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50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I9cl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3" name="Shape 450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wnHC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4" name="Shape 450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YAI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5"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6"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47"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48" name="Shape 450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ppt_x</p:attrName>
                                        </p:attrNameLst>
                                      </p:cBhvr>
                                      <p:tavLst>
                                        <p:tav tm="0">
                                          <p:val>
                                            <p:strVal val="#ppt_x"/>
                                          </p:val>
                                        </p:tav>
                                        <p:tav tm="100000">
                                          <p:val>
                                            <p:strVal val="#ppt_x"/>
                                          </p:val>
                                        </p:tav>
                                      </p:tavLst>
                                    </p:anim>
                                    <p:anim calcmode="lin" valueType="num">
                                      <p:cBhvr>
                                        <p:cTn id="8" dur="25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250" fill="hold"/>
                                        <p:tgtEl>
                                          <p:spTgt spid="10"/>
                                        </p:tgtEl>
                                        <p:attrNameLst>
                                          <p:attrName>ppt_x</p:attrName>
                                        </p:attrNameLst>
                                      </p:cBhvr>
                                      <p:tavLst>
                                        <p:tav tm="0">
                                          <p:val>
                                            <p:strVal val="#ppt_x"/>
                                          </p:val>
                                        </p:tav>
                                        <p:tav tm="100000">
                                          <p:val>
                                            <p:strVal val="#ppt_x"/>
                                          </p:val>
                                        </p:tav>
                                      </p:tavLst>
                                    </p:anim>
                                    <p:anim calcmode="lin" valueType="num">
                                      <p:cBhvr>
                                        <p:cTn id="13" dur="25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250" fill="hold"/>
                                        <p:tgtEl>
                                          <p:spTgt spid="13"/>
                                        </p:tgtEl>
                                        <p:attrNameLst>
                                          <p:attrName>ppt_x</p:attrName>
                                        </p:attrNameLst>
                                      </p:cBhvr>
                                      <p:tavLst>
                                        <p:tav tm="0">
                                          <p:val>
                                            <p:strVal val="#ppt_x"/>
                                          </p:val>
                                        </p:tav>
                                        <p:tav tm="100000">
                                          <p:val>
                                            <p:strVal val="#ppt_x"/>
                                          </p:val>
                                        </p:tav>
                                      </p:tavLst>
                                    </p:anim>
                                    <p:anim calcmode="lin" valueType="num">
                                      <p:cBhvr>
                                        <p:cTn id="18" dur="250" fill="hold"/>
                                        <p:tgtEl>
                                          <p:spTgt spid="13"/>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250" fill="hold"/>
                                        <p:tgtEl>
                                          <p:spTgt spid="16"/>
                                        </p:tgtEl>
                                        <p:attrNameLst>
                                          <p:attrName>ppt_x</p:attrName>
                                        </p:attrNameLst>
                                      </p:cBhvr>
                                      <p:tavLst>
                                        <p:tav tm="0">
                                          <p:val>
                                            <p:strVal val="#ppt_x"/>
                                          </p:val>
                                        </p:tav>
                                        <p:tav tm="100000">
                                          <p:val>
                                            <p:strVal val="#ppt_x"/>
                                          </p:val>
                                        </p:tav>
                                      </p:tavLst>
                                    </p:anim>
                                    <p:anim calcmode="lin" valueType="num">
                                      <p:cBhvr>
                                        <p:cTn id="23" dur="250" fill="hold"/>
                                        <p:tgtEl>
                                          <p:spTgt spid="16"/>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250" fill="hold"/>
                                        <p:tgtEl>
                                          <p:spTgt spid="19"/>
                                        </p:tgtEl>
                                        <p:attrNameLst>
                                          <p:attrName>ppt_x</p:attrName>
                                        </p:attrNameLst>
                                      </p:cBhvr>
                                      <p:tavLst>
                                        <p:tav tm="0">
                                          <p:val>
                                            <p:strVal val="#ppt_x"/>
                                          </p:val>
                                        </p:tav>
                                        <p:tav tm="100000">
                                          <p:val>
                                            <p:strVal val="#ppt_x"/>
                                          </p:val>
                                        </p:tav>
                                      </p:tavLst>
                                    </p:anim>
                                    <p:anim calcmode="lin" valueType="num">
                                      <p:cBhvr>
                                        <p:cTn id="28" dur="250" fill="hold"/>
                                        <p:tgtEl>
                                          <p:spTgt spid="19"/>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250" fill="hold"/>
                                        <p:tgtEl>
                                          <p:spTgt spid="22"/>
                                        </p:tgtEl>
                                        <p:attrNameLst>
                                          <p:attrName>ppt_x</p:attrName>
                                        </p:attrNameLst>
                                      </p:cBhvr>
                                      <p:tavLst>
                                        <p:tav tm="0">
                                          <p:val>
                                            <p:strVal val="#ppt_x"/>
                                          </p:val>
                                        </p:tav>
                                        <p:tav tm="100000">
                                          <p:val>
                                            <p:strVal val="#ppt_x"/>
                                          </p:val>
                                        </p:tav>
                                      </p:tavLst>
                                    </p:anim>
                                    <p:anim calcmode="lin" valueType="num">
                                      <p:cBhvr>
                                        <p:cTn id="33" dur="250" fill="hold"/>
                                        <p:tgtEl>
                                          <p:spTgt spid="22"/>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1"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p:cTn id="37" dur="250" fill="hold"/>
                                        <p:tgtEl>
                                          <p:spTgt spid="25"/>
                                        </p:tgtEl>
                                        <p:attrNameLst>
                                          <p:attrName>ppt_x</p:attrName>
                                        </p:attrNameLst>
                                      </p:cBhvr>
                                      <p:tavLst>
                                        <p:tav tm="0">
                                          <p:val>
                                            <p:strVal val="#ppt_x"/>
                                          </p:val>
                                        </p:tav>
                                        <p:tav tm="100000">
                                          <p:val>
                                            <p:strVal val="#ppt_x"/>
                                          </p:val>
                                        </p:tav>
                                      </p:tavLst>
                                    </p:anim>
                                    <p:anim calcmode="lin" valueType="num">
                                      <p:cBhvr>
                                        <p:cTn id="38" dur="250" fill="hold"/>
                                        <p:tgtEl>
                                          <p:spTgt spid="25"/>
                                        </p:tgtEl>
                                        <p:attrNameLst>
                                          <p:attrName>ppt_y</p:attrName>
                                        </p:attrNameLst>
                                      </p:cBhvr>
                                      <p:tavLst>
                                        <p:tav tm="0">
                                          <p:val>
                                            <p:strVal val="0-#ppt_h/2"/>
                                          </p:val>
                                        </p:tav>
                                        <p:tav tm="100000">
                                          <p:val>
                                            <p:strVal val="#ppt_y"/>
                                          </p:val>
                                        </p:tav>
                                      </p:tavLst>
                                    </p:anim>
                                  </p:childTnLst>
                                </p:cTn>
                              </p:par>
                            </p:childTnLst>
                          </p:cTn>
                        </p:par>
                        <p:par>
                          <p:cTn id="39" fill="hold">
                            <p:stCondLst>
                              <p:cond delay="1750"/>
                            </p:stCondLst>
                            <p:childTnLst>
                              <p:par>
                                <p:cTn id="40" presetID="2" presetClass="entr" presetSubtype="1"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p:cTn id="42" dur="250" fill="hold"/>
                                        <p:tgtEl>
                                          <p:spTgt spid="28"/>
                                        </p:tgtEl>
                                        <p:attrNameLst>
                                          <p:attrName>ppt_x</p:attrName>
                                        </p:attrNameLst>
                                      </p:cBhvr>
                                      <p:tavLst>
                                        <p:tav tm="0">
                                          <p:val>
                                            <p:strVal val="#ppt_x"/>
                                          </p:val>
                                        </p:tav>
                                        <p:tav tm="100000">
                                          <p:val>
                                            <p:strVal val="#ppt_x"/>
                                          </p:val>
                                        </p:tav>
                                      </p:tavLst>
                                    </p:anim>
                                    <p:anim calcmode="lin" valueType="num">
                                      <p:cBhvr>
                                        <p:cTn id="43" dur="250" fill="hold"/>
                                        <p:tgtEl>
                                          <p:spTgt spid="28"/>
                                        </p:tgtEl>
                                        <p:attrNameLst>
                                          <p:attrName>ppt_y</p:attrName>
                                        </p:attrNameLst>
                                      </p:cBhvr>
                                      <p:tavLst>
                                        <p:tav tm="0">
                                          <p:val>
                                            <p:strVal val="0-#ppt_h/2"/>
                                          </p:val>
                                        </p:tav>
                                        <p:tav tm="100000">
                                          <p:val>
                                            <p:strVal val="#ppt_y"/>
                                          </p:val>
                                        </p:tav>
                                      </p:tavLst>
                                    </p:anim>
                                  </p:childTnLst>
                                </p:cTn>
                              </p:par>
                            </p:childTnLst>
                          </p:cTn>
                        </p:par>
                        <p:par>
                          <p:cTn id="44" fill="hold">
                            <p:stCondLst>
                              <p:cond delay="2000"/>
                            </p:stCondLst>
                            <p:childTnLst>
                              <p:par>
                                <p:cTn id="45" presetID="2" presetClass="entr" presetSubtype="1"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p:cTn id="47" dur="250" fill="hold"/>
                                        <p:tgtEl>
                                          <p:spTgt spid="31"/>
                                        </p:tgtEl>
                                        <p:attrNameLst>
                                          <p:attrName>ppt_x</p:attrName>
                                        </p:attrNameLst>
                                      </p:cBhvr>
                                      <p:tavLst>
                                        <p:tav tm="0">
                                          <p:val>
                                            <p:strVal val="#ppt_x"/>
                                          </p:val>
                                        </p:tav>
                                        <p:tav tm="100000">
                                          <p:val>
                                            <p:strVal val="#ppt_x"/>
                                          </p:val>
                                        </p:tav>
                                      </p:tavLst>
                                    </p:anim>
                                    <p:anim calcmode="lin" valueType="num">
                                      <p:cBhvr>
                                        <p:cTn id="48" dur="250" fill="hold"/>
                                        <p:tgtEl>
                                          <p:spTgt spid="31"/>
                                        </p:tgtEl>
                                        <p:attrNameLst>
                                          <p:attrName>ppt_y</p:attrName>
                                        </p:attrNameLst>
                                      </p:cBhvr>
                                      <p:tavLst>
                                        <p:tav tm="0">
                                          <p:val>
                                            <p:strVal val="0-#ppt_h/2"/>
                                          </p:val>
                                        </p:tav>
                                        <p:tav tm="100000">
                                          <p:val>
                                            <p:strVal val="#ppt_y"/>
                                          </p:val>
                                        </p:tav>
                                      </p:tavLst>
                                    </p:anim>
                                  </p:childTnLst>
                                </p:cTn>
                              </p:par>
                            </p:childTnLst>
                          </p:cTn>
                        </p:par>
                        <p:par>
                          <p:cTn id="49" fill="hold">
                            <p:stCondLst>
                              <p:cond delay="2250"/>
                            </p:stCondLst>
                            <p:childTnLst>
                              <p:par>
                                <p:cTn id="50" presetID="2" presetClass="entr" presetSubtype="1"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p:cTn id="52" dur="250" fill="hold"/>
                                        <p:tgtEl>
                                          <p:spTgt spid="34"/>
                                        </p:tgtEl>
                                        <p:attrNameLst>
                                          <p:attrName>ppt_x</p:attrName>
                                        </p:attrNameLst>
                                      </p:cBhvr>
                                      <p:tavLst>
                                        <p:tav tm="0">
                                          <p:val>
                                            <p:strVal val="#ppt_x"/>
                                          </p:val>
                                        </p:tav>
                                        <p:tav tm="100000">
                                          <p:val>
                                            <p:strVal val="#ppt_x"/>
                                          </p:val>
                                        </p:tav>
                                      </p:tavLst>
                                    </p:anim>
                                    <p:anim calcmode="lin" valueType="num">
                                      <p:cBhvr>
                                        <p:cTn id="53" dur="250" fill="hold"/>
                                        <p:tgtEl>
                                          <p:spTgt spid="34"/>
                                        </p:tgtEl>
                                        <p:attrNameLst>
                                          <p:attrName>ppt_y</p:attrName>
                                        </p:attrNameLst>
                                      </p:cBhvr>
                                      <p:tavLst>
                                        <p:tav tm="0">
                                          <p:val>
                                            <p:strVal val="0-#ppt_h/2"/>
                                          </p:val>
                                        </p:tav>
                                        <p:tav tm="100000">
                                          <p:val>
                                            <p:strVal val="#ppt_y"/>
                                          </p:val>
                                        </p:tav>
                                      </p:tavLst>
                                    </p:anim>
                                  </p:childTnLst>
                                </p:cTn>
                              </p:par>
                            </p:childTnLst>
                          </p:cTn>
                        </p:par>
                        <p:par>
                          <p:cTn id="54" fill="hold">
                            <p:stCondLst>
                              <p:cond delay="2500"/>
                            </p:stCondLst>
                            <p:childTnLst>
                              <p:par>
                                <p:cTn id="55" presetID="2" presetClass="entr" presetSubtype="1"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p:cTn id="57" dur="250" fill="hold"/>
                                        <p:tgtEl>
                                          <p:spTgt spid="37"/>
                                        </p:tgtEl>
                                        <p:attrNameLst>
                                          <p:attrName>ppt_x</p:attrName>
                                        </p:attrNameLst>
                                      </p:cBhvr>
                                      <p:tavLst>
                                        <p:tav tm="0">
                                          <p:val>
                                            <p:strVal val="#ppt_x"/>
                                          </p:val>
                                        </p:tav>
                                        <p:tav tm="100000">
                                          <p:val>
                                            <p:strVal val="#ppt_x"/>
                                          </p:val>
                                        </p:tav>
                                      </p:tavLst>
                                    </p:anim>
                                    <p:anim calcmode="lin" valueType="num">
                                      <p:cBhvr>
                                        <p:cTn id="58" dur="250" fill="hold"/>
                                        <p:tgtEl>
                                          <p:spTgt spid="37"/>
                                        </p:tgtEl>
                                        <p:attrNameLst>
                                          <p:attrName>ppt_y</p:attrName>
                                        </p:attrNameLst>
                                      </p:cBhvr>
                                      <p:tavLst>
                                        <p:tav tm="0">
                                          <p:val>
                                            <p:strVal val="0-#ppt_h/2"/>
                                          </p:val>
                                        </p:tav>
                                        <p:tav tm="100000">
                                          <p:val>
                                            <p:strVal val="#ppt_y"/>
                                          </p:val>
                                        </p:tav>
                                      </p:tavLst>
                                    </p:anim>
                                  </p:childTnLst>
                                </p:cTn>
                              </p:par>
                            </p:childTnLst>
                          </p:cTn>
                        </p:par>
                        <p:par>
                          <p:cTn id="59" fill="hold">
                            <p:stCondLst>
                              <p:cond delay="2750"/>
                            </p:stCondLst>
                            <p:childTnLst>
                              <p:par>
                                <p:cTn id="60" presetID="2" presetClass="entr" presetSubtype="1" fill="hold" grpId="0" nodeType="afterEffect">
                                  <p:stCondLst>
                                    <p:cond delay="0"/>
                                  </p:stCondLst>
                                  <p:childTnLst>
                                    <p:set>
                                      <p:cBhvr>
                                        <p:cTn id="61" dur="1" fill="hold">
                                          <p:stCondLst>
                                            <p:cond delay="0"/>
                                          </p:stCondLst>
                                        </p:cTn>
                                        <p:tgtEl>
                                          <p:spTgt spid="40"/>
                                        </p:tgtEl>
                                        <p:attrNameLst>
                                          <p:attrName>style.visibility</p:attrName>
                                        </p:attrNameLst>
                                      </p:cBhvr>
                                      <p:to>
                                        <p:strVal val="visible"/>
                                      </p:to>
                                    </p:set>
                                    <p:anim calcmode="lin" valueType="num">
                                      <p:cBhvr>
                                        <p:cTn id="62" dur="250" fill="hold"/>
                                        <p:tgtEl>
                                          <p:spTgt spid="40"/>
                                        </p:tgtEl>
                                        <p:attrNameLst>
                                          <p:attrName>ppt_x</p:attrName>
                                        </p:attrNameLst>
                                      </p:cBhvr>
                                      <p:tavLst>
                                        <p:tav tm="0">
                                          <p:val>
                                            <p:strVal val="#ppt_x"/>
                                          </p:val>
                                        </p:tav>
                                        <p:tav tm="100000">
                                          <p:val>
                                            <p:strVal val="#ppt_x"/>
                                          </p:val>
                                        </p:tav>
                                      </p:tavLst>
                                    </p:anim>
                                    <p:anim calcmode="lin" valueType="num">
                                      <p:cBhvr>
                                        <p:cTn id="63" dur="25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P spid="19" grpId="0" animBg="1" advAuto="0"/>
      <p:bldP spid="22" grpId="0" animBg="1" advAuto="0"/>
      <p:bldP spid="25" grpId="0" animBg="1" advAuto="0"/>
      <p:bldP spid="28" grpId="0" animBg="1" advAuto="0"/>
      <p:bldP spid="31" grpId="0" animBg="1" advAuto="0"/>
      <p:bldP spid="34" grpId="0" animBg="1" advAuto="0"/>
      <p:bldP spid="37" grpId="0" animBg="1" advAuto="0"/>
      <p:bldP spid="40" grpId="0" animBg="1" advAuto="0"/>
    </p:bldLst>
    <p:extLst>
      <p:ext uri="smNativeData">
        <pr:smNativeData xmlns:pr="smNativeData" xmlns="smNativeData" val="2mHZYgwAAAAFAAAA/f///wEAAAACAAAAAQAAAAAAAAAAAAAAAAAAAAoAAAD9////AQAAAAIAAAABAAAAAAAAAAAAAAAAAAAADwAAAP3///8BAAAAAgAAAAEAAAAAAAAAAAAAAAAAAAAUAAAA/f///wEAAAACAAAAAQAAAAAAAAAAAAAAAAAAABkAAAD9////AQAAAAIAAAABAAAAAAAAAAAAAAAAAAAAHgAAAP3///8BAAAAAgAAAAEAAAAAAAAAAAAAAAAAAAAjAAAA/f///wEAAAACAAAAAQAAAAAAAAAAAAAAAAAAACgAAAD9////AQAAAAIAAAABAAAAAAAAAAAAAAAAAAAALQAAAP3///8BAAAAAgAAAAEAAAAAAAAAAAAAAAAAAAAyAAAA/f///wEAAAACAAAAAQAAAAAAAAAAAAAAAAAAADcAAAD9////AQAAAAIAAAABAAAAAAAAAAAAAAAAAAAAPAAAAP3///8BAAAAAgAAAAEAAAAAAAAAAAAAAAAAAAA="/>
      </p:ext>
    </p:extLst>
  </p:timing>
</p:sld>
</file>

<file path=ppt/slides/slide4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51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parameters are updated one at a time, and are chosen according to their corresponding proposal probabilities</a:t>
            </a:r>
          </a:p>
        </p:txBody>
      </p:sp>
      <p:sp>
        <p:nvSpPr>
          <p:cNvPr id="3" name="Shape 451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51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51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51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51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51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51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0" name="Group 452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51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BTcF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5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iIH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52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52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wOnQ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5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52U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52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52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hhcGU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5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MubW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529"/>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52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E6dD4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5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Zm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532"/>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53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yLUQ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53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0eX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53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53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53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ASE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53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53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53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541"/>
          <p:cNvGrpSpPr>
            <a:extLst>
              <a:ext uri="smNativeData">
                <pr:smNativeData xmlns:pr="smNativeData" xmlns="smNativeData" val="SMDATA_6_2mHZYhMAAAAlAAAAAQAAAA8BAAAAkAAAAEgAAACQAAAASAAAAAAAAAAAAAAAAAAAABcAAAAUAAAAAAAAAAAAAAD/fwAA/38AAAAAAAAJAAAABAAAAJE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53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54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544"/>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54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54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54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54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5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55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54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54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3" name="Shape 45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4" name="Shape 455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5"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6"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47"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48" name="Shape 455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55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BT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Parameter updates are of two kinds: conventional mechanisms propose changes to the value of a parameter on the table and are accepted or rejected. </a:t>
            </a:r>
          </a:p>
        </p:txBody>
      </p:sp>
      <p:sp>
        <p:nvSpPr>
          <p:cNvPr id="3" name="Shape 455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iIH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56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w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56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52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56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hhc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56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56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MubWk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56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d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0" name="Group 456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56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56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571"/>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56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57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574"/>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57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5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57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57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57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58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57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5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58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58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MF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58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58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58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58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589"/>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58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5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592"/>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59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5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59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59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59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59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59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59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3" name="Shape 45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4" name="Shape 46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5"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6"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47"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48" name="Shape 460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6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Updates to seating arrangements involve the generation of a fixed number of auxiliary tables</a:t>
            </a:r>
          </a:p>
        </p:txBody>
      </p:sp>
      <p:sp>
        <p:nvSpPr>
          <p:cNvPr id="3" name="Shape 460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60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60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61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ODkRw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61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61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61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0" name="Group 461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61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61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619"/>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61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61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622"/>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62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62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62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62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sUrkc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62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sUrk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62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62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6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XgXI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631"/>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62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u5hR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6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ga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634"/>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63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63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63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63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63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64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63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63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4E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64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64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6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646"/>
          <p:cNvGrpSpPr>
            <a:extLst>
              <a:ext uri="smNativeData">
                <pr:smNativeData xmlns:pr="smNativeData" xmlns="smNativeData" val="SMDATA_6_2mHZYhMAAAAlAAAAAQAAAA8BAAAAkAAAAEgAAACQAAAASAAAAAAAAAAAAAAAAAAAABcAAAAUAAAAAAAAAAAAAAD/fwAA/38AAAAAAAAJAAAABAAAAPDG+wY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64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8G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64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3" name="Shape 464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8AE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4" name="Shape 464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EFE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5"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BXI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6"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47"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48" name="Shape 465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65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Updates to seating arrangements involve the generation of a fixed number of auxiliary tables</a:t>
            </a:r>
          </a:p>
        </p:txBody>
      </p:sp>
      <p:sp>
        <p:nvSpPr>
          <p:cNvPr id="3" name="Shape 465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65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GN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65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AF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65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661"/>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65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6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0" name="Group 4664"/>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66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oK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6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667"/>
          <p:cNvGrpSpPr>
            <a:extLst>
              <a:ext uri="smNativeData">
                <pr:smNativeData xmlns:pr="smNativeData" xmlns="smNativeData" val="SMDATA_6_2mHZYhMAAAAlAAAAAQAAAA8BAAAAkAAAAEgAAACQAAAASAAAAAAAAAAAAAAAAAAAABcAAAAUAAAAAAAAAAAAAAD/fwAA/38AAAAAAAAJAAAABAAAAJE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66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66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wOm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67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66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vPj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66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kR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67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67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hkdz4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67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67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67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67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679"/>
          <p:cNvGrpSpPr>
            <a:extLst>
              <a:ext uri="smNativeData">
                <pr:smNativeData xmlns:pr="smNativeData" xmlns="smNativeData" val="SMDATA_6_2mHZYhMAAAAlAAAAAQAAAA8BAAAAkAAAAEgAAACQAAAASAAAAAAAAAAAAAAAAAAAABcAAAAUAAAAAAAAAAAAAAD/fwAA/38AAAAAAAAJAAAABAAAAACwifs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67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JgD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67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682"/>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68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68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68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68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68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68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68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68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691"/>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68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OMF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69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694"/>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69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69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3" name="Shape 469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DgOAACUGwAA8A8AABAAAAAmAAAACAAAAP//////////"/>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4" name="Shape 469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0I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1BwAADgOAAD0JAAA8A8AABAAAAAmAAAACAAAAP//////////"/>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5" name="Shape 469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NCYAADgOAABULgAA8A8AABAAAAAmAAAACAAAAP//////////"/>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6" name="Shape 469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6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8"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70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70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w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Parameter values for each table are drawn from the prior for the corresponding parameter under consideration</a:t>
            </a:r>
          </a:p>
        </p:txBody>
      </p:sp>
      <p:sp>
        <p:nvSpPr>
          <p:cNvPr id="3" name="Shape 470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LCN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70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ANS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70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AcR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70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712"/>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71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PG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71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ZTcF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0" name="Group 471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71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71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Ui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71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71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71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721"/>
          <p:cNvGrpSpPr>
            <a:extLst>
              <a:ext uri="smNativeData">
                <pr:smNativeData xmlns:pr="smNativeData" xmlns="smNativeData" val="SMDATA_6_2mHZYhMAAAAlAAAAAQAAAA8BAAAAkAAAAEgAAACQAAAASAAAAAAAAAAAAAAAAAAAABcAAAAUAAAAAAAAAAAAAAD/fwAA/38AAAAAAAAJAAAABAAAAAg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71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72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724"/>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72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72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72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72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72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730"/>
          <p:cNvGrpSpPr>
            <a:extLst>
              <a:ext uri="smNativeData">
                <pr:smNativeData xmlns:pr="smNativeData" xmlns="smNativeData" val="SMDATA_6_2mHZYhMAAAAlAAAAAQAAAA8BAAAAkAAAAEgAAACQAAAASAAAAAAAAAAAAAAAAAAAABcAAAAUAAAAAAAAAAAAAAD/fwAA/38AAAAAAAAJAAAABAAAALB85QI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72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wF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72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73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73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73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736"/>
          <p:cNvGrpSpPr>
            <a:extLst>
              <a:ext uri="smNativeData">
                <pr:smNativeData xmlns:pr="smNativeData" xmlns="smNativeData" val="SMDATA_6_2mHZYhMAAAAlAAAAAQAAAA8BAAAAkAAAAEgAAACQAAAASAAAAAAAAAAAAAAAAAAAABcAAAAUAAAAAAAAAAAAAAD/fwAA/38AAAAAAAAJAAAABAAAAGCZNgY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73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73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739"/>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73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73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742"/>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74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74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0J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74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74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74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YK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3" name="Shape 474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DgOAACUGwAA8A8AABAAAAAmAAAACAAAAP//////////"/>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4" name="Shape 474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1BwAADgOAAD0JAAA8A8AABAAAAAmAAAACAAAAP//////////"/>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5" name="Shape 474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QL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NCYAADgOAABULgAA8A8AABAAAAAmAAAACAAAAP//////////"/>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6" name="Shape 474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75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8"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75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2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7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V4dC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Select a patron from one of the occupied tables, and attempt to seat it at each of the other existing or auxiliary tables</a:t>
            </a:r>
          </a:p>
        </p:txBody>
      </p:sp>
      <p:sp>
        <p:nvSpPr>
          <p:cNvPr id="3" name="Shape 475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x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75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75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wOm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76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lQc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76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76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7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0" name="Group 4766"/>
          <p:cNvGrpSpPr>
            <a:extLst>
              <a:ext uri="smNativeData">
                <pr:smNativeData xmlns:pr="smNativeData" xmlns="smNativeData" val="SMDATA_6_2mHZYhMAAAAlAAAAAQAAAA8BAAAAkAAAAEgAAACQAAAASAAAAAAAAAAAAAAAAAAAABcAAAAUAAAAAAAAAAAAAAD/fwAA/38AAAAAAAAJAAAABAAAALB85QI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76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7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769"/>
          <p:cNvGrpSpPr>
            <a:extLst>
              <a:ext uri="smNativeData">
                <pr:smNativeData xmlns:pr="smNativeData" xmlns="smNativeData" val="SMDATA_6_2mHZYhMAAAAlAAAAAQAAAA8BAAAAkAAAAEgAAACQAAAASAAAAAAAAAAAAAAAAAAAABcAAAAUAAAAAAAAAAAAAAD/fwAA/38AAAAAAAAJAAAABAAAAAg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76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76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772"/>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77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77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77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77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7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77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77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KMF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77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781"/>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77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7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784"/>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78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7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78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78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7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79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78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78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79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79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7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79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79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79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3" name="Shape 479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DgOAACUGwAA8A8AABAAAAAmAAAACAAAAP//////////"/>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4" name="Shape 479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1BwAADgOAAD0JAAA8A8AABAAAAAmAAAACAAAAP//////////"/>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5" name="Shape 479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NCYAADgOAABULgAA8A8AABAAAAAmAAAACAAAAP//////////"/>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6" name="Shape 48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80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8"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B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80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n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2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80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DgOAACUGwAA8A8AABAAAAAmAAAACAAAAP//////////"/>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80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1BwAADgOAAD0JAAA8A8AABAAAAAmAAAACAAAAP//////////"/>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80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NCYAADgOAABULgAA8A8AABAAAAAmAAAACAAAAP//////////"/>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81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Select a patron from one of the occupied tables, and attempt to seat it at each of the other existing or auxiliary tables</a:t>
            </a:r>
          </a:p>
        </p:txBody>
      </p:sp>
      <p:sp>
        <p:nvSpPr>
          <p:cNvPr id="6" name="Shape 481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81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81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81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10" name="Group 481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12" name="Shape 481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81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3" name="Group 482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5" name="Shape 481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8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6" name="Group 482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8" name="Shape 482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8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Cx0g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9" name="Group 482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21" name="Shape 482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sUrkc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8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sUrk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2" name="Group 4829"/>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4" name="Shape 482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JDyWgo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8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LK+l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5" name="Group 4832"/>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7" name="Shape 483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5hRk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83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8" name="Group 4835"/>
          <p:cNvGrpSpPr>
            <a:extLst>
              <a:ext uri="smNativeData">
                <pr:smNativeData xmlns:pr="smNativeData" xmlns="smNativeData" val="SMDATA_6_2mHZYhMAAAAlAAAAAQAAAA8BAAAAkAAAAEgAAACQAAAASAAAAAAAAAAAAAAAAAAAABcAAAAUAAAAAAAAAAAAAAD/fwAA/38AAAAAAAAJAAAABAAAAEEATQ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30" name="Shape 483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sE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83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1" name="Group 4838"/>
          <p:cNvGrpSpPr>
            <a:extLst>
              <a:ext uri="smNativeData">
                <pr:smNativeData xmlns:pr="smNativeData" xmlns="smNativeData" val="SMDATA_6_2mHZYhMAAAAlAAAAAQAAAA8BAAAAkAAAAEgAAACQAAAASAAAAAAAAAAAAAAAAAAAABcAAAAUAAAAAAAAAAAAAAD/fwAA/38AAAAAAAAJAAAABAAAAEEAbw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3" name="Shape 483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83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4" name="Group 4841"/>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6" name="Shape 483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84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7" name="Group 4844"/>
          <p:cNvGrpSpPr>
            <a:extLst>
              <a:ext uri="smNativeData">
                <pr:smNativeData xmlns:pr="smNativeData" xmlns="smNativeData" val="SMDATA_6_2mHZYhMAAAAlAAAAAQAAAA8BAAAAkAAAAEgAAACQAAAASAAAAAAAAAAAAAAAAAAAABcAAAAUAAAAAAAAAAAAAAD/fwAA/38AAAAAAAAJAAAABAAAAEEATQ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9" name="Shape 484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NQH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84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40" name="Group 4847"/>
          <p:cNvGrpSpPr>
            <a:extLst>
              <a:ext uri="smNativeData">
                <pr:smNativeData xmlns:pr="smNativeData" xmlns="smNativeData" val="SMDATA_6_2mHZYhMAAAAlAAAAAQAAAA8BAAAAkAAAAEgAAACQAAAASAAAAAAAAAAAAAAAAAAAABcAAAAUAAAAAAAAAAAAAAD/fwAA/38AAAAAAAAJAAAABAAAAEEAbw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42" name="Shape 484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8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UAB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3" name="Group 4850"/>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5" name="Shape 484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Fd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4" name="Shape 484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6" name="Shape 48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85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8"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85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00000 0.00000 C 0.00000 -0.09205 0.02935 -0.04465 0.09839 -0.04465 C 0.16742 -0.04465 0.18813 -0.09205 0.18813 0.00000" pathEditMode="relative" rAng="0" ptsTypes="">
                                      <p:cBhvr>
                                        <p:cTn id="6" dur="1000" fill="hold"/>
                                        <p:tgtEl>
                                          <p:spTgt spid="10"/>
                                        </p:tgtEl>
                                        <p:attrNameLst>
                                          <p:attrName>ppt_x</p:attrName>
                                          <p:attrName>ppt_y</p:attrName>
                                        </p:attrNameLst>
                                      </p:cBhvr>
                                      <p:rCtr x="0" y="0"/>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grpId="1" nodeType="clickEffect">
                                  <p:stCondLst>
                                    <p:cond delay="0"/>
                                  </p:stCondLst>
                                  <p:childTnLst>
                                    <p:animMotion origin="layout" path="M 0.18813 0.00000 C 0.18813 -0.09205 0.19455 -0.05636 0.26359 -0.05636 C 0.33263 -0.05636 0.33438 -0.09205 0.33438 0.00000" pathEditMode="relative" rAng="0" ptsTypes="">
                                      <p:cBhvr>
                                        <p:cTn id="10" dur="1000" fill="hold"/>
                                        <p:tgtEl>
                                          <p:spTgt spid="10"/>
                                        </p:tgtEl>
                                        <p:attrNameLst>
                                          <p:attrName>ppt_x</p:attrName>
                                          <p:attrName>ppt_y</p:attrName>
                                        </p:attrNameLst>
                                      </p:cBhvr>
                                      <p:rCtr x="0" y="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grpId="2" nodeType="clickEffect">
                                  <p:stCondLst>
                                    <p:cond delay="0"/>
                                  </p:stCondLst>
                                  <p:childTnLst>
                                    <p:animMotion origin="layout" path="M 0.33438 0.00000 C 0.33438 -0.09205 0.34859 -0.05316 0.41762 -0.05316 C 0.48666 -0.05316 0.48812 -0.09205 0.48812 0.00000" pathEditMode="relative" rAng="0" ptsTypes="">
                                      <p:cBhvr>
                                        <p:cTn id="14" dur="1000" fill="hold"/>
                                        <p:tgtEl>
                                          <p:spTgt spid="10"/>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0" grpId="1" animBg="1" advAuto="0"/>
      <p:bldP spid="10" grpId="2" animBg="1" advAuto="0"/>
    </p:bldLst>
    <p:extLst>
      <p:ext uri="smNativeData">
        <pr:smNativeData xmlns:pr="smNativeData" xmlns="smNativeData" val="2mHZYgMAAAAFAAAA/f///wQAAAD/////AAAAAAADAAAAAAAAAAAAAAkAAAD9////BAAAAP////8AAAAAAAMAAAAAAAAAAAAADQAAAP3///8EAAAA/////wAAAAAAAwAAAAAAAAAAAAA="/>
      </p:ext>
    </p:extLst>
  </p:timing>
</p:sld>
</file>

<file path=ppt/slides/slide42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85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DgOAACUGwAA8A8AABAAAAAmAAAACAAAAP//////////"/>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85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1BwAADgOAAD0JAAA8A8AABAAAAAmAAAACAAAAP//////////"/>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86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BT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NCYAADgOAABULgAA8A8AABAAAAAmAAAACAAAAP//////////"/>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8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IH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the probability of the proposed change to the seating assignment is based on the likelihood of each assignment</a:t>
            </a:r>
          </a:p>
        </p:txBody>
      </p:sp>
      <p:sp>
        <p:nvSpPr>
          <p:cNvPr id="6" name="Shape 486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w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86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52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86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hhc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86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MubW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10" name="Group 4868"/>
          <p:cNvGrpSpPr>
            <a:extLst>
              <a:ext uri="smNativeData">
                <pr:smNativeData xmlns:pr="smNativeData" xmlns="smNativeData" val="SMDATA_6_2mHZYhMAAAAlAAAAAQAAAA8BAAAAkAAAAEgAAACQAAAASAAAAAAAAAAAAAAAAAAAABcAAAAUAAAAAAAAAAAAAAD/fwAA/38AAAAAAAAJAAAABAAAAD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86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86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Ui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871"/>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86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87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874"/>
          <p:cNvGrpSpPr>
            <a:extLst>
              <a:ext uri="smNativeData">
                <pr:smNativeData xmlns:pr="smNativeData" xmlns="smNativeData" val="SMDATA_6_2mHZYhMAAAAlAAAAAQAAAA8BAAAAkAAAAEgAAACQAAAASAAAAAAAAAAAAAAAAAAAABcAAAAUAAAAAAAAAAAAAAD/fwAA/38AAAAAAAAJAAAABAAAAAg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87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8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87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87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87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88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87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8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88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88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MF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88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88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88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88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889"/>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88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8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892"/>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89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8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89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89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89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89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89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89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43" name="Group 4901"/>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wWAAAwDAAAiBgAANgOAAAQAAAAJgAAAAgAAAD/////AAAAAA=="/>
              </a:ext>
            </a:extLst>
          </p:cNvGrpSpPr>
          <p:nvPr/>
        </p:nvGrpSpPr>
        <p:grpSpPr>
          <a:xfrm>
            <a:off x="3644900" y="1981200"/>
            <a:ext cx="342900" cy="431800"/>
            <a:chOff x="3644900" y="1981200"/>
            <a:chExt cx="342900" cy="431800"/>
          </a:xfrm>
        </p:grpSpPr>
        <p:sp>
          <p:nvSpPr>
            <p:cNvPr id="45" name="Shape 489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bBYAAIAMAACIGAAA2A4AAAAAAAAmAAAACAAAAP//////////"/>
                </a:ext>
              </a:extLst>
            </p:cNvSpPr>
            <p:nvPr/>
          </p:nvSpPr>
          <p:spPr>
            <a:xfrm>
              <a:off x="3644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4" name="Shape 49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BYAADAMAAA4GAAAnA4AAAAgAAAmAAAACAAAAP//////////"/>
                </a:ext>
              </a:extLst>
            </p:cNvSpPr>
            <p:nvPr/>
          </p:nvSpPr>
          <p:spPr>
            <a:xfrm>
              <a:off x="3708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sp>
        <p:nvSpPr>
          <p:cNvPr id="46" name="Shape 490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90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8"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90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2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90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CvRx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DgOAACUGwAA8A8AABAAAAAmAAAACAAAAP//////////"/>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91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K8m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1BwAADgOAAD0JAAA8A8AABAAAAAmAAAACAAAAP//////////"/>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91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NRmlC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NCYAADgOAABULgAA8A8AABAAAAAmAAAACAAAAP//////////"/>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91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jC0AABAgAAAmAAAACAAAAP//////////"/>
              </a:ext>
            </a:extLst>
          </p:cNvSpPr>
          <p:nvPr/>
        </p:nvSpPr>
        <p:spPr>
          <a:xfrm>
            <a:off x="1092200" y="6680200"/>
            <a:ext cx="84201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Empty tables are destroyed</a:t>
            </a:r>
          </a:p>
        </p:txBody>
      </p:sp>
      <p:sp>
        <p:nvSpPr>
          <p:cNvPr id="6" name="Shape 491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91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91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91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10" name="Group 4919"/>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91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91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922"/>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92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92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MF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92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92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92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92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92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kH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9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931"/>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92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gDAQM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9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934"/>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93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93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93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93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93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94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93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93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94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94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9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94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94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FML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94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949"/>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94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94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43" name="Group 4952"/>
          <p:cNvGrpSpPr>
            <a:extLst>
              <a:ext uri="smNativeData">
                <pr:smNativeData xmlns:pr="smNativeData" xmlns="smNativeData" val="SMDATA_6_2mHZYhMAAAAlAAAAAQAAAA8BAAAAkAAAAEgAAACQAAAASAAAAAAAAAAAAAAAAAAAABcAAAAUAAAAAAAAAAAAAAD/fwAA/38AAAAAAAAJAAAABAAAAGABAAAfAAAAVAAAAAAAAAAAAAAAAAAAAAAAAAAAAAAAAAAAAAAAAAAAAAAAAAAAAAAAAAAAAAAAAAAAAAAAAAAAAAAAAAAAAAAAAAAAAAAAAAAAAAAAAAAAAAAAAAAAACEAAAAYAAAAFAAAAGwWAAAwDAAAiBgAANgOAAAQAAAAJgAAAAgAAAD/////AAAAAA=="/>
              </a:ext>
            </a:extLst>
          </p:cNvGrpSpPr>
          <p:nvPr/>
        </p:nvGrpSpPr>
        <p:grpSpPr>
          <a:xfrm>
            <a:off x="3644900" y="1981200"/>
            <a:ext cx="342900" cy="431800"/>
            <a:chOff x="3644900" y="1981200"/>
            <a:chExt cx="342900" cy="431800"/>
          </a:xfrm>
        </p:grpSpPr>
        <p:sp>
          <p:nvSpPr>
            <p:cNvPr id="45" name="Shape 495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bBYAAIAMAACIGAAA2A4AAAAAAAAmAAAACAAAAP//////////"/>
                </a:ext>
              </a:extLst>
            </p:cNvSpPr>
            <p:nvPr/>
          </p:nvSpPr>
          <p:spPr>
            <a:xfrm>
              <a:off x="3644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4" name="Shape 49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BYAADAMAAA4GAAAnA4AAAAgAAAmAAAACAAAAP//////////"/>
                </a:ext>
              </a:extLst>
            </p:cNvSpPr>
            <p:nvPr/>
          </p:nvSpPr>
          <p:spPr>
            <a:xfrm>
              <a:off x="3708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sp>
        <p:nvSpPr>
          <p:cNvPr id="46" name="Shape 495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95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8"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95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750"/>
                                        <p:tgtEl>
                                          <p:spTgt spid="3"/>
                                        </p:tgtEl>
                                      </p:cBhvr>
                                    </p:animEffect>
                                    <p:set>
                                      <p:cBhvr>
                                        <p:cTn id="7" dur="1" fill="hold">
                                          <p:stCondLst>
                                            <p:cond delay="749"/>
                                          </p:stCondLst>
                                        </p:cTn>
                                        <p:tgtEl>
                                          <p:spTgt spid="3"/>
                                        </p:tgtEl>
                                        <p:attrNameLst>
                                          <p:attrName>style.visibility</p:attrName>
                                        </p:attrNameLst>
                                      </p:cBhvr>
                                      <p:to>
                                        <p:strVal val="hidden"/>
                                      </p:to>
                                    </p:set>
                                  </p:childTnLst>
                                </p:cTn>
                              </p:par>
                            </p:childTnLst>
                          </p:cTn>
                        </p:par>
                        <p:par>
                          <p:cTn id="8" fill="hold">
                            <p:stCondLst>
                              <p:cond delay="750"/>
                            </p:stCondLst>
                            <p:childTnLst>
                              <p:par>
                                <p:cTn id="9" presetID="22" presetClass="exit" presetSubtype="4" fill="hold" grpId="0" nodeType="afterEffect">
                                  <p:stCondLst>
                                    <p:cond delay="0"/>
                                  </p:stCondLst>
                                  <p:childTnLst>
                                    <p:animEffect transition="out" filter="wipe(down)">
                                      <p:cBhvr>
                                        <p:cTn id="10" dur="750"/>
                                        <p:tgtEl>
                                          <p:spTgt spid="4"/>
                                        </p:tgtEl>
                                      </p:cBhvr>
                                    </p:animEffect>
                                    <p:set>
                                      <p:cBhvr>
                                        <p:cTn id="11" dur="1" fill="hold">
                                          <p:stCondLst>
                                            <p:cond delay="74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4" grpId="0" animBg="1" advAuto="0"/>
    </p:bldLst>
    <p:extLst>
      <p:ext uri="smNativeData">
        <pr:smNativeData xmlns:pr="smNativeData" xmlns="smNativeData" val="2mHZYgIAAAAFAAAA/f///wIAAAAWAAAABAAAAAAAAAAAAAAAAAAAAAkAAAD9////AgAAABYAAAAEAAAAAAAAAAAAAAAAAAAA"/>
      </p:ext>
    </p:extLst>
  </p:timing>
</p:sld>
</file>

<file path=ppt/slides/slide4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69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Sb2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69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Zhb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9Imh0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HAXAAAQAAAAJgAAAAgAAAD//////////w=="/>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69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Mj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1...</a:t>
            </a:r>
            <a:endParaRPr cap="none">
              <a:solidFill>
                <a:srgbClr val="424242"/>
              </a:solidFill>
            </a:endParaRPr>
          </a:p>
        </p:txBody>
      </p:sp>
      <p:sp>
        <p:nvSpPr>
          <p:cNvPr id="6" name="Shape 69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l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7" name="Group 70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1" name="Shape 69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tLS0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0.788</a:t>
              </a:r>
              <a:endParaRPr cap="none">
                <a:solidFill>
                  <a:srgbClr val="424242"/>
                </a:solidFill>
              </a:endParaRPr>
            </a:p>
          </p:txBody>
        </p:sp>
        <p:sp>
          <p:nvSpPr>
            <p:cNvPr id="10" name="Shape 70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0.541</a:t>
              </a:r>
              <a:endParaRPr cap="none">
                <a:solidFill>
                  <a:srgbClr val="424242"/>
                </a:solidFill>
              </a:endParaRPr>
            </a:p>
          </p:txBody>
        </p:sp>
        <p:sp>
          <p:nvSpPr>
            <p:cNvPr id="9" name="Shape 70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0.352</a:t>
              </a:r>
              <a:endParaRPr cap="none">
                <a:solidFill>
                  <a:srgbClr val="424242"/>
                </a:solidFill>
              </a:endParaRPr>
            </a:p>
          </p:txBody>
        </p:sp>
        <p:sp>
          <p:nvSpPr>
            <p:cNvPr id="8" name="Shape 70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0.643</a:t>
              </a:r>
              <a:endParaRPr cap="none">
                <a:solidFill>
                  <a:srgbClr val="424242"/>
                </a:solidFill>
              </a:endParaRPr>
            </a:p>
          </p:txBody>
        </p:sp>
      </p:grpSp>
      <p:grpSp>
        <p:nvGrpSpPr>
          <p:cNvPr id="12" name="Group 70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6" name="Shape 70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15" name="Shape 70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4" name="Shape 70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3" name="Shape 70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grpSp>
        <p:nvGrpSpPr>
          <p:cNvPr id="17" name="Group 71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1" name="Shape 70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0.109</a:t>
              </a:r>
              <a:endParaRPr cap="none">
                <a:solidFill>
                  <a:srgbClr val="424242"/>
                </a:solidFill>
              </a:endParaRPr>
            </a:p>
          </p:txBody>
        </p:sp>
        <p:sp>
          <p:nvSpPr>
            <p:cNvPr id="20" name="Shape 71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0.102</a:t>
              </a:r>
              <a:endParaRPr cap="none">
                <a:solidFill>
                  <a:srgbClr val="424242"/>
                </a:solidFill>
              </a:endParaRPr>
            </a:p>
          </p:txBody>
        </p:sp>
        <p:sp>
          <p:nvSpPr>
            <p:cNvPr id="19" name="Shape 71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0.174</a:t>
              </a:r>
              <a:endParaRPr cap="none">
                <a:solidFill>
                  <a:srgbClr val="424242"/>
                </a:solidFill>
              </a:endParaRPr>
            </a:p>
          </p:txBody>
        </p:sp>
        <p:sp>
          <p:nvSpPr>
            <p:cNvPr id="18" name="Shape 71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0.155</a:t>
              </a:r>
              <a:endParaRPr cap="none">
                <a:solidFill>
                  <a:srgbClr val="424242"/>
                </a:solidFill>
              </a:endParaRPr>
            </a:p>
          </p:txBody>
        </p:sp>
      </p:grpSp>
      <p:sp>
        <p:nvSpPr>
          <p:cNvPr id="22" name="Shape 714"/>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gF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jyIAAFAWAABhJAAAUBYAABAAAAAmAAAACAAAAP//////////"/>
              </a:ext>
            </a:extLst>
          </p:cNvSpPr>
          <p:nvPr/>
        </p:nvSpPr>
        <p:spPr>
          <a:xfrm flipH="1">
            <a:off x="5617845" y="3627120"/>
            <a:ext cx="295910" cy="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71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1SQAACAUAADZOwAAgBgAABAgAAAmAAAACAAAAP//////////"/>
              </a:ext>
            </a:extLst>
          </p:cNvSpPr>
          <p:nvPr/>
        </p:nvSpPr>
        <p:spPr>
          <a:xfrm>
            <a:off x="5987415" y="3271520"/>
            <a:ext cx="3741420" cy="711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algn="l"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rPr i="1" cap="none"/>
              <a:t>i.e.</a:t>
            </a:r>
            <a:r>
              <a:t>, the true branch length, in units of expected (average) number of substitutions per site!</a:t>
            </a:r>
          </a:p>
        </p:txBody>
      </p:sp>
      <p:sp>
        <p:nvSpPr>
          <p:cNvPr id="24" name="Shape 71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R0AALIVAACPIgAAeRgAABAAAAAmAAAACAAAAP//////////"/>
              </a:ext>
            </a:extLst>
          </p:cNvSpPr>
          <p:nvPr/>
        </p:nvSpPr>
        <p:spPr>
          <a:xfrm>
            <a:off x="4770755" y="3526790"/>
            <a:ext cx="847090" cy="45148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71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h4AAEsVAACqIgAAphcAABAgAAAmAAAACAAAAP//////////"/>
              </a:ext>
            </a:extLst>
          </p:cNvSpPr>
          <p:nvPr/>
        </p:nvSpPr>
        <p:spPr>
          <a:xfrm>
            <a:off x="4949190" y="34613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0.500</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3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9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chain is run for many generations and the frequency of sampled seating assignments provides a valid estimate of their posterior probability</a:t>
            </a:r>
          </a:p>
        </p:txBody>
      </p:sp>
      <p:sp>
        <p:nvSpPr>
          <p:cNvPr id="3" name="Shape 496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962"/>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Mgd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96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hCb2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96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Q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96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DAMAAAcDAAATA4AANgOAAAQAAAAJgAAAAgAAAD/////AAAAAA=="/>
              </a:ext>
            </a:extLst>
          </p:cNvGrpSpPr>
          <p:nvPr/>
        </p:nvGrpSpPr>
        <p:grpSpPr>
          <a:xfrm>
            <a:off x="1981200" y="1968500"/>
            <a:ext cx="342900" cy="444500"/>
            <a:chOff x="1981200" y="1968500"/>
            <a:chExt cx="342900" cy="444500"/>
          </a:xfrm>
        </p:grpSpPr>
        <p:sp>
          <p:nvSpPr>
            <p:cNvPr id="9" name="Shape 496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NwUHI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MAwAAIAMAABMDgAA2A4AAAAAAAAmAAAACAAAAP//////////"/>
                </a:ext>
              </a:extLst>
            </p:cNvSpPr>
            <p:nvPr/>
          </p:nvSpPr>
          <p:spPr>
            <a:xfrm>
              <a:off x="19812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96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lZm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lAwAABwMAAD8DQAAiA4AAAAgAAAmAAAACAAAAP//////////"/>
                </a:ext>
              </a:extLst>
            </p:cNvSpPr>
            <p:nvPr/>
          </p:nvSpPr>
          <p:spPr>
            <a:xfrm>
              <a:off x="20447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0" name="Group 497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IgOAAAIDAAApBAAANgOAAAQAAAAJgAAAAgAAAD/////AAAAAA=="/>
              </a:ext>
            </a:extLst>
          </p:cNvGrpSpPr>
          <p:nvPr/>
        </p:nvGrpSpPr>
        <p:grpSpPr>
          <a:xfrm>
            <a:off x="2362200" y="1955800"/>
            <a:ext cx="342900" cy="457200"/>
            <a:chOff x="2362200" y="1955800"/>
            <a:chExt cx="342900" cy="457200"/>
          </a:xfrm>
        </p:grpSpPr>
        <p:sp>
          <p:nvSpPr>
            <p:cNvPr id="12" name="Shape 496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48YTo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iA4AAIAMAACkEAAA2A4AAAAAAAAmAAAACAAAAP//////////"/>
                </a:ext>
              </a:extLst>
            </p:cNvSpPr>
            <p:nvPr/>
          </p:nvSpPr>
          <p:spPr>
            <a:xfrm>
              <a:off x="23622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96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A4AAAgMAABUEAAAdA4AAAAgAAAmAAAACAAAAP//////////"/>
                </a:ext>
              </a:extLst>
            </p:cNvSpPr>
            <p:nvPr/>
          </p:nvSpPr>
          <p:spPr>
            <a:xfrm>
              <a:off x="24257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3" name="Group 4973"/>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15" name="Shape 497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N0aW8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97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pdG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6" name="Group 4976"/>
          <p:cNvGrpSpPr>
            <a:extLst>
              <a:ext uri="smNativeData">
                <pr:smNativeData xmlns:pr="smNativeData" xmlns="smNativeData" val="SMDATA_6_2mHZYhMAAAAlAAAAAQAAAA8BAAAAkAAAAEgAAACQAAAASAAAAAAAAAAAAAAAAAAAABcAAAAUAAAAAAAAAAAAAAD/fwAA/38AAAAAAAAJAAAABAAAAEQAYwAfAAAAVAAAAAAAAAAAAAAAAAAAAAAAAAAAAAAAAAAAAAAAAAAAAAAAAAAAAAAAAAAAAAAAAAAAAAAAAAAAAAAAAAAAAAAAAAAAAAAAAAAAAAAAAAAAAAAAAAAAACEAAAAYAAAAFAAAAEQMAADoFwAAYA4AAJAaAAAQAAAAJgAAAAgAAAD/////AAAAAA=="/>
              </a:ext>
            </a:extLst>
          </p:cNvGrpSpPr>
          <p:nvPr/>
        </p:nvGrpSpPr>
        <p:grpSpPr>
          <a:xfrm>
            <a:off x="1993900" y="3886200"/>
            <a:ext cx="342900" cy="431800"/>
            <a:chOff x="1993900" y="3886200"/>
            <a:chExt cx="342900" cy="431800"/>
          </a:xfrm>
        </p:grpSpPr>
        <p:sp>
          <p:nvSpPr>
            <p:cNvPr id="18" name="Shape 497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RAwAADgYAABgDgAAkBoAAAAAAAAmAAAACAAAAP//////////"/>
                </a:ext>
              </a:extLst>
            </p:cNvSpPr>
            <p:nvPr/>
          </p:nvSpPr>
          <p:spPr>
            <a:xfrm>
              <a:off x="1993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97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qAwAAOgXAAAQDgAAVBoAAAAgAAAmAAAACAAAAP//////////"/>
                </a:ext>
              </a:extLst>
            </p:cNvSpPr>
            <p:nvPr/>
          </p:nvSpPr>
          <p:spPr>
            <a:xfrm>
              <a:off x="2057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979"/>
          <p:cNvGrpSpPr>
            <a:extLst>
              <a:ext uri="smNativeData">
                <pr:smNativeData xmlns:pr="smNativeData" xmlns="smNativeData" val="SMDATA_6_2mHZYhMAAAAlAAAAAQAAAA8BAAAAkAAAAEgAAACQAAAASAAAAAAAAAAAAAAAAAAAABcAAAAUAAAAAAAAAAAAAAD/fwAA/38AAAAAAAAJAAAABAAAAEQAYwAfAAAAVAAAAAAAAAAAAAAAAAAAAAAAAAAAAAAAAAAAAAAAAAAAAAAAAAAAAAAAAAAAAAAAAAAAAAAAAAAAAAAAAAAAAAAAAAAAAAAAAAAAAAAAAAAAAAAAAAAAACEAAAAYAAAAFAAAAJwOAADUFwAAuBAAAJAaAAAQAAAAJgAAAAgAAAD/////AAAAAA=="/>
              </a:ext>
            </a:extLst>
          </p:cNvGrpSpPr>
          <p:nvPr/>
        </p:nvGrpSpPr>
        <p:grpSpPr>
          <a:xfrm>
            <a:off x="2374900" y="3873500"/>
            <a:ext cx="342900" cy="444500"/>
            <a:chOff x="2374900" y="3873500"/>
            <a:chExt cx="342900" cy="444500"/>
          </a:xfrm>
        </p:grpSpPr>
        <p:sp>
          <p:nvSpPr>
            <p:cNvPr id="21" name="Shape 497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nA4AADgYAAC4EAAAkBoAAAAAAAAmAAAACAAAAP//////////"/>
                </a:ext>
              </a:extLst>
            </p:cNvSpPr>
            <p:nvPr/>
          </p:nvSpPr>
          <p:spPr>
            <a:xfrm>
              <a:off x="2374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97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AA8AANQXAABoEAAAQBoAAAAgAAAmAAAACAAAAP//////////"/>
                </a:ext>
              </a:extLst>
            </p:cNvSpPr>
            <p:nvPr/>
          </p:nvSpPr>
          <p:spPr>
            <a:xfrm>
              <a:off x="2438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982"/>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OALAACIHQAA/A0AADAgAAAQAAAAJgAAAAgAAAD/////AAAAAA=="/>
              </a:ext>
            </a:extLst>
          </p:cNvGrpSpPr>
          <p:nvPr/>
        </p:nvGrpSpPr>
        <p:grpSpPr>
          <a:xfrm>
            <a:off x="1930400" y="4800600"/>
            <a:ext cx="342900" cy="431800"/>
            <a:chOff x="1930400" y="4800600"/>
            <a:chExt cx="342900" cy="431800"/>
          </a:xfrm>
        </p:grpSpPr>
        <p:sp>
          <p:nvSpPr>
            <p:cNvPr id="24" name="Shape 498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4AsAANgdAAD8DQAAMCAAAAAAAAAmAAAACAAAAP//////////"/>
                </a:ext>
              </a:extLst>
            </p:cNvSpPr>
            <p:nvPr/>
          </p:nvSpPr>
          <p:spPr>
            <a:xfrm>
              <a:off x="19304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98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ED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RAwAAIgdAACsDQAA9B8AAAAgAAAmAAAACAAAAP//////////"/>
                </a:ext>
              </a:extLst>
            </p:cNvSpPr>
            <p:nvPr/>
          </p:nvSpPr>
          <p:spPr>
            <a:xfrm>
              <a:off x="19939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5" name="Group 4985"/>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DgOAAB0HQAAVBAAADAgAAAQAAAAJgAAAAgAAAD/////AAAAAA=="/>
              </a:ext>
            </a:extLst>
          </p:cNvGrpSpPr>
          <p:nvPr/>
        </p:nvGrpSpPr>
        <p:grpSpPr>
          <a:xfrm>
            <a:off x="2311400" y="4787900"/>
            <a:ext cx="342900" cy="444500"/>
            <a:chOff x="2311400" y="4787900"/>
            <a:chExt cx="342900" cy="444500"/>
          </a:xfrm>
        </p:grpSpPr>
        <p:sp>
          <p:nvSpPr>
            <p:cNvPr id="27" name="Shape 4983"/>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OA4AANgdAABUEAAAMCAAAAAAAAAmAAAACAAAAP//////////"/>
                </a:ext>
              </a:extLst>
            </p:cNvSpPr>
            <p:nvPr/>
          </p:nvSpPr>
          <p:spPr>
            <a:xfrm>
              <a:off x="23114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98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nA4AAHQdAAAEEAAA4B8AAAAgAAAmAAAACAAAAP//////////"/>
                </a:ext>
              </a:extLst>
            </p:cNvSpPr>
            <p:nvPr/>
          </p:nvSpPr>
          <p:spPr>
            <a:xfrm>
              <a:off x="23749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28" name="Shape 498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DgOAACUGwAA8A8AABAAAAAmAAAACAAAAP//////////"/>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29" name="Group 4989"/>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GwWAAAwDAAAiBgAANgOAAAQAAAAJgAAAAgAAAD/////AAAAAA=="/>
              </a:ext>
            </a:extLst>
          </p:cNvGrpSpPr>
          <p:nvPr/>
        </p:nvGrpSpPr>
        <p:grpSpPr>
          <a:xfrm>
            <a:off x="3644900" y="1981200"/>
            <a:ext cx="342900" cy="431800"/>
            <a:chOff x="3644900" y="1981200"/>
            <a:chExt cx="342900" cy="431800"/>
          </a:xfrm>
        </p:grpSpPr>
        <p:sp>
          <p:nvSpPr>
            <p:cNvPr id="31" name="Shape 498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bBYAAIAMAACIGAAA2A4AAAAAAAAmAAAACAAAAP//////////"/>
                </a:ext>
              </a:extLst>
            </p:cNvSpPr>
            <p:nvPr/>
          </p:nvSpPr>
          <p:spPr>
            <a:xfrm>
              <a:off x="3644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0" name="Shape 49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MF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BYAADAMAAA4GAAAnA4AAAAgAAAmAAAACAAAAP//////////"/>
                </a:ext>
              </a:extLst>
            </p:cNvSpPr>
            <p:nvPr/>
          </p:nvSpPr>
          <p:spPr>
            <a:xfrm>
              <a:off x="3708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sp>
        <p:nvSpPr>
          <p:cNvPr id="32" name="Shape 499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33" name="Shape 49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34"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35" name="droppedImage.png"/>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36"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37" name="Shape 499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
        <p:nvSpPr>
          <p:cNvPr id="38" name="Shape 4996"/>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OwTAACUGwAApBUAABAAAAAmAAAACAAAAP//////////"/>
              </a:ext>
            </a:extLst>
          </p:cNvSpPr>
          <p:nvPr/>
        </p:nvSpPr>
        <p:spPr>
          <a:xfrm>
            <a:off x="3162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39" name="Group 4999"/>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GwWAAAMEgAAiBgAAMgUAAAQAAAAJgAAAAgAAAD/////AAAAAA=="/>
              </a:ext>
            </a:extLst>
          </p:cNvGrpSpPr>
          <p:nvPr/>
        </p:nvGrpSpPr>
        <p:grpSpPr>
          <a:xfrm>
            <a:off x="3644900" y="2933700"/>
            <a:ext cx="342900" cy="444500"/>
            <a:chOff x="3644900" y="2933700"/>
            <a:chExt cx="342900" cy="444500"/>
          </a:xfrm>
        </p:grpSpPr>
        <p:sp>
          <p:nvSpPr>
            <p:cNvPr id="41" name="Shape 4997"/>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bBYAAHASAACIGAAAyBQAAAAAAAAmAAAACAAAAP//////////"/>
                </a:ext>
              </a:extLst>
            </p:cNvSpPr>
            <p:nvPr/>
          </p:nvSpPr>
          <p:spPr>
            <a:xfrm>
              <a:off x="3644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0" name="Shape 499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BYAAAwSAAA4GAAAeBQAAAAgAAAmAAAACAAAAP//////////"/>
                </a:ext>
              </a:extLst>
            </p:cNvSpPr>
            <p:nvPr/>
          </p:nvSpPr>
          <p:spPr>
            <a:xfrm>
              <a:off x="3708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sp>
        <p:nvSpPr>
          <p:cNvPr id="42" name="Shape 5000"/>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An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1BwAAOwTAAD0JAAApBUAABAAAAAmAAAACAAAAP//////////"/>
              </a:ext>
            </a:extLst>
          </p:cNvSpPr>
          <p:nvPr/>
        </p:nvSpPr>
        <p:spPr>
          <a:xfrm>
            <a:off x="4686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43" name="Group 5003"/>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MwfAAAMEgAA6CEAAMgUAAAQAAAAJgAAAAgAAAD/////AAAAAA=="/>
              </a:ext>
            </a:extLst>
          </p:cNvGrpSpPr>
          <p:nvPr/>
        </p:nvGrpSpPr>
        <p:grpSpPr>
          <a:xfrm>
            <a:off x="5168900" y="2933700"/>
            <a:ext cx="342900" cy="444500"/>
            <a:chOff x="5168900" y="2933700"/>
            <a:chExt cx="342900" cy="444500"/>
          </a:xfrm>
        </p:grpSpPr>
        <p:sp>
          <p:nvSpPr>
            <p:cNvPr id="45" name="Shape 5001"/>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B8AAHASAADoIQAAyBQAAAAAAAAmAAAACAAAAP//////////"/>
                </a:ext>
              </a:extLst>
            </p:cNvSpPr>
            <p:nvPr/>
          </p:nvSpPr>
          <p:spPr>
            <a:xfrm>
              <a:off x="5168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4" name="Shape 500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MCAAAAwSAACYIQAAeBQAAAAgAAAmAAAACAAAAP//////////"/>
                </a:ext>
              </a:extLst>
            </p:cNvSpPr>
            <p:nvPr/>
          </p:nvSpPr>
          <p:spPr>
            <a:xfrm>
              <a:off x="5232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6" name="Shape 5004"/>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KAZAACUGwAAWBsAABAAAAAmAAAACAAAAP//////////"/>
              </a:ext>
            </a:extLst>
          </p:cNvSpPr>
          <p:nvPr/>
        </p:nvSpPr>
        <p:spPr>
          <a:xfrm>
            <a:off x="3162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47" name="Group 500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GwWAADUFwAAiBgAAJAaAAAQAAAAJgAAAAgAAAD/////AAAAAA=="/>
              </a:ext>
            </a:extLst>
          </p:cNvGrpSpPr>
          <p:nvPr/>
        </p:nvGrpSpPr>
        <p:grpSpPr>
          <a:xfrm>
            <a:off x="3644900" y="3873500"/>
            <a:ext cx="342900" cy="444500"/>
            <a:chOff x="3644900" y="3873500"/>
            <a:chExt cx="342900" cy="444500"/>
          </a:xfrm>
        </p:grpSpPr>
        <p:sp>
          <p:nvSpPr>
            <p:cNvPr id="49" name="Shape 5005"/>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bBYAADgYAACIGAAAkBoAAAAAAAAmAAAACAAAAP//////////"/>
                </a:ext>
              </a:extLst>
            </p:cNvSpPr>
            <p:nvPr/>
          </p:nvSpPr>
          <p:spPr>
            <a:xfrm>
              <a:off x="3644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8" name="Shape 50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BYAANQXAAA4GAAAQBoAAAAgAAAmAAAACAAAAP//////////"/>
                </a:ext>
              </a:extLst>
            </p:cNvSpPr>
            <p:nvPr/>
          </p:nvSpPr>
          <p:spPr>
            <a:xfrm>
              <a:off x="3708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50" name="Shape 5008"/>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FQfAACUGwAADCEAABAAAAAmAAAACAAAAP//////////"/>
              </a:ext>
            </a:extLst>
          </p:cNvSpPr>
          <p:nvPr/>
        </p:nvSpPr>
        <p:spPr>
          <a:xfrm>
            <a:off x="3162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51" name="Group 5011"/>
          <p:cNvGrpSpPr>
            <a:extLst>
              <a:ext uri="smNativeData">
                <pr:smNativeData xmlns:pr="smNativeData" xmlns="smNativeData" val="SMDATA_6_2mHZYhMAAAAlAAAAAQAAAA8BAAAAkAAAAEgAAACQAAAASAAAAAAAAAAAAAAAAAAAABcAAAAUAAAAAAAAAAAAAAD/fwAA/38AAAAAAAAJAAAABAAAAEQAdwAfAAAAVAAAAAAAAAAAAAAAAAAAAAAAAAAAAAAAAAAAAAAAAAAAAAAAAAAAAAAAAAAAAAAAAAAAAAAAAAAAAAAAAAAAAAAAAAAAAAAAAAAAAAAAAAAAAAAAAAAAACEAAAAYAAAAFAAAAGwWAAB0HQAAiBgAADAgAAAQAAAAJgAAAAgAAAD/////AAAAAA=="/>
              </a:ext>
            </a:extLst>
          </p:cNvGrpSpPr>
          <p:nvPr/>
        </p:nvGrpSpPr>
        <p:grpSpPr>
          <a:xfrm>
            <a:off x="3644900" y="4787900"/>
            <a:ext cx="342900" cy="444500"/>
            <a:chOff x="3644900" y="4787900"/>
            <a:chExt cx="342900" cy="444500"/>
          </a:xfrm>
        </p:grpSpPr>
        <p:sp>
          <p:nvSpPr>
            <p:cNvPr id="53" name="Shape 5009"/>
            <p:cNvSpPr>
              <a:extLst>
                <a:ext uri="smNativeData">
                  <pr:smNativeData xmlns:pr="smNativeData" xmlns="smNativeData" val="SMDATA_15_2mHZ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bBYAANgdAACIGAAAMCAAAAAAAAAmAAAACAAAAP//////////"/>
                </a:ext>
              </a:extLst>
            </p:cNvSpPr>
            <p:nvPr/>
          </p:nvSpPr>
          <p:spPr>
            <a:xfrm>
              <a:off x="3644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2" name="Shape 501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BYAAHQdAAA4GAAA4B8AAAAgAAAmAAAACAAAAP//////////"/>
                </a:ext>
              </a:extLst>
            </p:cNvSpPr>
            <p:nvPr/>
          </p:nvSpPr>
          <p:spPr>
            <a:xfrm>
              <a:off x="3708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7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72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HAXAAAQAAAAJgAAAAgAAAD//////////w=="/>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7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ny/9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DgYAADaOgAAuB0AABAgAAAmAAAACAAAAP//////////"/>
              </a:ext>
            </a:extLst>
          </p:cNvSpPr>
          <p:nvPr/>
        </p:nvSpPr>
        <p:spPr>
          <a:xfrm>
            <a:off x="990600" y="3937000"/>
            <a:ext cx="8576310" cy="8940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Scaling the instantaneous-rate matrix such that the average substitution rate is 1</a:t>
            </a:r>
            <a:br/>
            <a:r>
              <a:rPr cap="none">
                <a:solidFill>
                  <a:srgbClr val="424242"/>
                </a:solidFill>
              </a:rPr>
              <a:t>    therefore allows us to interpret the branch lengths,   , in terms of the expected</a:t>
            </a:r>
            <a:br/>
            <a:r>
              <a:rPr cap="none">
                <a:solidFill>
                  <a:srgbClr val="424242"/>
                </a:solidFill>
              </a:rPr>
              <a:t>    (average) number of substitutions per site.</a:t>
            </a:r>
            <a:endParaRPr cap="none">
              <a:solidFill>
                <a:srgbClr val="424242"/>
              </a:solidFill>
            </a:endParaRPr>
          </a:p>
        </p:txBody>
      </p:sp>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EHwAAAAAAAAAAAABkAAAAZAAAAAAAAAAjAAAABAAAAGQAAAAXAAAAFAAAAAAAAAAAAAAA/38AAP9/AAAAAAAACQAAAAQAAAAJ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nAABsGgAAkygAAIQbAAAQAAAAJgAAAAgAAAD//////////w=="/>
              </a:ext>
            </a:extLst>
          </p:cNvPicPr>
          <p:nvPr/>
        </p:nvPicPr>
        <p:blipFill>
          <a:blip r:embed="rId3"/>
          <a:srcRect l="0" t="0" r="79400" b="0"/>
          <a:stretch>
            <a:fillRect/>
          </a:stretch>
        </p:blipFill>
        <p:spPr>
          <a:xfrm>
            <a:off x="6441440" y="4295140"/>
            <a:ext cx="154305" cy="177800"/>
          </a:xfrm>
          <a:prstGeom prst="rect">
            <a:avLst/>
          </a:prstGeom>
          <a:noFill/>
          <a:ln>
            <a:noFill/>
          </a:ln>
          <a:effectLst/>
        </p:spPr>
      </p:pic>
      <p:sp>
        <p:nvSpPr>
          <p:cNvPr id="7" name="Shape 72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sUrk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1...</a:t>
            </a:r>
            <a:endParaRPr cap="none">
              <a:solidFill>
                <a:srgbClr val="424242"/>
              </a:solidFill>
            </a:endParaRPr>
          </a:p>
        </p:txBody>
      </p:sp>
      <p:sp>
        <p:nvSpPr>
          <p:cNvPr id="8" name="Shape 72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M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9" name="Group 73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3" name="Shape 72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N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0.788</a:t>
              </a:r>
              <a:endParaRPr cap="none">
                <a:solidFill>
                  <a:srgbClr val="424242"/>
                </a:solidFill>
              </a:endParaRPr>
            </a:p>
          </p:txBody>
        </p:sp>
        <p:sp>
          <p:nvSpPr>
            <p:cNvPr id="12" name="Shape 72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AZSA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0.541</a:t>
              </a:r>
              <a:endParaRPr cap="none">
                <a:solidFill>
                  <a:srgbClr val="424242"/>
                </a:solidFill>
              </a:endParaRPr>
            </a:p>
          </p:txBody>
        </p:sp>
        <p:sp>
          <p:nvSpPr>
            <p:cNvPr id="11" name="Shape 72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0.352</a:t>
              </a:r>
              <a:endParaRPr cap="none">
                <a:solidFill>
                  <a:srgbClr val="424242"/>
                </a:solidFill>
              </a:endParaRPr>
            </a:p>
          </p:txBody>
        </p:sp>
        <p:sp>
          <p:nvSpPr>
            <p:cNvPr id="10" name="Shape 72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0.643</a:t>
              </a:r>
              <a:endParaRPr cap="none">
                <a:solidFill>
                  <a:srgbClr val="424242"/>
                </a:solidFill>
              </a:endParaRPr>
            </a:p>
          </p:txBody>
        </p:sp>
      </p:grpSp>
      <p:grpSp>
        <p:nvGrpSpPr>
          <p:cNvPr id="14" name="Group 73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8" name="Shape 73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17" name="Shape 73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6" name="Shape 73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5" name="Shape 73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grpSp>
        <p:nvGrpSpPr>
          <p:cNvPr id="19" name="Group 74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3" name="Shape 73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FdVN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0.109</a:t>
              </a:r>
              <a:endParaRPr cap="none">
                <a:solidFill>
                  <a:srgbClr val="424242"/>
                </a:solidFill>
              </a:endParaRPr>
            </a:p>
          </p:txBody>
        </p:sp>
        <p:sp>
          <p:nvSpPr>
            <p:cNvPr id="22" name="Shape 73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y2T4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0.102</a:t>
              </a:r>
              <a:endParaRPr cap="none">
                <a:solidFill>
                  <a:srgbClr val="424242"/>
                </a:solidFill>
              </a:endParaRPr>
            </a:p>
          </p:txBody>
        </p:sp>
        <p:sp>
          <p:nvSpPr>
            <p:cNvPr id="21" name="Shape 73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GVZ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0.174</a:t>
              </a:r>
              <a:endParaRPr cap="none">
                <a:solidFill>
                  <a:srgbClr val="424242"/>
                </a:solidFill>
              </a:endParaRPr>
            </a:p>
          </p:txBody>
        </p:sp>
        <p:sp>
          <p:nvSpPr>
            <p:cNvPr id="20" name="Shape 73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xMT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0.155</a:t>
              </a:r>
              <a:endParaRPr cap="none">
                <a:solidFill>
                  <a:srgbClr val="424242"/>
                </a:solidFill>
              </a:endParaRPr>
            </a:p>
          </p:txBody>
        </p:sp>
      </p:grpSp>
      <p:sp>
        <p:nvSpPr>
          <p:cNvPr id="24" name="Shape 741"/>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NcI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jyIAAFAWAABhJAAAUBYAABAAAAAmAAAACAAAAP//////////"/>
              </a:ext>
            </a:extLst>
          </p:cNvSpPr>
          <p:nvPr/>
        </p:nvSpPr>
        <p:spPr>
          <a:xfrm flipH="1">
            <a:off x="5617845" y="3627120"/>
            <a:ext cx="295910" cy="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74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Y1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1SQAACAUAADZOwAAgBgAABAgAAAmAAAACAAAAP//////////"/>
              </a:ext>
            </a:extLst>
          </p:cNvSpPr>
          <p:nvPr/>
        </p:nvSpPr>
        <p:spPr>
          <a:xfrm>
            <a:off x="5987415" y="3271520"/>
            <a:ext cx="3741420" cy="711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algn="l"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rPr i="1" cap="none"/>
              <a:t>i.e.</a:t>
            </a:r>
            <a:r>
              <a:t>, the true branch length, in units of expected (average) number of substitutions per site!</a:t>
            </a:r>
          </a:p>
        </p:txBody>
      </p:sp>
      <p:sp>
        <p:nvSpPr>
          <p:cNvPr id="26" name="Shape 74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ozJS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R0AALIVAACPIgAAeRgAABAAAAAmAAAACAAAAP//////////"/>
              </a:ext>
            </a:extLst>
          </p:cNvSpPr>
          <p:nvPr/>
        </p:nvSpPr>
        <p:spPr>
          <a:xfrm>
            <a:off x="4770755" y="3526790"/>
            <a:ext cx="847090" cy="45148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74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vLx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h4AAEsVAACqIgAAphcAABAgAAAmAAAACAAAAP//////////"/>
              </a:ext>
            </a:extLst>
          </p:cNvSpPr>
          <p:nvPr/>
        </p:nvSpPr>
        <p:spPr>
          <a:xfrm>
            <a:off x="4949190" y="34613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0.500</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7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74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o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Afv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HAXAAAQAAAAJgAAAAgAAAD//////////w=="/>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749"/>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AFA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jyIAAFAWAABhJAAAUBYAABAAAAAmAAAACAAAAP//////////"/>
              </a:ext>
            </a:extLst>
          </p:cNvSpPr>
          <p:nvPr/>
        </p:nvSpPr>
        <p:spPr>
          <a:xfrm flipH="1">
            <a:off x="5617845" y="3627120"/>
            <a:ext cx="295910" cy="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75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M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2...</a:t>
            </a:r>
            <a:endParaRPr cap="none">
              <a:solidFill>
                <a:srgbClr val="424242"/>
              </a:solidFill>
            </a:endParaRPr>
          </a:p>
        </p:txBody>
      </p:sp>
      <p:sp>
        <p:nvSpPr>
          <p:cNvPr id="7" name="Shape 75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VFRU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8" name="Group 756"/>
          <p:cNvGrpSpPr>
            <a:extLst>
              <a:ext uri="smNativeData">
                <pr:smNativeData xmlns:pr="smNativeData" xmlns="smNativeData" val="SMDATA_6_2mHZYhMAAAAlAAAAAQAAAA8BAAAAkAAAAEgAAACQAAAASAAAAAAAAAAAAAAAAAAAABcAAAAUAAAAAAAAAAAAAAD/fwAA/38AAAAAAAAJAAAABAAAALB85QI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2" name="Shape 75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rME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1.576</a:t>
              </a:r>
              <a:endParaRPr cap="none">
                <a:solidFill>
                  <a:srgbClr val="424242"/>
                </a:solidFill>
              </a:endParaRPr>
            </a:p>
          </p:txBody>
        </p:sp>
        <p:sp>
          <p:nvSpPr>
            <p:cNvPr id="11" name="Shape 75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wPj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1.082</a:t>
              </a:r>
              <a:endParaRPr cap="none">
                <a:solidFill>
                  <a:srgbClr val="424242"/>
                </a:solidFill>
              </a:endParaRPr>
            </a:p>
          </p:txBody>
        </p:sp>
        <p:sp>
          <p:nvSpPr>
            <p:cNvPr id="10" name="Shape 75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hSU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0.704</a:t>
              </a:r>
              <a:endParaRPr cap="none">
                <a:solidFill>
                  <a:srgbClr val="424242"/>
                </a:solidFill>
              </a:endParaRPr>
            </a:p>
          </p:txBody>
        </p:sp>
        <p:sp>
          <p:nvSpPr>
            <p:cNvPr id="9" name="Shape 75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BLS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1.286</a:t>
              </a:r>
              <a:endParaRPr cap="none">
                <a:solidFill>
                  <a:srgbClr val="424242"/>
                </a:solidFill>
              </a:endParaRPr>
            </a:p>
          </p:txBody>
        </p:sp>
      </p:grpSp>
      <p:grpSp>
        <p:nvGrpSpPr>
          <p:cNvPr id="13" name="Group 761"/>
          <p:cNvGrpSpPr>
            <a:extLst>
              <a:ext uri="smNativeData">
                <pr:smNativeData xmlns:pr="smNativeData" xmlns="smNativeData" val="SMDATA_6_2mHZYhMAAAAlAAAAAQAAAA8BAAAAkAAAAEgAAACQAAAASAAAAAAAAAAAAAAAAAAAABcAAAAUAAAAAAAAAAAAAAD/fwAA/38AAAAAAAAJAAAABAAAAAg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7" name="Shape 75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16" name="Shape 75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vcz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5" name="Shape 75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gdm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4" name="Shape 76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vb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grpSp>
        <p:nvGrpSpPr>
          <p:cNvPr id="18" name="Group 76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2" name="Shape 76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4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0.218</a:t>
              </a:r>
              <a:endParaRPr cap="none">
                <a:solidFill>
                  <a:srgbClr val="424242"/>
                </a:solidFill>
              </a:endParaRPr>
            </a:p>
          </p:txBody>
        </p:sp>
        <p:sp>
          <p:nvSpPr>
            <p:cNvPr id="21" name="Shape 76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0.204</a:t>
              </a:r>
              <a:endParaRPr cap="none">
                <a:solidFill>
                  <a:srgbClr val="424242"/>
                </a:solidFill>
              </a:endParaRPr>
            </a:p>
          </p:txBody>
        </p:sp>
        <p:sp>
          <p:nvSpPr>
            <p:cNvPr id="20" name="Shape 76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4Zn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0.348</a:t>
              </a:r>
              <a:endParaRPr cap="none">
                <a:solidFill>
                  <a:srgbClr val="424242"/>
                </a:solidFill>
              </a:endParaRPr>
            </a:p>
          </p:txBody>
        </p:sp>
        <p:sp>
          <p:nvSpPr>
            <p:cNvPr id="19" name="Shape 76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je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0.230</a:t>
              </a:r>
              <a:endParaRPr cap="none">
                <a:solidFill>
                  <a:srgbClr val="424242"/>
                </a:solidFill>
              </a:endParaRPr>
            </a:p>
          </p:txBody>
        </p:sp>
      </p:grpSp>
      <p:sp>
        <p:nvSpPr>
          <p:cNvPr id="23" name="Shape 76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1SQAACAUAACJPQAAgBgAABAgAAAmAAAACAAAAP//////////"/>
              </a:ext>
            </a:extLst>
          </p:cNvSpPr>
          <p:nvPr/>
        </p:nvSpPr>
        <p:spPr>
          <a:xfrm>
            <a:off x="5987415" y="3271520"/>
            <a:ext cx="4015740" cy="711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algn="l"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rPr i="1" cap="none"/>
              <a:t>i.e.</a:t>
            </a:r>
            <a:r>
              <a:t>, the branch length, in units of expected number of substitutions per site is 2 x the true value!</a:t>
            </a:r>
          </a:p>
        </p:txBody>
      </p:sp>
      <p:sp>
        <p:nvSpPr>
          <p:cNvPr id="24" name="Shape 76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2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R0AALIVAACPIgAAeRgAABAAAAAmAAAACAAAAP//////////"/>
              </a:ext>
            </a:extLst>
          </p:cNvSpPr>
          <p:nvPr/>
        </p:nvSpPr>
        <p:spPr>
          <a:xfrm>
            <a:off x="4770755" y="3526790"/>
            <a:ext cx="847090" cy="45148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76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EwMi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h4AAEsVAACqIgAAphcAABAgAAAmAAAACAAAAP//////////"/>
              </a:ext>
            </a:extLst>
          </p:cNvSpPr>
          <p:nvPr/>
        </p:nvSpPr>
        <p:spPr>
          <a:xfrm>
            <a:off x="4949190" y="34613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1.000</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77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UAJ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77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Nx4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uC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HAXAAAQAAAAJgAAAAgAAAD//////////w=="/>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7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C9E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DgYAADaOgAAXB8AABAgAAAmAAAACAAAAP//////////"/>
              </a:ext>
            </a:extLst>
          </p:cNvSpPr>
          <p:nvPr/>
        </p:nvSpPr>
        <p:spPr>
          <a:xfrm>
            <a:off x="990600" y="3937000"/>
            <a:ext cx="8576310" cy="11607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Scaling the instantaneous-rate matrix such that the average substitution rate is 2</a:t>
            </a:r>
            <a:br/>
            <a:r>
              <a:rPr cap="none">
                <a:solidFill>
                  <a:srgbClr val="424242"/>
                </a:solidFill>
              </a:rPr>
              <a:t>    would require that we divide the estimated branch lengths by 2 in order to</a:t>
            </a:r>
            <a:br/>
            <a:r>
              <a:rPr cap="none">
                <a:solidFill>
                  <a:srgbClr val="424242"/>
                </a:solidFill>
              </a:rPr>
              <a:t>    interpret the branch lengths,   , in terms of the expected (average) number of </a:t>
            </a:r>
            <a:br/>
            <a:r>
              <a:rPr cap="none">
                <a:solidFill>
                  <a:srgbClr val="424242"/>
                </a:solidFill>
              </a:rPr>
              <a:t>    substitutions per site.</a:t>
            </a:r>
            <a:endParaRPr cap="none">
              <a:solidFill>
                <a:srgbClr val="424242"/>
              </a:solidFill>
            </a:endParaRPr>
          </a:p>
        </p:txBody>
      </p:sp>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EHwAAAAAAAAAAAABkAAAAZAAAAAAAAAAjAAAABAAAAGQAAAAXAAAAFAAAAAAAAAAAAAAA/38AAP9/AAAAAAAACQAAAAQAAADDC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wZAAANHAAArxoAACUdAAAQAAAAJgAAAAgAAAD//////////w=="/>
              </a:ext>
            </a:extLst>
          </p:cNvPicPr>
          <p:nvPr/>
        </p:nvPicPr>
        <p:blipFill>
          <a:blip r:embed="rId3"/>
          <a:srcRect l="0" t="0" r="79400" b="0"/>
          <a:stretch>
            <a:fillRect/>
          </a:stretch>
        </p:blipFill>
        <p:spPr>
          <a:xfrm>
            <a:off x="4183380" y="4559935"/>
            <a:ext cx="154305" cy="177800"/>
          </a:xfrm>
          <a:prstGeom prst="rect">
            <a:avLst/>
          </a:prstGeom>
          <a:noFill/>
          <a:ln>
            <a:noFill/>
          </a:ln>
          <a:effectLst/>
        </p:spPr>
      </p:pic>
      <p:sp>
        <p:nvSpPr>
          <p:cNvPr id="7" name="Shape 776"/>
          <p:cNvSpPr>
            <a:extLst>
              <a:ext uri="smNativeData">
                <pr:smNativeData xmlns:pr="smNativeData" xmlns="smNativeData" val="SMDATA_15_2mHZ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jyIAAFAWAABhJAAAUBYAABAAAAAmAAAACAAAAP//////////"/>
              </a:ext>
            </a:extLst>
          </p:cNvSpPr>
          <p:nvPr/>
        </p:nvSpPr>
        <p:spPr>
          <a:xfrm flipH="1">
            <a:off x="5617845" y="3627120"/>
            <a:ext cx="295910" cy="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77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2...</a:t>
            </a:r>
            <a:endParaRPr cap="none">
              <a:solidFill>
                <a:srgbClr val="424242"/>
              </a:solidFill>
            </a:endParaRPr>
          </a:p>
        </p:txBody>
      </p:sp>
      <p:sp>
        <p:nvSpPr>
          <p:cNvPr id="9" name="Shape 77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DTL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0" name="Group 783"/>
          <p:cNvGrpSpPr>
            <a:extLst>
              <a:ext uri="smNativeData">
                <pr:smNativeData xmlns:pr="smNativeData" xmlns="smNativeData" val="SMDATA_6_2mHZYhMAAAAlAAAAAQAAAA8BAAAAkAAAAEgAAACQAAAASAAAAAAAAAAAAAAAAAAAABcAAAAUAAAAAAAAAAAAAAD/fwAA/38AAAAAAAAJAAAABAAAAGhlYWQ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4" name="Shape 77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B/S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1.576</a:t>
              </a:r>
              <a:endParaRPr cap="none">
                <a:solidFill>
                  <a:srgbClr val="424242"/>
                </a:solidFill>
              </a:endParaRPr>
            </a:p>
          </p:txBody>
        </p:sp>
        <p:sp>
          <p:nvSpPr>
            <p:cNvPr id="13" name="Shape 78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k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1.082</a:t>
              </a:r>
              <a:endParaRPr cap="none">
                <a:solidFill>
                  <a:srgbClr val="424242"/>
                </a:solidFill>
              </a:endParaRPr>
            </a:p>
          </p:txBody>
        </p:sp>
        <p:sp>
          <p:nvSpPr>
            <p:cNvPr id="12" name="Shape 78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DCM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0.704</a:t>
              </a:r>
              <a:endParaRPr cap="none">
                <a:solidFill>
                  <a:srgbClr val="424242"/>
                </a:solidFill>
              </a:endParaRPr>
            </a:p>
          </p:txBody>
        </p:sp>
        <p:sp>
          <p:nvSpPr>
            <p:cNvPr id="11" name="Shape 78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A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1.286</a:t>
              </a:r>
              <a:endParaRPr cap="none">
                <a:solidFill>
                  <a:srgbClr val="424242"/>
                </a:solidFill>
              </a:endParaRPr>
            </a:p>
          </p:txBody>
        </p:sp>
      </p:grpSp>
      <p:grpSp>
        <p:nvGrpSpPr>
          <p:cNvPr id="15" name="Group 788"/>
          <p:cNvGrpSpPr>
            <a:extLst>
              <a:ext uri="smNativeData">
                <pr:smNativeData xmlns:pr="smNativeData" xmlns="smNativeData" val="SMDATA_6_2mHZYhMAAAAlAAAAAQAAAA8BAAAAkAAAAEgAAACQAAAASAAAAAAAAAAAAAAAAAAAABcAAAAUAAAAAAAAAAAAAAD/fwAA/38AAAAAAAAJAAAABAAAAAAB6gQ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9" name="Shape 78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kDA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18" name="Shape 78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7" name="Shape 78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6" name="Shape 78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sp>
        <p:nvSpPr>
          <p:cNvPr id="20" name="Shape 78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1SQAACAUAACJPQAAgBgAABAgAAAmAAAACAAAAP//////////"/>
              </a:ext>
            </a:extLst>
          </p:cNvSpPr>
          <p:nvPr/>
        </p:nvSpPr>
        <p:spPr>
          <a:xfrm>
            <a:off x="5987415" y="3271520"/>
            <a:ext cx="4015740" cy="711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algn="l"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rPr i="1" cap="none"/>
              <a:t>i.e.</a:t>
            </a:r>
            <a:r>
              <a:t>, the branch length, in units of expected number of substitutions per site is 2 x the true value!</a:t>
            </a:r>
          </a:p>
        </p:txBody>
      </p:sp>
      <p:sp>
        <p:nvSpPr>
          <p:cNvPr id="21" name="Shape 79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R0AALIVAACPIgAAeRgAABAAAAAmAAAACAAAAP//////////"/>
              </a:ext>
            </a:extLst>
          </p:cNvSpPr>
          <p:nvPr/>
        </p:nvSpPr>
        <p:spPr>
          <a:xfrm>
            <a:off x="4770755" y="3526790"/>
            <a:ext cx="847090" cy="45148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22" name="Group 79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6" name="Shape 79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0.218</a:t>
              </a:r>
              <a:endParaRPr cap="none">
                <a:solidFill>
                  <a:srgbClr val="424242"/>
                </a:solidFill>
              </a:endParaRPr>
            </a:p>
          </p:txBody>
        </p:sp>
        <p:sp>
          <p:nvSpPr>
            <p:cNvPr id="25" name="Shape 79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0.204</a:t>
              </a:r>
              <a:endParaRPr cap="none">
                <a:solidFill>
                  <a:srgbClr val="424242"/>
                </a:solidFill>
              </a:endParaRPr>
            </a:p>
          </p:txBody>
        </p:sp>
        <p:sp>
          <p:nvSpPr>
            <p:cNvPr id="24" name="Shape 79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0.348</a:t>
              </a:r>
              <a:endParaRPr cap="none">
                <a:solidFill>
                  <a:srgbClr val="424242"/>
                </a:solidFill>
              </a:endParaRPr>
            </a:p>
          </p:txBody>
        </p:sp>
        <p:sp>
          <p:nvSpPr>
            <p:cNvPr id="23" name="Shape 79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0.230</a:t>
              </a:r>
              <a:endParaRPr cap="none">
                <a:solidFill>
                  <a:srgbClr val="424242"/>
                </a:solidFill>
              </a:endParaRPr>
            </a:p>
          </p:txBody>
        </p:sp>
      </p:grpSp>
      <p:sp>
        <p:nvSpPr>
          <p:cNvPr id="27" name="Shape 79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h4AAEsVAACqIgAAphcAABAgAAAmAAAACAAAAP//////////"/>
              </a:ext>
            </a:extLst>
          </p:cNvSpPr>
          <p:nvPr/>
        </p:nvSpPr>
        <p:spPr>
          <a:xfrm>
            <a:off x="4949190" y="34613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1.000</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5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o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sz="3200" b="0" i="0" u="none" strike="noStrike" kern="1" cap="none" spc="0" baseline="0">
                <a:solidFill>
                  <a:srgbClr val="0433FF"/>
                </a:solidFill>
                <a:effectLst/>
                <a:latin typeface="Arial" pitchFamily="1" charset="0"/>
                <a:ea typeface="Arial" pitchFamily="1" charset="0"/>
                <a:cs typeface="Arial" pitchFamily="1" charset="0"/>
              </a:defRPr>
            </a:pPr>
            <a:r>
              <a:t>Outline</a:t>
            </a:r>
          </a:p>
        </p:txBody>
      </p:sp>
      <p:sp>
        <p:nvSpPr>
          <p:cNvPr id="3" name="Shape 2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A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C0C0C0"/>
                </a:solidFill>
                <a:effectLst/>
                <a:latin typeface="Arial" pitchFamily="1" charset="0"/>
                <a:ea typeface="Arial" pitchFamily="1" charset="0"/>
                <a:cs typeface="Arial" pitchFamily="1" charset="0"/>
              </a:defRPr>
            </a:pPr>
            <a:r>
              <a:t>I. A brief summary of Continuous-Time Markov chains (CTMCs)</a:t>
            </a:r>
          </a:p>
        </p:txBody>
      </p:sp>
      <p:sp>
        <p:nvSpPr>
          <p:cNvPr id="4" name="Shape 2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4KAAAgNQAAPg0AABAgAAAmAAAACAAAAP//////////"/>
              </a:ext>
            </a:extLst>
          </p:cNvSpPr>
          <p:nvPr/>
        </p:nvSpPr>
        <p:spPr>
          <a:xfrm>
            <a:off x="635000" y="174625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0433FF"/>
                </a:solidFill>
                <a:effectLst/>
                <a:latin typeface="Arial" pitchFamily="1" charset="0"/>
                <a:ea typeface="Arial" pitchFamily="1" charset="0"/>
                <a:cs typeface="Arial" pitchFamily="1" charset="0"/>
              </a:defRPr>
            </a:pPr>
            <a:r>
              <a:t>II. Stochastic models of nucleotide substitution</a:t>
            </a:r>
          </a:p>
        </p:txBody>
      </p:sp>
      <p:sp>
        <p:nvSpPr>
          <p:cNvPr id="5" name="Shape 2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M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YNAACgMgAAWg8AABAgAAAmAAAACAAAAP//////////"/>
              </a:ext>
            </a:extLst>
          </p:cNvSpPr>
          <p:nvPr/>
        </p:nvSpPr>
        <p:spPr>
          <a:xfrm>
            <a:off x="990600" y="2127250"/>
            <a:ext cx="7239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000000"/>
                </a:solidFill>
                <a:effectLst/>
                <a:latin typeface="Arial" pitchFamily="1" charset="0"/>
                <a:ea typeface="Arial" pitchFamily="1" charset="0"/>
                <a:cs typeface="Arial" pitchFamily="1" charset="0"/>
              </a:defRPr>
            </a:pPr>
            <a:r>
              <a:rPr cap="none">
                <a:solidFill>
                  <a:srgbClr val="424242"/>
                </a:solidFill>
              </a:rPr>
              <a:t>What’s the deal with time reversibility</a:t>
            </a:r>
            <a:endParaRPr cap="none">
              <a:solidFill>
                <a:srgbClr val="424242"/>
              </a:solidFill>
            </a:endParaRPr>
          </a:p>
        </p:txBody>
      </p:sp>
      <p:sp>
        <p:nvSpPr>
          <p:cNvPr id="6" name="Shape 2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I4SAACAOQAADhUAABAgAAAmAAAACAAAAP//////////"/>
              </a:ext>
            </a:extLst>
          </p:cNvSpPr>
          <p:nvPr/>
        </p:nvSpPr>
        <p:spPr>
          <a:xfrm>
            <a:off x="635000" y="3016250"/>
            <a:ext cx="87122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0433FF"/>
                </a:solidFill>
                <a:effectLst/>
                <a:latin typeface="Arial" pitchFamily="1" charset="0"/>
                <a:ea typeface="Arial" pitchFamily="1" charset="0"/>
                <a:cs typeface="Arial" pitchFamily="1" charset="0"/>
              </a:defRPr>
            </a:pPr>
            <a:r>
              <a:t>III. Accommodating among-site heterogeneity in the substitution process</a:t>
            </a:r>
          </a:p>
        </p:txBody>
      </p:sp>
      <p:sp>
        <p:nvSpPr>
          <p:cNvPr id="7" name="Shape 2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YUAABQNwAAKhcAABAgAAAmAAAACAAAAP//////////"/>
              </a:ext>
            </a:extLst>
          </p:cNvSpPr>
          <p:nvPr/>
        </p:nvSpPr>
        <p:spPr>
          <a:xfrm>
            <a:off x="990600" y="3397250"/>
            <a:ext cx="8001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000000"/>
                </a:solidFill>
                <a:effectLst/>
                <a:latin typeface="Arial" pitchFamily="1" charset="0"/>
                <a:ea typeface="Arial" pitchFamily="1" charset="0"/>
                <a:cs typeface="Arial" pitchFamily="1" charset="0"/>
              </a:defRPr>
            </a:pPr>
            <a:r>
              <a:rPr cap="none">
                <a:solidFill>
                  <a:srgbClr val="424242"/>
                </a:solidFill>
              </a:rPr>
              <a:t>Among-site variation in substitution rates</a:t>
            </a:r>
            <a:endParaRPr cap="none">
              <a:solidFill>
                <a:srgbClr val="424242"/>
              </a:solidFill>
            </a:endParaRPr>
          </a:p>
        </p:txBody>
      </p:sp>
      <p:sp>
        <p:nvSpPr>
          <p:cNvPr id="8" name="Shape 26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4XAABQNwAAghkAABAgAAAmAAAACAAAAP//////////"/>
              </a:ext>
            </a:extLst>
          </p:cNvSpPr>
          <p:nvPr/>
        </p:nvSpPr>
        <p:spPr>
          <a:xfrm>
            <a:off x="990600" y="3778250"/>
            <a:ext cx="8001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000000"/>
                </a:solidFill>
                <a:effectLst/>
                <a:latin typeface="Arial" pitchFamily="1" charset="0"/>
                <a:ea typeface="Arial" pitchFamily="1" charset="0"/>
                <a:cs typeface="Arial" pitchFamily="1" charset="0"/>
              </a:defRPr>
            </a:pPr>
            <a:r>
              <a:rPr cap="none">
                <a:solidFill>
                  <a:srgbClr val="424242"/>
                </a:solidFill>
              </a:rPr>
              <a:t>Among-site variation in substitution process</a:t>
            </a:r>
            <a:endParaRPr cap="none">
              <a:solidFill>
                <a:srgbClr val="424242"/>
              </a:solidFill>
            </a:endParaRPr>
          </a:p>
        </p:txBody>
      </p:sp>
      <p:sp>
        <p:nvSpPr>
          <p:cNvPr id="9" name="Shape 2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G4PAACgMgAAshEAABAgAAAmAAAACAAAAP//////////"/>
              </a:ext>
            </a:extLst>
          </p:cNvSpPr>
          <p:nvPr/>
        </p:nvSpPr>
        <p:spPr>
          <a:xfrm>
            <a:off x="990600" y="2508250"/>
            <a:ext cx="7239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000000"/>
                </a:solidFill>
                <a:effectLst/>
                <a:latin typeface="Arial" pitchFamily="1" charset="0"/>
                <a:ea typeface="Arial" pitchFamily="1" charset="0"/>
                <a:cs typeface="Arial" pitchFamily="1" charset="0"/>
              </a:defRPr>
            </a:pPr>
            <a:r>
              <a:rPr cap="none">
                <a:solidFill>
                  <a:srgbClr val="424242"/>
                </a:solidFill>
              </a:rPr>
              <a:t>Meet the GTR family</a:t>
            </a:r>
            <a:endParaRPr cap="none">
              <a:solidFill>
                <a:srgbClr val="424242"/>
              </a:solidFill>
            </a:endParaRPr>
          </a:p>
        </p:txBody>
      </p:sp>
      <p:sp>
        <p:nvSpPr>
          <p:cNvPr id="10"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CIaAACAOAAAohwAABAgAAAmAAAACAAAAP//////////"/>
              </a:ext>
            </a:extLst>
          </p:cNvSpPr>
          <p:nvPr/>
        </p:nvSpPr>
        <p:spPr>
          <a:xfrm>
            <a:off x="635000" y="424815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
        <p:nvSpPr>
          <p:cNvPr id="11" name="Rectangle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CgMgAA3AoAAAAgAAAmAAAACAAAAP//////////"/>
              </a:ext>
            </a:extLst>
          </p:cNvSpPr>
          <p:nvPr/>
        </p:nvSpPr>
        <p:spPr>
          <a:xfrm>
            <a:off x="990600" y="1397000"/>
            <a:ext cx="7239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100"/>
              </a:lnSpc>
              <a:defRPr sz="1800" cap="none">
                <a:solidFill>
                  <a:srgbClr val="C0C0C0"/>
                </a:solidFill>
                <a:latin typeface="Arial" pitchFamily="1" charset="0"/>
                <a:ea typeface="Gill Sans" pitchFamily="0" charset="0"/>
                <a:cs typeface="Gill Sans" pitchFamily="0" charset="0"/>
              </a:defRPr>
            </a:pPr>
            <a:r>
              <a:t>The scale parameter</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3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83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General Time Reversible models of nucleotide substitution </a:t>
            </a:r>
          </a:p>
        </p:txBody>
      </p:sp>
      <p:sp>
        <p:nvSpPr>
          <p:cNvPr id="4" name="Shape 83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This family of CTMC models makes several simplifying assumptions: </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4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3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83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General Time Reversible models of nucleotide substitution </a:t>
            </a:r>
          </a:p>
        </p:txBody>
      </p:sp>
      <p:sp>
        <p:nvSpPr>
          <p:cNvPr id="4" name="Shape 84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hJA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This family of CTMC models makes several simplifying assumptions: </a:t>
            </a:r>
            <a:endParaRPr cap="none">
              <a:solidFill>
                <a:srgbClr val="424242"/>
              </a:solidFill>
            </a:endParaRPr>
          </a:p>
        </p:txBody>
      </p:sp>
      <p:sp>
        <p:nvSpPr>
          <p:cNvPr id="5" name="Shape 84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LQKAABgNgAA7AwAABAgAAAmAAAACAAAAP//////////"/>
              </a:ext>
            </a:extLst>
          </p:cNvSpPr>
          <p:nvPr/>
        </p:nvSpPr>
        <p:spPr>
          <a:xfrm>
            <a:off x="1244600" y="17399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rate of the substitution process is constant across sites</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4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Bi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25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UX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2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25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25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25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Bs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25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2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5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4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84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General Time Reversible models of nucleotide substitution </a:t>
            </a:r>
          </a:p>
        </p:txBody>
      </p:sp>
      <p:sp>
        <p:nvSpPr>
          <p:cNvPr id="4" name="Shape 84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Cbc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This family of CTMC models makes several simplifying assumptions: </a:t>
            </a:r>
            <a:endParaRPr cap="none">
              <a:solidFill>
                <a:srgbClr val="424242"/>
              </a:solidFill>
            </a:endParaRPr>
          </a:p>
        </p:txBody>
      </p:sp>
      <p:sp>
        <p:nvSpPr>
          <p:cNvPr id="5" name="Shape 8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AlhC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LQKAABgNgAA7AwAABAgAAAmAAAACAAAAP//////////"/>
              </a:ext>
            </a:extLst>
          </p:cNvSpPr>
          <p:nvPr/>
        </p:nvSpPr>
        <p:spPr>
          <a:xfrm>
            <a:off x="1244600" y="17399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rate of the substitution process is constant across sites</a:t>
            </a:r>
            <a:endParaRPr cap="none">
              <a:solidFill>
                <a:srgbClr val="424242"/>
              </a:solidFill>
            </a:endParaRPr>
          </a:p>
        </p:txBody>
      </p:sp>
      <p:sp>
        <p:nvSpPr>
          <p:cNvPr id="6" name="Shape 84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IAMAABgNgAAuA4AABAgAAAmAAAACAAAAP//////////"/>
              </a:ext>
            </a:extLst>
          </p:cNvSpPr>
          <p:nvPr/>
        </p:nvSpPr>
        <p:spPr>
          <a:xfrm>
            <a:off x="1244600" y="2032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nature of the substitution process is constant across sites</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5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4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HLsn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85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DFT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General Time Reversible models of nucleotide substitution </a:t>
            </a:r>
          </a:p>
        </p:txBody>
      </p:sp>
      <p:sp>
        <p:nvSpPr>
          <p:cNvPr id="4" name="Shape 8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Ba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This family of CTMC models makes several simplifying assumptions: </a:t>
            </a:r>
            <a:endParaRPr cap="none">
              <a:solidFill>
                <a:srgbClr val="424242"/>
              </a:solidFill>
            </a:endParaRPr>
          </a:p>
        </p:txBody>
      </p:sp>
      <p:sp>
        <p:nvSpPr>
          <p:cNvPr id="5" name="Shape 85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MF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LQKAABgNgAA7AwAABAgAAAmAAAACAAAAP//////////"/>
              </a:ext>
            </a:extLst>
          </p:cNvSpPr>
          <p:nvPr/>
        </p:nvSpPr>
        <p:spPr>
          <a:xfrm>
            <a:off x="1244600" y="17399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rate of the substitution process is constant across sites</a:t>
            </a:r>
            <a:endParaRPr cap="none">
              <a:solidFill>
                <a:srgbClr val="424242"/>
              </a:solidFill>
            </a:endParaRPr>
          </a:p>
        </p:txBody>
      </p:sp>
      <p:sp>
        <p:nvSpPr>
          <p:cNvPr id="6" name="Shape 85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IAMAABgNgAAuA4AABAgAAAmAAAACAAAAP//////////"/>
              </a:ext>
            </a:extLst>
          </p:cNvSpPr>
          <p:nvPr/>
        </p:nvSpPr>
        <p:spPr>
          <a:xfrm>
            <a:off x="1244600" y="2032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nature of the substitution process is constant across sites</a:t>
            </a:r>
            <a:endParaRPr cap="none">
              <a:solidFill>
                <a:srgbClr val="424242"/>
              </a:solidFill>
            </a:endParaRPr>
          </a:p>
        </p:txBody>
      </p:sp>
      <p:sp>
        <p:nvSpPr>
          <p:cNvPr id="7" name="Shape 85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GAOAABgNgAAmBAAABAgAAAmAAAACAAAAP//////////"/>
              </a:ext>
            </a:extLst>
          </p:cNvSpPr>
          <p:nvPr/>
        </p:nvSpPr>
        <p:spPr>
          <a:xfrm>
            <a:off x="1244600" y="23368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sites are independent</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5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3" name="Shape 85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BLW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BMNgAAdAwAABAgAAAmAAAACAAAAP//////////"/>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probability of a sequence of states visited forward in time is equal to the </a:t>
            </a:r>
            <a:br/>
            <a:r>
              <a:rPr cap="none">
                <a:solidFill>
                  <a:srgbClr val="424242"/>
                </a:solidFill>
              </a:rPr>
              <a:t>   series of states visited in the reverse order</a:t>
            </a:r>
            <a:endParaRPr cap="none">
              <a:solidFill>
                <a:srgbClr val="424242"/>
              </a:solidFill>
            </a:endParaRPr>
          </a:p>
        </p:txBody>
      </p:sp>
      <p:pic>
        <p:nvPicPr>
          <p:cNvPr id="4"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IAAg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gYAACNDAAAqCUAAFAPAAAQAAAAJgAAAAgAAAD//////////w=="/>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
        <p:nvSpPr>
          <p:cNvPr id="5" name="Shape 85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AAw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5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3" name="Shape 8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CC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BMNgAAdAwAABAgAAAmAAAACAAAAP//////////"/>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probability of a sequence of states visited forward in time is equal to the </a:t>
            </a:r>
            <a:br/>
            <a:r>
              <a:rPr cap="none">
                <a:solidFill>
                  <a:srgbClr val="424242"/>
                </a:solidFill>
              </a:rPr>
              <a:t>   series of states visited in the reverse order</a:t>
            </a:r>
            <a:endParaRPr cap="none">
              <a:solidFill>
                <a:srgbClr val="424242"/>
              </a:solidFill>
            </a:endParaRPr>
          </a:p>
        </p:txBody>
      </p:sp>
      <p:pic>
        <p:nvPicPr>
          <p:cNvPr id="4"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BXM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gYAACNDAAAqCUAAFAPAAAQAAAAJgAAAAgAAAD//////////w=="/>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
        <p:nvSpPr>
          <p:cNvPr id="5" name="Shape 86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
        <p:nvSpPr>
          <p:cNvPr id="6" name="Shape 86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ABEw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uBkAANoOAAC4GQAAqxAAABAAAAAmAAAACAAAAP//////////"/>
              </a:ext>
            </a:extLst>
          </p:cNvSpPr>
          <p:nvPr/>
        </p:nvSpPr>
        <p:spPr>
          <a:xfrm flipV="1">
            <a:off x="4180840" y="2414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86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zJ5q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BIAAEcQAABRIQAAYBMAABAgAAAmAAAACAAAAP//////////"/>
              </a:ext>
            </a:extLst>
          </p:cNvSpPr>
          <p:nvPr/>
        </p:nvSpPr>
        <p:spPr>
          <a:xfrm>
            <a:off x="2946400" y="2646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starting state </a:t>
            </a:r>
            <a:r>
              <a:rPr i="1" cap="none">
                <a:latin typeface="Times New Roman" pitchFamily="1" charset="0"/>
                <a:ea typeface="Times New Roman" pitchFamily="1" charset="0"/>
                <a:cs typeface="Times New Roman" pitchFamily="1" charset="0"/>
              </a:rPr>
              <a:t>j</a:t>
            </a:r>
            <a:r>
              <a:t> </a:t>
            </a:r>
          </a:p>
        </p:txBody>
      </p:sp>
      <p:sp>
        <p:nvSpPr>
          <p:cNvPr id="8" name="Shape 86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kP83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sAANoOAABIGwAAqxAAABAAAAAmAAAACAAAAP//////////"/>
              </a:ext>
            </a:extLst>
          </p:cNvSpPr>
          <p:nvPr/>
        </p:nvSpPr>
        <p:spPr>
          <a:xfrm flipV="1">
            <a:off x="4434840" y="2414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86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wjS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BMAAJAUAADhIgAA8BgAABAgAAAmAAAACAAAAP//////////"/>
              </a:ext>
            </a:extLst>
          </p:cNvSpPr>
          <p:nvPr/>
        </p:nvSpPr>
        <p:spPr>
          <a:xfrm>
            <a:off x="3200400" y="3342640"/>
            <a:ext cx="2469515" cy="711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ending in state </a:t>
            </a:r>
            <a:r>
              <a:rPr i="1" cap="none">
                <a:latin typeface="Times New Roman" pitchFamily="1" charset="0"/>
                <a:ea typeface="Times New Roman" pitchFamily="1" charset="0"/>
                <a:cs typeface="Times New Roman" pitchFamily="1" charset="0"/>
              </a:rPr>
              <a:t>i</a:t>
            </a:r>
            <a:r>
              <a:t> </a:t>
            </a:r>
            <a:br/>
            <a:r>
              <a:t>given starting state </a:t>
            </a:r>
            <a:r>
              <a:rPr i="1" cap="none">
                <a:latin typeface="Times New Roman" pitchFamily="1" charset="0"/>
                <a:ea typeface="Times New Roman" pitchFamily="1" charset="0"/>
                <a:cs typeface="Times New Roman" pitchFamily="1" charset="0"/>
              </a:rPr>
              <a:t>j</a:t>
            </a:r>
            <a:r>
              <a:t> and</a:t>
            </a:r>
            <a:br/>
            <a:r>
              <a:t>running over duration </a:t>
            </a:r>
            <a:r>
              <a:rPr i="1" cap="none">
                <a:latin typeface="Times New Roman" pitchFamily="1" charset="0"/>
                <a:ea typeface="Times New Roman" pitchFamily="1" charset="0"/>
                <a:cs typeface="Times New Roman" pitchFamily="1" charset="0"/>
              </a:rPr>
              <a:t>t</a:t>
            </a:r>
            <a:endParaRPr i="1" cap="none">
              <a:latin typeface="Times New Roman" pitchFamily="1" charset="0"/>
              <a:ea typeface="Times New Roman" pitchFamily="1" charset="0"/>
              <a:cs typeface="Times New Roman" pitchFamily="1" charset="0"/>
            </a:endParaRPr>
          </a:p>
        </p:txBody>
      </p:sp>
      <p:sp>
        <p:nvSpPr>
          <p:cNvPr id="10" name="Shape 86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EQM2e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sAAP4SAABIGwAAzxQAABAAAAAmAAAACAAAAP//////////"/>
              </a:ext>
            </a:extLst>
          </p:cNvSpPr>
          <p:nvPr/>
        </p:nvSpPr>
        <p:spPr>
          <a:xfrm flipV="1">
            <a:off x="4434840" y="3087370"/>
            <a:ext cx="0" cy="295275"/>
          </a:xfrm>
          <a:prstGeom prst="line">
            <a:avLst/>
          </a:prstGeom>
          <a:noFill/>
          <a:ln w="25400" cap="flat" cmpd="sng" algn="ctr">
            <a:solidFill>
              <a:srgbClr val="FF93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5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7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BuQQ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3" name="Shape 87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BMNgAAdAwAABAgAAAmAAAACAAAAP//////////"/>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probability of a sequence of states visited forward in time is equal to the </a:t>
            </a:r>
            <a:br/>
            <a:r>
              <a:rPr cap="none">
                <a:solidFill>
                  <a:srgbClr val="424242"/>
                </a:solidFill>
              </a:rPr>
              <a:t>   series of states visited in the reverse order</a:t>
            </a:r>
            <a:endParaRPr cap="none">
              <a:solidFill>
                <a:srgbClr val="424242"/>
              </a:solidFill>
            </a:endParaRPr>
          </a:p>
        </p:txBody>
      </p:sp>
      <p:pic>
        <p:nvPicPr>
          <p:cNvPr id="4"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gYAACNDAAAqCUAAFAPAAAQAAAAJgAAAAgAAAD//////////w=="/>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
        <p:nvSpPr>
          <p:cNvPr id="5" name="Shape 87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grpSp>
        <p:nvGrpSpPr>
          <p:cNvPr id="6" name="Group 88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CASAADaDgAA4SIAAPAYAAAQAAAAJgAAAAgAAAD/////AAAAAA=="/>
              </a:ext>
            </a:extLst>
          </p:cNvGrpSpPr>
          <p:nvPr/>
        </p:nvGrpSpPr>
        <p:grpSpPr>
          <a:xfrm>
            <a:off x="2946400" y="2414270"/>
            <a:ext cx="2723515" cy="1639570"/>
            <a:chOff x="2946400" y="2414270"/>
            <a:chExt cx="2723515" cy="1639570"/>
          </a:xfrm>
        </p:grpSpPr>
        <p:sp>
          <p:nvSpPr>
            <p:cNvPr id="11" name="Shape 875"/>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uRkAANoOAAC5GQAArBAAAAAAAAAmAAAACAAAAP//////////"/>
                </a:ext>
              </a:extLst>
            </p:cNvSpPr>
            <p:nvPr/>
          </p:nvSpPr>
          <p:spPr>
            <a:xfrm flipV="1">
              <a:off x="4181475" y="2414270"/>
              <a:ext cx="0" cy="29591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87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B/S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IBIAAEgQAABRIQAAYBMAAAAgAAAmAAAACAAAAP//////////"/>
                </a:ext>
              </a:extLst>
            </p:cNvSpPr>
            <p:nvPr/>
          </p:nvSpPr>
          <p:spPr>
            <a:xfrm>
              <a:off x="2946400" y="2646680"/>
              <a:ext cx="2469515" cy="5029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starting state </a:t>
              </a:r>
              <a:r>
                <a:rPr i="1" cap="none">
                  <a:latin typeface="Times New Roman" pitchFamily="1" charset="0"/>
                  <a:ea typeface="Times New Roman" pitchFamily="1" charset="0"/>
                  <a:cs typeface="Times New Roman" pitchFamily="1" charset="0"/>
                </a:rPr>
                <a:t>i</a:t>
              </a:r>
              <a:r>
                <a:t> </a:t>
              </a:r>
            </a:p>
          </p:txBody>
        </p:sp>
        <p:sp>
          <p:nvSpPr>
            <p:cNvPr id="9" name="Shape 877"/>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SBsAANoOAABIGwAArBAAAAAAAAAmAAAACAAAAP//////////"/>
                </a:ext>
              </a:extLst>
            </p:cNvSpPr>
            <p:nvPr/>
          </p:nvSpPr>
          <p:spPr>
            <a:xfrm flipV="1">
              <a:off x="4434840" y="2414270"/>
              <a:ext cx="0" cy="29591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87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sBMAAJAUAADhIgAA8BgAAAAgAAAmAAAACAAAAP//////////"/>
                </a:ext>
              </a:extLst>
            </p:cNvSpPr>
            <p:nvPr/>
          </p:nvSpPr>
          <p:spPr>
            <a:xfrm>
              <a:off x="3200400" y="3342640"/>
              <a:ext cx="2469515" cy="711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ending in state </a:t>
              </a:r>
              <a:r>
                <a:rPr i="1" cap="none">
                  <a:latin typeface="Times New Roman" pitchFamily="1" charset="0"/>
                  <a:ea typeface="Times New Roman" pitchFamily="1" charset="0"/>
                  <a:cs typeface="Times New Roman" pitchFamily="1" charset="0"/>
                </a:rPr>
                <a:t>j</a:t>
              </a:r>
              <a:r>
                <a:t> </a:t>
              </a:r>
              <a:br/>
              <a:r>
                <a:t>given starting state </a:t>
              </a:r>
              <a:r>
                <a:rPr i="1" cap="none">
                  <a:latin typeface="Times New Roman" pitchFamily="1" charset="0"/>
                  <a:ea typeface="Times New Roman" pitchFamily="1" charset="0"/>
                  <a:cs typeface="Times New Roman" pitchFamily="1" charset="0"/>
                </a:rPr>
                <a:t>i</a:t>
              </a:r>
              <a:r>
                <a:t> and</a:t>
              </a:r>
              <a:br/>
              <a:r>
                <a:t>running over duration </a:t>
              </a:r>
              <a:r>
                <a:rPr i="1" cap="none">
                  <a:latin typeface="Times New Roman" pitchFamily="1" charset="0"/>
                  <a:ea typeface="Times New Roman" pitchFamily="1" charset="0"/>
                  <a:cs typeface="Times New Roman" pitchFamily="1" charset="0"/>
                </a:rPr>
                <a:t>t</a:t>
              </a:r>
              <a:endParaRPr i="1" cap="none">
                <a:latin typeface="Times New Roman" pitchFamily="1" charset="0"/>
                <a:ea typeface="Times New Roman" pitchFamily="1" charset="0"/>
                <a:cs typeface="Times New Roman" pitchFamily="1" charset="0"/>
              </a:endParaRPr>
            </a:p>
          </p:txBody>
        </p:sp>
        <p:sp>
          <p:nvSpPr>
            <p:cNvPr id="7" name="Shape 879"/>
            <p:cNvSpPr>
              <a:extLst>
                <a:ext uri="smNativeData">
                  <pr:smNativeData xmlns:pr="smNativeData" xmlns="smNativeData" val="SMDATA_15_2mHZ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SBsAAP4SAABIGwAA0BQAAAAAAAAmAAAACAAAAP//////////"/>
                </a:ext>
              </a:extLst>
            </p:cNvSpPr>
            <p:nvPr/>
          </p:nvSpPr>
          <p:spPr>
            <a:xfrm flipV="1">
              <a:off x="4434840" y="3087370"/>
              <a:ext cx="0" cy="295910"/>
            </a:xfrm>
            <a:prstGeom prst="line">
              <a:avLst/>
            </a:prstGeom>
            <a:noFill/>
            <a:ln w="25400" cap="flat" cmpd="sng" algn="ctr">
              <a:solidFill>
                <a:srgbClr val="FF93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grpId="0" nodeType="afterEffect">
                                  <p:stCondLst>
                                    <p:cond delay="0"/>
                                  </p:stCondLst>
                                  <p:childTnLst>
                                    <p:animMotion origin="layout" path="M 0.00000 0.00000 L 0.11202 0.00031" pathEditMode="relative" rAng="0" ptsTypes="">
                                      <p:cBhvr>
                                        <p:cTn id="6" dur="1000" fill="hold"/>
                                        <p:tgtEl>
                                          <p:spTgt spid="6"/>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extLst>
      <p:ext uri="smNativeData">
        <pr:smNativeData xmlns:pr="smNativeData" xmlns="smNativeData" val="2mHZYgEAAAAFAAAA/f///wQAAAD/////AAAAAAADAAAAAAAAAAAAAA=="/>
      </p:ext>
    </p:extLst>
  </p:timing>
</p:sld>
</file>

<file path=ppt/slides/slide5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8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D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Consider two rate matrices:</a:t>
            </a:r>
            <a:endParaRPr cap="none">
              <a:solidFill>
                <a:srgbClr val="424242"/>
              </a:solidFill>
            </a:endParaRPr>
          </a:p>
        </p:txBody>
      </p:sp>
      <p:pic>
        <p:nvPicPr>
          <p:cNvPr id="3" name="Q1.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DAAD4DAAAiB0AADAUAAAQAAAAJgAAAAgAAAD//////////w=="/>
              </a:ext>
            </a:extLst>
          </p:cNvPicPr>
          <p:nvPr/>
        </p:nvPicPr>
        <p:blipFill>
          <a:blip r:embed="rId2"/>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AW3g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gAACoDAAAGD0AAGoUAAAQAAAAJgAAAAgAAAD//////////w=="/>
              </a:ext>
            </a:extLst>
          </p:cNvPicPr>
          <p:nvPr/>
        </p:nvPicPr>
        <p:blipFill>
          <a:blip r:embed="rId3"/>
          <a:stretch>
            <a:fillRect/>
          </a:stretch>
        </p:blipFill>
        <p:spPr>
          <a:xfrm>
            <a:off x="5359400" y="2057400"/>
            <a:ext cx="4572000" cy="1261110"/>
          </a:xfrm>
          <a:prstGeom prst="rect">
            <a:avLst/>
          </a:prstGeom>
          <a:noFill/>
          <a:ln>
            <a:noFill/>
          </a:ln>
          <a:effectLst/>
        </p:spPr>
      </p:pic>
      <p:sp>
        <p:nvSpPr>
          <p:cNvPr id="5" name="Shape 88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0AAAQLAACMHgAAPA0AABAgAAAmAAAACAAAAP//////////"/>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6" name="Shape 8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Dubw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CsAAAQLAAAcOQAAPA0AABAgAAAmAAAACAAAAP//////////"/>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7" name="Shape 887"/>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BYAALQUAAB4MgAADDAAABAAAAAmAAAACAAAAP//////////"/>
              </a:ext>
            </a:extLst>
          </p:cNvSpPr>
          <p:nvPr/>
        </p:nvSpPr>
        <p:spPr>
          <a:xfrm>
            <a:off x="3632200" y="3365500"/>
            <a:ext cx="4572000" cy="4445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oBAADcDwAAXAMAAMkRAAAQAAAAJgAAAAgAAAD//////////w=="/>
              </a:ext>
            </a:extLst>
          </p:cNvPicPr>
          <p:nvPr/>
        </p:nvPicPr>
        <p:blipFill>
          <a:blip r:embed="rId4"/>
          <a:stretch>
            <a:fillRect/>
          </a:stretch>
        </p:blipFill>
        <p:spPr>
          <a:xfrm>
            <a:off x="168910" y="2578100"/>
            <a:ext cx="377190" cy="313055"/>
          </a:xfrm>
          <a:prstGeom prst="rect">
            <a:avLst/>
          </a:prstGeom>
          <a:noFill/>
          <a:ln>
            <a:noFill/>
          </a:ln>
          <a:effectLst/>
        </p:spPr>
      </p:pic>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uJXQ7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8eAADcDwAAOSEAANARAAAQAAAAJgAAAAgAAAD//////////w=="/>
              </a:ext>
            </a:extLst>
          </p:cNvPicPr>
          <p:nvPr/>
        </p:nvPicPr>
        <p:blipFill>
          <a:blip r:embed="rId5"/>
          <a:stretch>
            <a:fillRect/>
          </a:stretch>
        </p:blipFill>
        <p:spPr>
          <a:xfrm>
            <a:off x="5008245" y="2578100"/>
            <a:ext cx="392430" cy="317500"/>
          </a:xfrm>
          <a:prstGeom prst="rect">
            <a:avLst/>
          </a:prstGeom>
          <a:noFill/>
          <a:ln>
            <a:noFill/>
          </a:ln>
          <a:effectLst/>
        </p:spPr>
      </p:pic>
      <p:sp>
        <p:nvSpPr>
          <p:cNvPr id="10" name="Shape 89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hcAAHATAADSGwAA8BUAABAAAAAmAAAACAAAAP//////////"/>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8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EGD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12" name="Shape 89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MGI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5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wMAACwFAAAzC4AADwtAAAQAAAAJgAAAAgAAAD//////////w=="/>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DAAD4DAAAiB0AADAUAAAQAAAAJgAAAAgAAAD//////////w=="/>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cAI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gAACoDAAAGD0AAGoUAAAQAAAAJgAAAAgAAAD//////////w=="/>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897"/>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BYAALQUAAB4MgAADDAAABAAAAAmAAAACAAAAP//////////"/>
              </a:ext>
            </a:extLst>
          </p:cNvSpPr>
          <p:nvPr/>
        </p:nvSpPr>
        <p:spPr>
          <a:xfrm>
            <a:off x="3632200" y="3365500"/>
            <a:ext cx="4572000" cy="4445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89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CYT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MAoAAD4EwAAvioAABAgAAAmAAAACAAAAP//////////"/>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7" name="Shape 8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AIrAACcEAAA/ywAABAgAAAmAAAACAAAAP//////////"/>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oBAADcDwAAXAMAAMkRAAAQAAAAJgAAAAgAAAD//////////w=="/>
              </a:ext>
            </a:extLst>
          </p:cNvPicPr>
          <p:nvPr/>
        </p:nvPicPr>
        <p:blipFill>
          <a:blip r:embed="rId5"/>
          <a:stretch>
            <a:fillRect/>
          </a:stretch>
        </p:blipFill>
        <p:spPr>
          <a:xfrm>
            <a:off x="168910" y="2578100"/>
            <a:ext cx="377190" cy="313055"/>
          </a:xfrm>
          <a:prstGeom prst="rect">
            <a:avLst/>
          </a:prstGeom>
          <a:noFill/>
          <a:ln>
            <a:noFill/>
          </a:ln>
          <a:effectLst/>
        </p:spPr>
      </p:pic>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8eAADcDwAAOSEAANARAAAQAAAAJgAAAAgAAAD//////////w=="/>
              </a:ext>
            </a:extLst>
          </p:cNvPicPr>
          <p:nvPr/>
        </p:nvPicPr>
        <p:blipFill>
          <a:blip r:embed="rId6"/>
          <a:stretch>
            <a:fillRect/>
          </a:stretch>
        </p:blipFill>
        <p:spPr>
          <a:xfrm>
            <a:off x="5008245" y="2578100"/>
            <a:ext cx="392430" cy="317500"/>
          </a:xfrm>
          <a:prstGeom prst="rect">
            <a:avLst/>
          </a:prstGeom>
          <a:noFill/>
          <a:ln>
            <a:noFill/>
          </a:ln>
          <a:effectLst/>
        </p:spPr>
      </p:pic>
      <p:sp>
        <p:nvSpPr>
          <p:cNvPr id="10" name="Shape 90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hcAAHATAADSGwAA8BUAABAAAAAmAAAACAAAAP//////////"/>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90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Consider two rate matrices:</a:t>
            </a:r>
            <a:endParaRPr cap="none">
              <a:solidFill>
                <a:srgbClr val="424242"/>
              </a:solidFill>
            </a:endParaRPr>
          </a:p>
        </p:txBody>
      </p:sp>
      <p:sp>
        <p:nvSpPr>
          <p:cNvPr id="12" name="Shape 90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0AAAQLAACMHgAAPA0AABAgAAAmAAAACAAAAP//////////"/>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3" name="Shape 90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CsAAAQLAAAcOQAAPA0AABAgAAAmAAAACAAAAP//////////"/>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4" name="Shape 9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g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15" name="Shape 90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cBG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5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wMAACwFAAAzC4AADwtAAAQAAAAJgAAAAgAAAD//////////w=="/>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DAAD4DAAAiB0AADAUAAAQAAAAJgAAAAgAAAD//////////w=="/>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gAACoDAAAGD0AAGoUAAAQAAAAJgAAAAgAAAD//////////w=="/>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912"/>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BwAAGQUAAB4MgAADDAAABAAAAAmAAAACAAAAP//////////"/>
              </a:ext>
            </a:extLst>
          </p:cNvSpPr>
          <p:nvPr/>
        </p:nvSpPr>
        <p:spPr>
          <a:xfrm>
            <a:off x="4610100" y="3314700"/>
            <a:ext cx="3594100" cy="44958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oBAADcDwAAXAMAAMkRAAAQAAAAJgAAAAgAAAD//////////w=="/>
              </a:ext>
            </a:extLst>
          </p:cNvPicPr>
          <p:nvPr/>
        </p:nvPicPr>
        <p:blipFill>
          <a:blip r:embed="rId5"/>
          <a:stretch>
            <a:fillRect/>
          </a:stretch>
        </p:blipFill>
        <p:spPr>
          <a:xfrm>
            <a:off x="168910" y="2578100"/>
            <a:ext cx="377190" cy="313055"/>
          </a:xfrm>
          <a:prstGeom prst="rect">
            <a:avLst/>
          </a:prstGeom>
          <a:noFill/>
          <a:ln>
            <a:noFill/>
          </a:ln>
          <a:effectLst/>
        </p:spPr>
      </p:pic>
      <p:pic>
        <p:nvPicPr>
          <p:cNvPr id="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QelJ0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8eAADcDwAAOSEAANARAAAQAAAAJgAAAAgAAAD//////////w=="/>
              </a:ext>
            </a:extLst>
          </p:cNvPicPr>
          <p:nvPr/>
        </p:nvPicPr>
        <p:blipFill>
          <a:blip r:embed="rId6"/>
          <a:stretch>
            <a:fillRect/>
          </a:stretch>
        </p:blipFill>
        <p:spPr>
          <a:xfrm>
            <a:off x="5008245" y="2578100"/>
            <a:ext cx="392430" cy="317500"/>
          </a:xfrm>
          <a:prstGeom prst="rect">
            <a:avLst/>
          </a:prstGeom>
          <a:noFill/>
          <a:ln>
            <a:noFill/>
          </a:ln>
          <a:effectLst/>
        </p:spPr>
      </p:pic>
      <p:sp>
        <p:nvSpPr>
          <p:cNvPr id="8" name="Shape 91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vvx5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hcAAHATAADSGwAA8BUAABAAAAAmAAAACAAAAP//////////"/>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91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MAoAAD4EwAAvioAABAgAAAmAAAACAAAAP//////////"/>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0" name="Shape 91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9KJ8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AIrAACcEAAA/ywAABAgAAAmAAAACAAAAP//////////"/>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1" name="Shape 91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8dmv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Consider two rate matrices:</a:t>
            </a:r>
            <a:endParaRPr cap="none">
              <a:solidFill>
                <a:srgbClr val="424242"/>
              </a:solidFill>
            </a:endParaRPr>
          </a:p>
        </p:txBody>
      </p:sp>
      <p:sp>
        <p:nvSpPr>
          <p:cNvPr id="12" name="Shape 9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Bs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0AAAQLAACMHgAAPA0AABAgAAAmAAAACAAAAP//////////"/>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3" name="Shape 92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6gb2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CsAAAQLAAAcOQAAPA0AABAgAAAmAAAACAAAAP//////////"/>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4" name="Shape 92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FaCC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15" name="Shape 92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BAA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5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bBef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wMAACwFAAAzC4AADwtAAAQAAAAJgAAAAgAAAD//////////w=="/>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gkGk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DAAD4DAAAiB0AADAUAAAQAAAAJgAAAAgAAAD//////////w=="/>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ulHPO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gAACoDAAAGD0AAGoUAAAQAAAAJgAAAAgAAAD//////////w=="/>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927"/>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eS2U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CIAAGQUAAB4MgAADDAAABAAAAAmAAAACAAAAP//////////"/>
              </a:ext>
            </a:extLst>
          </p:cNvSpPr>
          <p:nvPr/>
        </p:nvSpPr>
        <p:spPr>
          <a:xfrm>
            <a:off x="5676900" y="3314700"/>
            <a:ext cx="2527300" cy="44958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HHC1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oBAADcDwAAXAMAAMkRAAAQAAAAJgAAAAgAAAD//////////w=="/>
              </a:ext>
            </a:extLst>
          </p:cNvPicPr>
          <p:nvPr/>
        </p:nvPicPr>
        <p:blipFill>
          <a:blip r:embed="rId5"/>
          <a:stretch>
            <a:fillRect/>
          </a:stretch>
        </p:blipFill>
        <p:spPr>
          <a:xfrm>
            <a:off x="168910" y="2578100"/>
            <a:ext cx="377190" cy="313055"/>
          </a:xfrm>
          <a:prstGeom prst="rect">
            <a:avLst/>
          </a:prstGeom>
          <a:noFill/>
          <a:ln>
            <a:noFill/>
          </a:ln>
          <a:effectLst/>
        </p:spPr>
      </p:pic>
      <p:pic>
        <p:nvPicPr>
          <p:cNvPr id="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26Rm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8eAADcDwAAOSEAANARAAAQAAAAJgAAAAgAAAD//////////w=="/>
              </a:ext>
            </a:extLst>
          </p:cNvPicPr>
          <p:nvPr/>
        </p:nvPicPr>
        <p:blipFill>
          <a:blip r:embed="rId6"/>
          <a:stretch>
            <a:fillRect/>
          </a:stretch>
        </p:blipFill>
        <p:spPr>
          <a:xfrm>
            <a:off x="5008245" y="2578100"/>
            <a:ext cx="392430" cy="317500"/>
          </a:xfrm>
          <a:prstGeom prst="rect">
            <a:avLst/>
          </a:prstGeom>
          <a:noFill/>
          <a:ln>
            <a:noFill/>
          </a:ln>
          <a:effectLst/>
        </p:spPr>
      </p:pic>
      <p:sp>
        <p:nvSpPr>
          <p:cNvPr id="8" name="Shape 93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GRnL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hcAAHATAADSGwAA8BUAABAAAAAmAAAACAAAAP//////////"/>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93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Sn2S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MAoAAD4EwAAvioAABAgAAAmAAAACAAAAP//////////"/>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0" name="Shape 93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jj5c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AIrAACcEAAA/ywAABAgAAAmAAAACAAAAP//////////"/>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1" name="Shape 93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iRx0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Consider two rate matrices:</a:t>
            </a:r>
            <a:endParaRPr cap="none">
              <a:solidFill>
                <a:srgbClr val="424242"/>
              </a:solidFill>
            </a:endParaRPr>
          </a:p>
        </p:txBody>
      </p:sp>
      <p:sp>
        <p:nvSpPr>
          <p:cNvPr id="12" name="Shape 93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c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0AAAQLAACMHgAAPA0AABAgAAAmAAAACAAAAP//////////"/>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3" name="Shape 93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CsAAAQLAAAcOQAAPA0AABAgAAAmAAAACAAAAP//////////"/>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4" name="Shape 93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15" name="Shape 93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oyYT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5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wMAACwFAAAzC4AADwtAAAQAAAAJgAAAAgAAAD//////////w=="/>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i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DAAD4DAAAiB0AADAUAAAQAAAAJgAAAAgAAAD//////////w=="/>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XI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gAACoDAAAGD0AAGoUAAAQAAAAJgAAAAgAAAD//////////w=="/>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942"/>
          <p:cNvSpPr>
            <a:extLst>
              <a:ext uri="smNativeData">
                <pr:smNativeData xmlns:pr="smNativeData" xmlns="smNativeData" val="SMDATA_15_2mHZ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B7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CkAAGQUAAB4MgAADDAAABAAAAAmAAAACAAAAP//////////"/>
              </a:ext>
            </a:extLst>
          </p:cNvSpPr>
          <p:nvPr/>
        </p:nvSpPr>
        <p:spPr>
          <a:xfrm>
            <a:off x="6731000" y="3314700"/>
            <a:ext cx="1473200" cy="44958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XI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oBAADcDwAAXAMAAMkRAAAQAAAAJgAAAAgAAAD//////////w=="/>
              </a:ext>
            </a:extLst>
          </p:cNvPicPr>
          <p:nvPr/>
        </p:nvPicPr>
        <p:blipFill>
          <a:blip r:embed="rId5"/>
          <a:stretch>
            <a:fillRect/>
          </a:stretch>
        </p:blipFill>
        <p:spPr>
          <a:xfrm>
            <a:off x="168910" y="2578100"/>
            <a:ext cx="377190" cy="313055"/>
          </a:xfrm>
          <a:prstGeom prst="rect">
            <a:avLst/>
          </a:prstGeom>
          <a:noFill/>
          <a:ln>
            <a:noFill/>
          </a:ln>
          <a:effectLst/>
        </p:spPr>
      </p:pic>
      <p:pic>
        <p:nvPicPr>
          <p:cNvPr id="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sqZlh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8eAADcDwAAOSEAANARAAAQAAAAJgAAAAgAAAD//////////w=="/>
              </a:ext>
            </a:extLst>
          </p:cNvPicPr>
          <p:nvPr/>
        </p:nvPicPr>
        <p:blipFill>
          <a:blip r:embed="rId6"/>
          <a:stretch>
            <a:fillRect/>
          </a:stretch>
        </p:blipFill>
        <p:spPr>
          <a:xfrm>
            <a:off x="5008245" y="2578100"/>
            <a:ext cx="392430" cy="317500"/>
          </a:xfrm>
          <a:prstGeom prst="rect">
            <a:avLst/>
          </a:prstGeom>
          <a:noFill/>
          <a:ln>
            <a:noFill/>
          </a:ln>
          <a:effectLst/>
        </p:spPr>
      </p:pic>
      <p:sp>
        <p:nvSpPr>
          <p:cNvPr id="8" name="Shape 94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YEw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hcAAHATAADSGwAA8BUAABAAAAAmAAAACAAAAP//////////"/>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9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KWvp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MAoAAD4EwAAvioAABAgAAAmAAAACAAAAP//////////"/>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0" name="Shape 94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DfLQ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AIrAACcEAAA/ywAABAgAAAmAAAACAAAAP//////////"/>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1" name="Shape 94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ACFK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Consider two rate matrices:</a:t>
            </a:r>
            <a:endParaRPr cap="none">
              <a:solidFill>
                <a:srgbClr val="424242"/>
              </a:solidFill>
            </a:endParaRPr>
          </a:p>
        </p:txBody>
      </p:sp>
      <p:sp>
        <p:nvSpPr>
          <p:cNvPr id="12" name="Shape 94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0AAAQLAACMHgAAPA0AABAgAAAmAAAACAAAAP//////////"/>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3" name="Shape 95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CsAAAQLAAAcOQAAPA0AABAgAAAmAAAACAAAAP//////////"/>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4" name="Shape 9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dpdG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15" name="Shape 95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NOdl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5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o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2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A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summary of Continuous-Time Markov chains (CTMCs)</a:t>
            </a:r>
          </a:p>
        </p:txBody>
      </p:sp>
      <p:sp>
        <p:nvSpPr>
          <p:cNvPr id="4" name="Shape 2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4KAAAgNQAAPg0AABAgAAAmAAAACAAAAP//////////"/>
              </a:ext>
            </a:extLst>
          </p:cNvSpPr>
          <p:nvPr/>
        </p:nvSpPr>
        <p:spPr>
          <a:xfrm>
            <a:off x="635000" y="174625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2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M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YNAACgMgAAWg8AAAAgAAAmAAAACAAAAP//////////"/>
              </a:ext>
            </a:extLst>
          </p:cNvSpPr>
          <p:nvPr/>
        </p:nvSpPr>
        <p:spPr>
          <a:xfrm>
            <a:off x="990600" y="2127250"/>
            <a:ext cx="7239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2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I4SAACAOQAADhUAAAAgAAAmAAAACAAAAP//////////"/>
              </a:ext>
            </a:extLst>
          </p:cNvSpPr>
          <p:nvPr/>
        </p:nvSpPr>
        <p:spPr>
          <a:xfrm>
            <a:off x="635000" y="3016250"/>
            <a:ext cx="87122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2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YUAABQNwAAKhcAAAAgAAAmAAAACAAAAP//////////"/>
              </a:ext>
            </a:extLst>
          </p:cNvSpPr>
          <p:nvPr/>
        </p:nvSpPr>
        <p:spPr>
          <a:xfrm>
            <a:off x="990600" y="3397250"/>
            <a:ext cx="8001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26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4XAABQNwAAghkAAAAgAAAmAAAACAAAAP//////////"/>
              </a:ext>
            </a:extLst>
          </p:cNvSpPr>
          <p:nvPr/>
        </p:nvSpPr>
        <p:spPr>
          <a:xfrm>
            <a:off x="990600" y="3778250"/>
            <a:ext cx="8001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2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G4PAACgMgAAshEAAAAgAAAmAAAACAAAAP//////////"/>
              </a:ext>
            </a:extLst>
          </p:cNvSpPr>
          <p:nvPr/>
        </p:nvSpPr>
        <p:spPr>
          <a:xfrm>
            <a:off x="990600" y="2508250"/>
            <a:ext cx="7239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CIaAACAOAAAohwAABAgAAAmAAAACAAAAP//////////"/>
              </a:ext>
            </a:extLst>
          </p:cNvSpPr>
          <p:nvPr/>
        </p:nvSpPr>
        <p:spPr>
          <a:xfrm>
            <a:off x="635000" y="424815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
        <p:nvSpPr>
          <p:cNvPr id="11" name="Rectangle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CgMgAA3AoAAAAgAAAmAAAACAAAAP//////////"/>
              </a:ext>
            </a:extLst>
          </p:cNvSpPr>
          <p:nvPr/>
        </p:nvSpPr>
        <p:spPr>
          <a:xfrm>
            <a:off x="990600" y="1397000"/>
            <a:ext cx="7239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100"/>
              </a:lnSpc>
              <a:defRPr sz="1800" cap="none">
                <a:latin typeface="Arial" pitchFamily="1" charset="0"/>
                <a:ea typeface="Gill Sans" pitchFamily="0" charset="0"/>
                <a:cs typeface="Gill Sans" pitchFamily="0" charset="0"/>
              </a:defRPr>
            </a:pPr>
            <a:r>
              <a:rPr cap="none">
                <a:solidFill>
                  <a:srgbClr val="424242"/>
                </a:solidFill>
              </a:rPr>
              <a:t>The scale parameter</a:t>
            </a:r>
            <a:endParaRPr cap="none">
              <a:solidFill>
                <a:srgbClr val="424242"/>
              </a:solidFill>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6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MWFl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wMAACwFAAAzC4AADwtAAAQAAAAJgAAAAgAAAD//////////w=="/>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wxk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DAAD4DAAAiB0AADAUAAAQAAAAJgAAAAgAAAD//////////w=="/>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si8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gAACoDAAAGD0AAGoUAAAQAAAAJgAAAAgAAAD//////////w=="/>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95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TjGA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CwAAAQlAADUMAAAhCcAABAAAAAmAAAACAAAAP//////////"/>
              </a:ext>
            </a:extLst>
          </p:cNvSpPr>
          <p:nvPr/>
        </p:nvSpPr>
        <p:spPr>
          <a:xfrm>
            <a:off x="7277100" y="60172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oBAADcDwAAXAMAAMkRAAAQAAAAJgAAAAgAAAD//////////w=="/>
              </a:ext>
            </a:extLst>
          </p:cNvPicPr>
          <p:nvPr/>
        </p:nvPicPr>
        <p:blipFill>
          <a:blip r:embed="rId5"/>
          <a:stretch>
            <a:fillRect/>
          </a:stretch>
        </p:blipFill>
        <p:spPr>
          <a:xfrm>
            <a:off x="168910" y="2578100"/>
            <a:ext cx="377190" cy="313055"/>
          </a:xfrm>
          <a:prstGeom prst="rect">
            <a:avLst/>
          </a:prstGeom>
          <a:noFill/>
          <a:ln>
            <a:noFill/>
          </a:ln>
          <a:effectLst/>
        </p:spPr>
      </p:pic>
      <p:pic>
        <p:nvPicPr>
          <p:cNvPr id="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8eAADcDwAAOSEAANARAAAQAAAAJgAAAAgAAAD//////////w=="/>
              </a:ext>
            </a:extLst>
          </p:cNvPicPr>
          <p:nvPr/>
        </p:nvPicPr>
        <p:blipFill>
          <a:blip r:embed="rId6"/>
          <a:stretch>
            <a:fillRect/>
          </a:stretch>
        </p:blipFill>
        <p:spPr>
          <a:xfrm>
            <a:off x="5008245" y="2578100"/>
            <a:ext cx="392430" cy="317500"/>
          </a:xfrm>
          <a:prstGeom prst="rect">
            <a:avLst/>
          </a:prstGeom>
          <a:noFill/>
          <a:ln>
            <a:noFill/>
          </a:ln>
          <a:effectLst/>
        </p:spPr>
      </p:pic>
      <p:sp>
        <p:nvSpPr>
          <p:cNvPr id="8" name="Shape 96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hcAAHATAADSGwAA8BUAABAAAAAmAAAACAAAAP//////////"/>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9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MAoAAD4EwAAvioAABAgAAAmAAAACAAAAP//////////"/>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0" name="Shape 9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AIrAACcEAAA/ywAABAgAAAmAAAACAAAAP//////////"/>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1" name="Shape 9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Consider two rate matrices:</a:t>
            </a:r>
            <a:endParaRPr cap="none">
              <a:solidFill>
                <a:srgbClr val="424242"/>
              </a:solidFill>
            </a:endParaRPr>
          </a:p>
        </p:txBody>
      </p:sp>
      <p:sp>
        <p:nvSpPr>
          <p:cNvPr id="12" name="Shape 96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0AAAQLAACMHgAAPA0AABAgAAAmAAAACAAAAP//////////"/>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3" name="Shape 9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CsAAAQLAAAcOQAAPA0AABAgAAAmAAAACAAAAP//////////"/>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4" name="Shape 96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15" name="Shape 96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YG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6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hYiB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wMAACwFAAAzC4AADwtAAAQAAAAJgAAAAgAAAD//////////w=="/>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MDA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DAAD4DAAAiB0AADAUAAAQAAAAJgAAAAgAAAD//////////w=="/>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gAACoDAAAGD0AAGoUAAAQAAAAJgAAAAgAAAD//////////w=="/>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97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CwAAAQlAADUMAAAhCcAABAAAAAmAAAACAAAAP//////////"/>
              </a:ext>
            </a:extLst>
          </p:cNvSpPr>
          <p:nvPr/>
        </p:nvSpPr>
        <p:spPr>
          <a:xfrm>
            <a:off x="7277100" y="60172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oBAADcDwAAXAMAAMkRAAAQAAAAJgAAAAgAAAD//////////w=="/>
              </a:ext>
            </a:extLst>
          </p:cNvPicPr>
          <p:nvPr/>
        </p:nvPicPr>
        <p:blipFill>
          <a:blip r:embed="rId5"/>
          <a:stretch>
            <a:fillRect/>
          </a:stretch>
        </p:blipFill>
        <p:spPr>
          <a:xfrm>
            <a:off x="168910" y="2578100"/>
            <a:ext cx="377190" cy="313055"/>
          </a:xfrm>
          <a:prstGeom prst="rect">
            <a:avLst/>
          </a:prstGeom>
          <a:noFill/>
          <a:ln>
            <a:noFill/>
          </a:ln>
          <a:effectLst/>
        </p:spPr>
      </p:pic>
      <p:pic>
        <p:nvPicPr>
          <p:cNvPr id="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8eAADcDwAAOSEAANARAAAQAAAAJgAAAAgAAAD//////////w=="/>
              </a:ext>
            </a:extLst>
          </p:cNvPicPr>
          <p:nvPr/>
        </p:nvPicPr>
        <p:blipFill>
          <a:blip r:embed="rId6"/>
          <a:stretch>
            <a:fillRect/>
          </a:stretch>
        </p:blipFill>
        <p:spPr>
          <a:xfrm>
            <a:off x="5008245" y="2578100"/>
            <a:ext cx="392430" cy="317500"/>
          </a:xfrm>
          <a:prstGeom prst="rect">
            <a:avLst/>
          </a:prstGeom>
          <a:noFill/>
          <a:ln>
            <a:noFill/>
          </a:ln>
          <a:effectLst/>
        </p:spPr>
      </p:pic>
      <p:sp>
        <p:nvSpPr>
          <p:cNvPr id="8" name="Shape 97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hcAAHATAADSGwAA8BUAABAAAAAmAAAACAAAAP//////////"/>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97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MAoAAD4EwAAvioAABAgAAAmAAAACAAAAP//////////"/>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0" name="Shape 97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AIrAACcEAAA/ywAABAgAAAmAAAACAAAAP//////////"/>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1" name="Shape 97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Consider two rate matrices:</a:t>
            </a:r>
            <a:endParaRPr cap="none">
              <a:solidFill>
                <a:srgbClr val="424242"/>
              </a:solidFill>
            </a:endParaRPr>
          </a:p>
        </p:txBody>
      </p:sp>
      <p:sp>
        <p:nvSpPr>
          <p:cNvPr id="12" name="Shape 9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0AAAQLAACMHgAAPA0AABAgAAAmAAAACAAAAP//////////"/>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3" name="Shape 9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CsAAAQLAAAcOQAAPA0AABAgAAAmAAAACAAAAP//////////"/>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4" name="Shape 98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15" name="Shape 98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
        <p:nvSpPr>
          <p:cNvPr id="16" name="Shape 98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AMAABYrAAD0LgAAKC0AABAAAAAmAAAACAAAAP//////////"/>
              </a:ext>
            </a:extLst>
          </p:cNvSpPr>
          <p:nvPr/>
        </p:nvSpPr>
        <p:spPr>
          <a:xfrm>
            <a:off x="490220" y="7004050"/>
            <a:ext cx="7142480" cy="33655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6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98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Cd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3" name="Shape 9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yS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BMNgAAdAwAABAgAAAmAAAACAAAAP//////////"/>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probability of a sequence of states visited forward in time is equal to the </a:t>
            </a:r>
            <a:br/>
            <a:r>
              <a:rPr cap="none">
                <a:solidFill>
                  <a:srgbClr val="424242"/>
                </a:solidFill>
              </a:rPr>
              <a:t>   series of states visited in the reverse order</a:t>
            </a:r>
            <a:endParaRPr cap="none">
              <a:solidFill>
                <a:srgbClr val="424242"/>
              </a:solidFill>
            </a:endParaRPr>
          </a:p>
        </p:txBody>
      </p:sp>
      <p:sp>
        <p:nvSpPr>
          <p:cNvPr id="4" name="Shape 98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
        <p:nvSpPr>
          <p:cNvPr id="5" name="Shape 98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PAAB3OQAAfBMAABAgAAAmAAAACAAAAP//////////"/>
              </a:ext>
            </a:extLst>
          </p:cNvSpPr>
          <p:nvPr/>
        </p:nvSpPr>
        <p:spPr>
          <a:xfrm>
            <a:off x="990600" y="2540000"/>
            <a:ext cx="835088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Time-reversible models allow an unrooted tree to be rooted anywhere without </a:t>
            </a:r>
            <a:br/>
            <a:r>
              <a:rPr cap="none">
                <a:solidFill>
                  <a:srgbClr val="424242"/>
                </a:solidFill>
              </a:rPr>
              <a:t>    changing the probability of the data </a:t>
            </a:r>
            <a:endParaRPr cap="none">
              <a:solidFill>
                <a:srgbClr val="424242"/>
              </a:solidFill>
            </a:endParaRPr>
          </a:p>
        </p:txBody>
      </p:sp>
      <p:pic>
        <p:nvPicPr>
          <p:cNvPr id="6"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gYAACNDAAAqCUAAFAPAAAQAAAAJgAAAAgAAAD//////////w=="/>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6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9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3" name="Shape 9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BMNgAAdAwAABAgAAAmAAAACAAAAP//////////"/>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probability of a sequence of states visited forward in time is equal to the </a:t>
            </a:r>
            <a:br/>
            <a:r>
              <a:rPr cap="none">
                <a:solidFill>
                  <a:srgbClr val="424242"/>
                </a:solidFill>
              </a:rPr>
              <a:t>   series of states visited in the reverse order</a:t>
            </a:r>
            <a:endParaRPr cap="none">
              <a:solidFill>
                <a:srgbClr val="424242"/>
              </a:solidFill>
            </a:endParaRPr>
          </a:p>
        </p:txBody>
      </p:sp>
      <p:sp>
        <p:nvSpPr>
          <p:cNvPr id="4" name="Shape 99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
        <p:nvSpPr>
          <p:cNvPr id="5" name="Shape 99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CjPAAAcBcAABAgAAAmAAAACAAAAP//////////"/>
              </a:ext>
            </a:extLst>
          </p:cNvSpPr>
          <p:nvPr/>
        </p:nvSpPr>
        <p:spPr>
          <a:xfrm>
            <a:off x="990600" y="3175000"/>
            <a:ext cx="8866505" cy="6350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This allows us to perform inference under unrooted trees, which simplifies the space of</a:t>
            </a:r>
            <a:br/>
            <a:r>
              <a:rPr cap="none">
                <a:solidFill>
                  <a:srgbClr val="424242"/>
                </a:solidFill>
              </a:rPr>
              <a:t>    trees that we have to evaluate, and the algorithms used to compute the likelihood</a:t>
            </a:r>
            <a:endParaRPr cap="none">
              <a:solidFill>
                <a:srgbClr val="424242"/>
              </a:solidFill>
            </a:endParaRPr>
          </a:p>
        </p:txBody>
      </p:sp>
      <p:sp>
        <p:nvSpPr>
          <p:cNvPr id="6" name="Shape 99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PAAB3OQAAfBMAABAgAAAmAAAACAAAAP//////////"/>
              </a:ext>
            </a:extLst>
          </p:cNvSpPr>
          <p:nvPr/>
        </p:nvSpPr>
        <p:spPr>
          <a:xfrm>
            <a:off x="990600" y="2540000"/>
            <a:ext cx="835088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Time-reversible models allow an unrooted tree to be rooted anywhere without </a:t>
            </a:r>
            <a:br/>
            <a:r>
              <a:rPr cap="none">
                <a:solidFill>
                  <a:srgbClr val="424242"/>
                </a:solidFill>
              </a:rPr>
              <a:t>    changing the probability of the data </a:t>
            </a:r>
            <a:endParaRPr cap="none">
              <a:solidFill>
                <a:srgbClr val="424242"/>
              </a:solidFill>
            </a:endParaRPr>
          </a:p>
        </p:txBody>
      </p:sp>
      <p:pic>
        <p:nvPicPr>
          <p:cNvPr id="7"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QkXYD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gYAACNDAAAqCUAAFAPAAAQAAAAJgAAAAgAAAD//////////w=="/>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6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9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3" name="Shape 99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BMNgAAdAwAABAgAAAmAAAACAAAAP//////////"/>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probability of a sequence of states visited forward in time is equal to the </a:t>
            </a:r>
            <a:br/>
            <a:r>
              <a:rPr cap="none">
                <a:solidFill>
                  <a:srgbClr val="424242"/>
                </a:solidFill>
              </a:rPr>
              <a:t>   series of states visited in the reverse order</a:t>
            </a:r>
            <a:endParaRPr cap="none">
              <a:solidFill>
                <a:srgbClr val="424242"/>
              </a:solidFill>
            </a:endParaRPr>
          </a:p>
        </p:txBody>
      </p:sp>
      <p:sp>
        <p:nvSpPr>
          <p:cNvPr id="4" name="Shape 99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JDgWS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
        <p:nvSpPr>
          <p:cNvPr id="5" name="Shape 99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A6ih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CjPAAAcBcAABAgAAAmAAAACAAAAP//////////"/>
              </a:ext>
            </a:extLst>
          </p:cNvSpPr>
          <p:nvPr/>
        </p:nvSpPr>
        <p:spPr>
          <a:xfrm>
            <a:off x="990600" y="3175000"/>
            <a:ext cx="8866505" cy="6350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This allows us to perform inference under unrooted trees, which simplifies the space of</a:t>
            </a:r>
            <a:br/>
            <a:r>
              <a:rPr cap="none">
                <a:solidFill>
                  <a:srgbClr val="424242"/>
                </a:solidFill>
              </a:rPr>
              <a:t>    trees that we have to evaluate, and the algorithms used to compute the likelihood</a:t>
            </a:r>
            <a:endParaRPr cap="none">
              <a:solidFill>
                <a:srgbClr val="424242"/>
              </a:solidFill>
            </a:endParaRPr>
          </a:p>
        </p:txBody>
      </p:sp>
      <p:sp>
        <p:nvSpPr>
          <p:cNvPr id="6" name="Shape 99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s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PAAB3OQAAfBMAABAgAAAmAAAACAAAAP//////////"/>
              </a:ext>
            </a:extLst>
          </p:cNvSpPr>
          <p:nvPr/>
        </p:nvSpPr>
        <p:spPr>
          <a:xfrm>
            <a:off x="990600" y="2540000"/>
            <a:ext cx="835088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Time-reversible models allow an unrooted tree to be rooted anywhere without </a:t>
            </a:r>
            <a:br/>
            <a:r>
              <a:rPr cap="none">
                <a:solidFill>
                  <a:srgbClr val="424242"/>
                </a:solidFill>
              </a:rPr>
              <a:t>    changing the probability of the data </a:t>
            </a:r>
            <a:endParaRPr cap="none">
              <a:solidFill>
                <a:srgbClr val="424242"/>
              </a:solidFill>
            </a:endParaRPr>
          </a:p>
        </p:txBody>
      </p:sp>
      <p:pic>
        <p:nvPicPr>
          <p:cNvPr id="7" name="dropp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gYZM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gYAACNDAAAqCUAAFAPAAAQAAAAJgAAAAgAAAD//////////w=="/>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
        <p:nvSpPr>
          <p:cNvPr id="8"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AYAADAYAACbPAAAvB0AABAgAAAmAAAACAAAAP//////////"/>
              </a:ext>
            </a:extLst>
          </p:cNvSpPr>
          <p:nvPr/>
        </p:nvSpPr>
        <p:spPr>
          <a:xfrm>
            <a:off x="985520" y="3931920"/>
            <a:ext cx="8866505" cy="9017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i="1" cap="none">
                <a:solidFill>
                  <a:srgbClr val="424242"/>
                </a:solidFill>
                <a:latin typeface="Arial" pitchFamily="1" charset="0"/>
                <a:ea typeface="Arial" pitchFamily="1" charset="0"/>
                <a:cs typeface="Arial" pitchFamily="1" charset="0"/>
              </a:defRPr>
            </a:pPr>
            <a:r>
              <a:t>(One can still use the same algorithms for exploring tree space with non-reversible models of sequence evolution, but some extra care is needed (Boussau and Gouy 2006)</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6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5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o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sz="3200" b="0" i="0" u="none" strike="noStrike" kern="1" cap="none" spc="0" baseline="0">
                <a:solidFill>
                  <a:srgbClr val="0433FF"/>
                </a:solidFill>
                <a:effectLst/>
                <a:latin typeface="Arial" pitchFamily="1" charset="0"/>
                <a:ea typeface="Arial" pitchFamily="1" charset="0"/>
                <a:cs typeface="Arial" pitchFamily="1" charset="0"/>
              </a:defRPr>
            </a:pPr>
            <a:r>
              <a:t>Outline</a:t>
            </a:r>
          </a:p>
        </p:txBody>
      </p:sp>
      <p:sp>
        <p:nvSpPr>
          <p:cNvPr id="3" name="Shape 2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C0C0C0"/>
                </a:solidFill>
                <a:effectLst/>
                <a:latin typeface="Arial" pitchFamily="1" charset="0"/>
                <a:ea typeface="Arial" pitchFamily="1" charset="0"/>
                <a:cs typeface="Arial" pitchFamily="1" charset="0"/>
              </a:defRPr>
            </a:pPr>
            <a:r>
              <a:t>I. A brief summary of Continuous-Time Markov chains (CTMCs)</a:t>
            </a:r>
          </a:p>
        </p:txBody>
      </p:sp>
      <p:sp>
        <p:nvSpPr>
          <p:cNvPr id="4" name="Shape 2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4KAAAgNQAAPg0AABAgAAAmAAAACAAAAP//////////"/>
              </a:ext>
            </a:extLst>
          </p:cNvSpPr>
          <p:nvPr/>
        </p:nvSpPr>
        <p:spPr>
          <a:xfrm>
            <a:off x="635000" y="174625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0433FF"/>
                </a:solidFill>
                <a:effectLst/>
                <a:latin typeface="Arial" pitchFamily="1" charset="0"/>
                <a:ea typeface="Arial" pitchFamily="1" charset="0"/>
                <a:cs typeface="Arial" pitchFamily="1" charset="0"/>
              </a:defRPr>
            </a:pPr>
            <a:r>
              <a:t>II. Stochastic models of nucleotide substitution</a:t>
            </a:r>
          </a:p>
        </p:txBody>
      </p:sp>
      <p:sp>
        <p:nvSpPr>
          <p:cNvPr id="5" name="Shape 2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M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YNAACgMgAAWg8AABAgAAAmAAAACAAAAP//////////"/>
              </a:ext>
            </a:extLst>
          </p:cNvSpPr>
          <p:nvPr/>
        </p:nvSpPr>
        <p:spPr>
          <a:xfrm>
            <a:off x="990600" y="2127250"/>
            <a:ext cx="7239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C0C0C0"/>
                </a:solidFill>
                <a:effectLst/>
                <a:latin typeface="Arial" pitchFamily="1" charset="0"/>
                <a:ea typeface="Arial" pitchFamily="1" charset="0"/>
                <a:cs typeface="Arial" pitchFamily="1" charset="0"/>
              </a:defRPr>
            </a:pPr>
            <a:r>
              <a:t>What’s the deal with time reversibility</a:t>
            </a:r>
          </a:p>
        </p:txBody>
      </p:sp>
      <p:sp>
        <p:nvSpPr>
          <p:cNvPr id="6" name="Shape 2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I4SAACAOQAADhUAABAgAAAmAAAACAAAAP//////////"/>
              </a:ext>
            </a:extLst>
          </p:cNvSpPr>
          <p:nvPr/>
        </p:nvSpPr>
        <p:spPr>
          <a:xfrm>
            <a:off x="635000" y="3016250"/>
            <a:ext cx="87122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0433FF"/>
                </a:solidFill>
                <a:effectLst/>
                <a:latin typeface="Arial" pitchFamily="1" charset="0"/>
                <a:ea typeface="Arial" pitchFamily="1" charset="0"/>
                <a:cs typeface="Arial" pitchFamily="1" charset="0"/>
              </a:defRPr>
            </a:pPr>
            <a:r>
              <a:t>III. Accommodating among-site heterogeneity in the substitution process</a:t>
            </a:r>
          </a:p>
        </p:txBody>
      </p:sp>
      <p:sp>
        <p:nvSpPr>
          <p:cNvPr id="7" name="Shape 2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YUAABQNwAAKhcAABAgAAAmAAAACAAAAP//////////"/>
              </a:ext>
            </a:extLst>
          </p:cNvSpPr>
          <p:nvPr/>
        </p:nvSpPr>
        <p:spPr>
          <a:xfrm>
            <a:off x="990600" y="3397250"/>
            <a:ext cx="8001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000000"/>
                </a:solidFill>
                <a:effectLst/>
                <a:latin typeface="Arial" pitchFamily="1" charset="0"/>
                <a:ea typeface="Arial" pitchFamily="1" charset="0"/>
                <a:cs typeface="Arial" pitchFamily="1" charset="0"/>
              </a:defRPr>
            </a:pPr>
            <a:r>
              <a:rPr cap="none">
                <a:solidFill>
                  <a:srgbClr val="424242"/>
                </a:solidFill>
              </a:rPr>
              <a:t>Among-site variation in substitution rates</a:t>
            </a:r>
            <a:endParaRPr cap="none">
              <a:solidFill>
                <a:srgbClr val="424242"/>
              </a:solidFill>
            </a:endParaRPr>
          </a:p>
        </p:txBody>
      </p:sp>
      <p:sp>
        <p:nvSpPr>
          <p:cNvPr id="8" name="Shape 26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4XAABQNwAAghkAABAgAAAmAAAACAAAAP//////////"/>
              </a:ext>
            </a:extLst>
          </p:cNvSpPr>
          <p:nvPr/>
        </p:nvSpPr>
        <p:spPr>
          <a:xfrm>
            <a:off x="990600" y="3778250"/>
            <a:ext cx="8001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000000"/>
                </a:solidFill>
                <a:effectLst/>
                <a:latin typeface="Arial" pitchFamily="1" charset="0"/>
                <a:ea typeface="Arial" pitchFamily="1" charset="0"/>
                <a:cs typeface="Arial" pitchFamily="1" charset="0"/>
              </a:defRPr>
            </a:pPr>
            <a:r>
              <a:rPr cap="none">
                <a:solidFill>
                  <a:srgbClr val="424242"/>
                </a:solidFill>
              </a:rPr>
              <a:t>Among-site variation in substitution process</a:t>
            </a:r>
            <a:endParaRPr cap="none">
              <a:solidFill>
                <a:srgbClr val="424242"/>
              </a:solidFill>
            </a:endParaRPr>
          </a:p>
        </p:txBody>
      </p:sp>
      <p:sp>
        <p:nvSpPr>
          <p:cNvPr id="9" name="Shape 26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G4PAACgMgAAshEAABAgAAAmAAAACAAAAP//////////"/>
              </a:ext>
            </a:extLst>
          </p:cNvSpPr>
          <p:nvPr/>
        </p:nvSpPr>
        <p:spPr>
          <a:xfrm>
            <a:off x="990600" y="2508250"/>
            <a:ext cx="7239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000000"/>
                </a:solidFill>
                <a:effectLst/>
                <a:latin typeface="Arial" pitchFamily="1" charset="0"/>
                <a:ea typeface="Arial" pitchFamily="1" charset="0"/>
                <a:cs typeface="Arial" pitchFamily="1" charset="0"/>
              </a:defRPr>
            </a:pPr>
            <a:r>
              <a:rPr cap="none">
                <a:solidFill>
                  <a:srgbClr val="424242"/>
                </a:solidFill>
              </a:rPr>
              <a:t>Meet the GTR family</a:t>
            </a:r>
            <a:endParaRPr cap="none">
              <a:solidFill>
                <a:srgbClr val="424242"/>
              </a:solidFill>
            </a:endParaRPr>
          </a:p>
        </p:txBody>
      </p:sp>
      <p:sp>
        <p:nvSpPr>
          <p:cNvPr id="10" name="Rectangle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CIaAACAOAAAohwAABAgAAAmAAAACAAAAP//////////"/>
              </a:ext>
            </a:extLst>
          </p:cNvSpPr>
          <p:nvPr/>
        </p:nvSpPr>
        <p:spPr>
          <a:xfrm>
            <a:off x="635000" y="424815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
        <p:nvSpPr>
          <p:cNvPr id="11" name="Rectangle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CgMgAA3AoAABAgAAAmAAAACAAAAP//////////"/>
              </a:ext>
            </a:extLst>
          </p:cNvSpPr>
          <p:nvPr/>
        </p:nvSpPr>
        <p:spPr>
          <a:xfrm>
            <a:off x="990600" y="1397000"/>
            <a:ext cx="7239000" cy="3683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100"/>
              </a:lnSpc>
              <a:defRPr sz="1800" cap="none">
                <a:solidFill>
                  <a:srgbClr val="C0C0C0"/>
                </a:solidFill>
                <a:latin typeface="Arial" pitchFamily="1" charset="0"/>
                <a:ea typeface="Gill Sans" pitchFamily="0" charset="0"/>
                <a:cs typeface="Gill Sans" pitchFamily="0" charset="0"/>
              </a:defRPr>
            </a:pPr>
            <a:r>
              <a:t>The scale parameter</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6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2"/>
          <a:stretch>
            <a:fillRect/>
          </a:stretch>
        </p:blipFill>
        <p:spPr>
          <a:xfrm>
            <a:off x="1447800" y="1813560"/>
            <a:ext cx="7366635" cy="1905000"/>
          </a:xfrm>
          <a:prstGeom prst="rect">
            <a:avLst/>
          </a:prstGeom>
          <a:noFill/>
          <a:ln>
            <a:noFill/>
          </a:ln>
          <a:effectLst/>
        </p:spPr>
      </p:pic>
      <p:sp>
        <p:nvSpPr>
          <p:cNvPr id="3" name="Shape 102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4" name="Shape 102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grpSp>
        <p:nvGrpSpPr>
          <p:cNvPr id="5" name="Group 1030"/>
          <p:cNvGrpSpPr>
            <a:extLst>
              <a:ext uri="smNativeData">
                <pr:smNativeData xmlns:pr="smNativeData" xmlns="smNativeData" val="SMDATA_6_2mHZYhMAAAAlAAAAAQAAAA8BAAAAkAAAAEgAAACQAAAASAAAAAAAAAAAAAAAAAAAABcAAAAUAAAAAAAAAAAAAAD/fwAA/38AAAAAAAAJAAAABAAAABDtPB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3"/>
            <a:stretch>
              <a:fillRect/>
            </a:stretch>
          </p:blipFill>
          <p:spPr>
            <a:xfrm>
              <a:off x="6949440" y="4109085"/>
              <a:ext cx="269240" cy="203835"/>
            </a:xfrm>
            <a:prstGeom prst="rect">
              <a:avLst/>
            </a:prstGeom>
            <a:noFill/>
            <a:ln>
              <a:noFill/>
            </a:ln>
            <a:effectLst/>
          </p:spPr>
        </p:pic>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4"/>
            <a:stretch>
              <a:fillRect/>
            </a:stretch>
          </p:blipFill>
          <p:spPr>
            <a:xfrm>
              <a:off x="3912235" y="4381500"/>
              <a:ext cx="268605" cy="203200"/>
            </a:xfrm>
            <a:prstGeom prst="rect">
              <a:avLst/>
            </a:prstGeom>
            <a:noFill/>
            <a:ln>
              <a:noFill/>
            </a:ln>
            <a:effectLst/>
          </p:spPr>
        </p:pic>
        <p:grpSp>
          <p:nvGrpSpPr>
            <p:cNvPr id="6" name="Group 1029"/>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8" name="Shape 1027"/>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PGn3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mYoXP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5"/>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6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03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EmIS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gAAANIQAA0CUAAH8sAAAQAAAAJgAAAAgAAAD//////////w=="/>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03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03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RxQ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03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BFxA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yAAANkgAACqJgAA8C0AABAAAAAmAAAACAAAAP//////////"/>
              </a:ext>
            </a:extLst>
          </p:cNvSpPr>
          <p:nvPr/>
        </p:nvSpPr>
        <p:spPr>
          <a:xfrm>
            <a:off x="5259705" y="5339715"/>
            <a:ext cx="1025525" cy="212788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9" name="Group 1044"/>
          <p:cNvGrpSpPr>
            <a:extLst>
              <a:ext uri="smNativeData">
                <pr:smNativeData xmlns:pr="smNativeData" xmlns="smNativeData" val="SMDATA_6_2mHZYhMAAAAlAAAAAQAAAA8BAAAAkAAAAEgAAACQAAAASAAAAAAAAAAAAAAAAAAAABcAAAAUAAAAAAAAAAAAAAD/fwAA/38AAAAAAAAJAAAABAAAAPQf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dGBE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0" name="Group 1043"/>
            <p:cNvGrpSpPr>
              <a:extLst>
                <a:ext uri="smNativeData">
                  <pr:smNativeData xmlns:pr="smNativeData" xmlns="smNativeData" val="SMDATA_6_2mHZYhMAAAAlAAAAAQAAAA8BAAAAkAAAAEgAAACQAAAASAAAAAAAAAAAAAAAAAAAABcAAAAUAAAAAAAAAAAAAAD/fwAA/38AAAAAAAAJAAAABAAAAE395F0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2" name="Shape 1041"/>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1"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6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0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qf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DQbUQD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gAAANIQAA0CUAAH8sAAAQAAAAJgAAAAgAAAD//////////w=="/>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05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0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D3SY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05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LAK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KB4AADwLAAB8JAAAhA4AABAAAAAmAAAACAAAAP//////////"/>
              </a:ext>
            </a:extLst>
          </p:cNvSpPr>
          <p:nvPr/>
        </p:nvSpPr>
        <p:spPr>
          <a:xfrm>
            <a:off x="4902200" y="18262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05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BUAAFwOAABIHAAApBEAABAAAAAmAAAACAAAAP//////////"/>
              </a:ext>
            </a:extLst>
          </p:cNvSpPr>
          <p:nvPr/>
        </p:nvSpPr>
        <p:spPr>
          <a:xfrm>
            <a:off x="3568700" y="23342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05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yAAAFQiAACqJgAA8C0AABAAAAAmAAAACAAAAP//////////"/>
              </a:ext>
            </a:extLst>
          </p:cNvSpPr>
          <p:nvPr/>
        </p:nvSpPr>
        <p:spPr>
          <a:xfrm>
            <a:off x="5259705" y="5580380"/>
            <a:ext cx="1025525" cy="188722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05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CAAAFkgAAA0JgAAJCIAABAAAAAmAAAACAAAAP//////////"/>
              </a:ext>
            </a:extLst>
          </p:cNvSpPr>
          <p:nvPr/>
        </p:nvSpPr>
        <p:spPr>
          <a:xfrm>
            <a:off x="5295900" y="52584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2" name="Group 1061"/>
          <p:cNvGrpSpPr>
            <a:extLst>
              <a:ext uri="smNativeData">
                <pr:smNativeData xmlns:pr="smNativeData" xmlns="smNativeData" val="SMDATA_6_2mHZYhMAAAAlAAAAAQAAAA8BAAAAkAAAAEgAAACQAAAASAAAAAAAAAAAAAAAAAAAABcAAAAUAAAAAAAAAAAAAAD/fwAA/38AAAAAAAAJAAAABAAAAAo/CLg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3" name="Group 1060"/>
            <p:cNvGrpSpPr>
              <a:extLst>
                <a:ext uri="smNativeData">
                  <pr:smNativeData xmlns:pr="smNativeData" xmlns="smNativeData" val="SMDATA_6_2mHZYhMAAAAlAAAAAQAAAA8BAAAAkAAAAEgAAACQAAAASAAAAAAAAAAAAAAAAAAAABcAAAAUAAAAAAAAAAAAAAD/fwAA/38AAAAAAAAJAAAABAAAAD/wHTM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5" name="Shape 1058"/>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i4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J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6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0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gAi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q/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CgkWk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gAAANIQAA0CUAAH8sAAAQAAAAJgAAAAgAAAD//////////w=="/>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KKwY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06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06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eX/+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06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k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NCYAADwLAACILAAAhA4AABAAAAAmAAAACAAAAP//////////"/>
              </a:ext>
            </a:extLst>
          </p:cNvSpPr>
          <p:nvPr/>
        </p:nvSpPr>
        <p:spPr>
          <a:xfrm>
            <a:off x="6210300" y="18262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07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NkA5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BUAANwQAABIHAAAJBQAABAAAAAmAAAACAAAAP//////////"/>
              </a:ext>
            </a:extLst>
          </p:cNvSpPr>
          <p:nvPr/>
        </p:nvSpPr>
        <p:spPr>
          <a:xfrm>
            <a:off x="3568700" y="27406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07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yAAAIkkAACqJgAA8C0AABAAAAAmAAAACAAAAP//////////"/>
              </a:ext>
            </a:extLst>
          </p:cNvSpPr>
          <p:nvPr/>
        </p:nvSpPr>
        <p:spPr>
          <a:xfrm>
            <a:off x="5259705" y="5939155"/>
            <a:ext cx="1025525" cy="152844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07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Ck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CAAAIkiAAA0JgAAVCQAABAAAAAmAAAACAAAAP//////////"/>
              </a:ext>
            </a:extLst>
          </p:cNvSpPr>
          <p:nvPr/>
        </p:nvSpPr>
        <p:spPr>
          <a:xfrm>
            <a:off x="5295900" y="56140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2" name="Group 107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UBCE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W4cCg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3" name="Group 107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5" name="Shape 1075"/>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ckgY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EE8L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3h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AnNQAAwAgAABAgAAAmAAAACAAAAP//////////"/>
              </a:ext>
            </a:extLst>
          </p:cNvSpPr>
          <p:nvPr/>
        </p:nvSpPr>
        <p:spPr>
          <a:xfrm>
            <a:off x="639445" y="1016000"/>
            <a:ext cx="8001000" cy="406400"/>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Continuous-time Markov chains </a:t>
            </a:r>
          </a:p>
        </p:txBody>
      </p:sp>
      <p:sp>
        <p:nvSpPr>
          <p:cNvPr id="3" name="Shape 27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zi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MRgAANQIAACsLwAAGAsAABAgAAAmAAAACAAAAP//////////"/>
              </a:ext>
            </a:extLst>
          </p:cNvSpPr>
          <p:nvPr/>
        </p:nvSpPr>
        <p:spPr>
          <a:xfrm>
            <a:off x="3932555" y="1435100"/>
            <a:ext cx="3816985" cy="36830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b="1" i="1" cap="none">
                <a:solidFill>
                  <a:schemeClr val="accent5"/>
                </a:solidFill>
              </a:defRPr>
            </a:pPr>
            <a:r>
              <a:t>Why are they called like that ?</a:t>
            </a:r>
          </a:p>
        </p:txBody>
      </p:sp>
      <p:sp>
        <p:nvSpPr>
          <p:cNvPr id="4" name="Shape 27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0QUAANwAAACvOAAATAQAABAgAAAmAAAACAAAAP//////////"/>
              </a:ext>
            </a:extLst>
          </p:cNvSpPr>
          <p:nvPr/>
        </p:nvSpPr>
        <p:spPr>
          <a:xfrm>
            <a:off x="945515" y="139700"/>
            <a:ext cx="82689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Mechanisms of Character Change</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7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0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wj+E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I9ym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gVaAD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gAAANIQAA0CUAAH8sAAAQAAAAJgAAAAgAAAD//////////w=="/>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yfht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08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fn/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08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08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fC4AADwLAADQNAAAhA4AABAAAAAmAAAACAAAAP//////////"/>
              </a:ext>
            </a:extLst>
          </p:cNvSpPr>
          <p:nvPr/>
        </p:nvSpPr>
        <p:spPr>
          <a:xfrm>
            <a:off x="7556500" y="18262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08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BYAANQTAABwHAAAHBcAABAAAAAmAAAACAAAAP//////////"/>
              </a:ext>
            </a:extLst>
          </p:cNvSpPr>
          <p:nvPr/>
        </p:nvSpPr>
        <p:spPr>
          <a:xfrm>
            <a:off x="3594100" y="32232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08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yAAAMYmAACqJgAA8C0AABAAAAAmAAAACAAAAP//////////"/>
              </a:ext>
            </a:extLst>
          </p:cNvSpPr>
          <p:nvPr/>
        </p:nvSpPr>
        <p:spPr>
          <a:xfrm>
            <a:off x="5259705" y="6303010"/>
            <a:ext cx="1025525" cy="116459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08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CAAALkkAAA0JgAAhCYAABAAAAAmAAAACAAAAP//////////"/>
              </a:ext>
            </a:extLst>
          </p:cNvSpPr>
          <p:nvPr/>
        </p:nvSpPr>
        <p:spPr>
          <a:xfrm>
            <a:off x="5295900" y="59696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2" name="Group 109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cKSk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3" name="Group 1094"/>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5" name="Shape 1092"/>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Flu5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7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09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qf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CwNsc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gAAANIQAA0CUAAH8sAAAQAAAAJgAAAAgAAAD//////////w=="/>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10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10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10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yYAACQOAACfLAAAbBEAABAAAAAmAAAACAAAAP//////////"/>
              </a:ext>
            </a:extLst>
          </p:cNvSpPr>
          <p:nvPr/>
        </p:nvSpPr>
        <p:spPr>
          <a:xfrm>
            <a:off x="6224905" y="229870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104"/>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K+v6+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PB4AAP4QAACQJAAARhQAABAAAAAmAAAACAAAAP//////////"/>
              </a:ext>
            </a:extLst>
          </p:cNvSpPr>
          <p:nvPr/>
        </p:nvSpPr>
        <p:spPr>
          <a:xfrm>
            <a:off x="4914900" y="276225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10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vbA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yAAAKAoAACqJgAA8C0AABAAAAAmAAAACAAAAP//////////"/>
              </a:ext>
            </a:extLst>
          </p:cNvSpPr>
          <p:nvPr/>
        </p:nvSpPr>
        <p:spPr>
          <a:xfrm>
            <a:off x="5259705" y="6604000"/>
            <a:ext cx="1025525" cy="8636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10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0iM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CAAAMEmAAA0JgAAjCgAABAAAAAmAAAACAAAAP//////////"/>
              </a:ext>
            </a:extLst>
          </p:cNvSpPr>
          <p:nvPr/>
        </p:nvSpPr>
        <p:spPr>
          <a:xfrm>
            <a:off x="5295900" y="62998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2" name="Group 1112"/>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PC9h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8YTp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3" name="Group 1111"/>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5" name="Shape 1109"/>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ga3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7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11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qf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CwNsc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gAAANIQAA0CUAAH8sAAAQAAAAJgAAAAgAAAD//////////w=="/>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11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1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1Tfx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12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KKKlz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uy4AACQOAAAPNQAAbBEAABAAAAAmAAAACAAAAP//////////"/>
              </a:ext>
            </a:extLst>
          </p:cNvSpPr>
          <p:nvPr/>
        </p:nvSpPr>
        <p:spPr>
          <a:xfrm>
            <a:off x="7596505" y="229870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12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F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PB4AAAoUAACQJAAAUhcAABAAAAAmAAAACAAAAP//////////"/>
              </a:ext>
            </a:extLst>
          </p:cNvSpPr>
          <p:nvPr/>
        </p:nvSpPr>
        <p:spPr>
          <a:xfrm>
            <a:off x="4914900" y="325755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122"/>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yAAANAqAACqJgAA8C0AABAAAAAmAAAACAAAAP//////////"/>
              </a:ext>
            </a:extLst>
          </p:cNvSpPr>
          <p:nvPr/>
        </p:nvSpPr>
        <p:spPr>
          <a:xfrm>
            <a:off x="5259705" y="6959600"/>
            <a:ext cx="1025525" cy="5080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12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CAAAPEoAAA0JgAAvCoAABAAAAAmAAAACAAAAP//////////"/>
              </a:ext>
            </a:extLst>
          </p:cNvSpPr>
          <p:nvPr/>
        </p:nvSpPr>
        <p:spPr>
          <a:xfrm>
            <a:off x="5295900" y="66554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2" name="Group 1129"/>
          <p:cNvGrpSpPr>
            <a:extLst>
              <a:ext uri="smNativeData">
                <pr:smNativeData xmlns:pr="smNativeData" xmlns="smNativeData" val="SMDATA_6_2mHZYhMAAAAlAAAAAQAAAA8BAAAAkAAAAEgAAACQAAAASAAAAAAAAAAAAAAAAAAAABcAAAAUAAAAAAAAAAAAAAD/fwAA/38AAAAAAAAJAAAABAAAAFkAQQ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3" name="Group 1128"/>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5" name="Shape 1126"/>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7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13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uZ2Ug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Bmcm0+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gAAANIQAA0CUAAH8sAAAQAAAAJgAAAAgAAAD//////////w=="/>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13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RGaW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13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13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CAAAPkqAAA0JgAAxCwAABAAAAAmAAAACAAAAP//////////"/>
              </a:ext>
            </a:extLst>
          </p:cNvSpPr>
          <p:nvPr/>
        </p:nvSpPr>
        <p:spPr>
          <a:xfrm>
            <a:off x="5295900" y="69856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13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uy4AAOAQAAAPNQAAKBQAABAAAAAmAAAACAAAAP//////////"/>
              </a:ext>
            </a:extLst>
          </p:cNvSpPr>
          <p:nvPr/>
        </p:nvSpPr>
        <p:spPr>
          <a:xfrm>
            <a:off x="7596505" y="274320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13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cCYAAAoUAADELAAAUhcAABAAAAAmAAAACAAAAP//////////"/>
              </a:ext>
            </a:extLst>
          </p:cNvSpPr>
          <p:nvPr/>
        </p:nvSpPr>
        <p:spPr>
          <a:xfrm>
            <a:off x="6248400" y="325755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1" name="Group 1145"/>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2" name="Group 1144"/>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4" name="Shape 1142"/>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7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14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3"/>
          <a:stretch>
            <a:fillRect/>
          </a:stretch>
        </p:blipFill>
        <p:spPr>
          <a:xfrm>
            <a:off x="1447800" y="1813560"/>
            <a:ext cx="7366635" cy="1905000"/>
          </a:xfrm>
          <a:prstGeom prst="rect">
            <a:avLst/>
          </a:prstGeom>
          <a:noFill/>
          <a:ln>
            <a:noFill/>
          </a:ln>
          <a:effectLst/>
        </p:spPr>
      </p:pic>
      <p:sp>
        <p:nvSpPr>
          <p:cNvPr id="5" name="Shape 115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BCww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15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grpSp>
        <p:nvGrpSpPr>
          <p:cNvPr id="7" name="Group 1157"/>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wB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4"/>
            <a:stretch>
              <a:fillRect/>
            </a:stretch>
          </p:blipFill>
          <p:spPr>
            <a:xfrm>
              <a:off x="6949440" y="4109085"/>
              <a:ext cx="269240" cy="203835"/>
            </a:xfrm>
            <a:prstGeom prst="rect">
              <a:avLst/>
            </a:prstGeom>
            <a:noFill/>
            <a:ln>
              <a:noFill/>
            </a:ln>
            <a:effectLst/>
          </p:spPr>
        </p:pic>
        <p:pic>
          <p:nvPicPr>
            <p:cNvPr id="11"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MqTZ2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8" name="Group 1156"/>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0" name="Shape 1154"/>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dhuj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vLc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5"/>
              <a:stretch>
                <a:fillRect/>
              </a:stretch>
            </p:blipFill>
            <p:spPr>
              <a:xfrm>
                <a:off x="6489700" y="4655820"/>
                <a:ext cx="259080" cy="229235"/>
              </a:xfrm>
              <a:prstGeom prst="rect">
                <a:avLst/>
              </a:prstGeom>
              <a:noFill/>
              <a:ln>
                <a:noFill/>
              </a:ln>
              <a:effectLst/>
            </p:spPr>
          </p:pic>
        </p:grpSp>
      </p:grpSp>
      <p:grpSp>
        <p:nvGrpSpPr>
          <p:cNvPr id="13" name="Group 1160"/>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BgGAABgIgAAsTsAAD4mAAAQAAAAJgAAAAgAAAD/////AAAAAA=="/>
              </a:ext>
            </a:extLst>
          </p:cNvGrpSpPr>
          <p:nvPr/>
        </p:nvGrpSpPr>
        <p:grpSpPr>
          <a:xfrm>
            <a:off x="990600" y="5588000"/>
            <a:ext cx="8712835" cy="628650"/>
            <a:chOff x="990600" y="5588000"/>
            <a:chExt cx="8712835" cy="628650"/>
          </a:xfrm>
        </p:grpSpPr>
        <p:sp>
          <p:nvSpPr>
            <p:cNvPr id="15" name="Shape 115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GAiAACxOwAAPiYAAAAgAAAmAAAACAAAAP//////////"/>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are in the columns of the matrix, reflecting the fact that </a:t>
              </a:r>
              <a:br/>
              <a:r>
                <a:rPr cap="none">
                  <a:solidFill>
                    <a:srgbClr val="424242"/>
                  </a:solidFill>
                </a:rPr>
                <a:t>    the instantaneous rate of change to state </a:t>
              </a:r>
              <a:r>
                <a:rPr i="1" cap="none">
                  <a:solidFill>
                    <a:srgbClr val="424242"/>
                  </a:solidFill>
                  <a:latin typeface="Times New Roman" pitchFamily="1" charset="0"/>
                  <a:ea typeface="Times New Roman" pitchFamily="1" charset="0"/>
                  <a:cs typeface="Times New Roman" pitchFamily="1" charset="0"/>
                </a:rPr>
                <a:t>j</a:t>
              </a:r>
              <a:r>
                <a:rPr cap="none">
                  <a:solidFill>
                    <a:srgbClr val="424242"/>
                  </a:solidFill>
                </a:rPr>
                <a:t> depends on its stationary frequency, </a:t>
              </a:r>
              <a:endParaRPr cap="none">
                <a:solidFill>
                  <a:srgbClr val="424242"/>
                </a:solidFill>
              </a:endParaRPr>
            </a:p>
          </p:txBody>
        </p:sp>
        <p:pic>
          <p:nvPicPr>
            <p:cNvPr id="1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vLc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45AADAJAAA5joAACgmAAAAAAAAJgAAAAgAAAD//////////w=="/>
                </a:ext>
              </a:extLst>
            </p:cNvPicPr>
            <p:nvPr/>
          </p:nvPicPr>
          <p:blipFill>
            <a:blip r:embed="rId5"/>
            <a:stretch>
              <a:fillRect/>
            </a:stretch>
          </p:blipFill>
          <p:spPr>
            <a:xfrm>
              <a:off x="9315450" y="5974080"/>
              <a:ext cx="259080" cy="228600"/>
            </a:xfrm>
            <a:prstGeom prst="rect">
              <a:avLst/>
            </a:prstGeom>
            <a:noFill/>
            <a:ln>
              <a:noFill/>
            </a:ln>
            <a:effectLst/>
          </p:spPr>
        </p:pic>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7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1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FAAc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QBQ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3"/>
          <a:stretch>
            <a:fillRect/>
          </a:stretch>
        </p:blipFill>
        <p:spPr>
          <a:xfrm>
            <a:off x="1447800" y="1813560"/>
            <a:ext cx="7366635" cy="1905000"/>
          </a:xfrm>
          <a:prstGeom prst="rect">
            <a:avLst/>
          </a:prstGeom>
          <a:noFill/>
          <a:ln>
            <a:noFill/>
          </a:ln>
          <a:effectLst/>
        </p:spPr>
      </p:pic>
      <p:sp>
        <p:nvSpPr>
          <p:cNvPr id="5" name="Shape 1165"/>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16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7" name="Shape 1167"/>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RgAADwLAAABHAAAzBYAABAAAAAmAAAACAAAAP//////////"/>
              </a:ext>
            </a:extLst>
          </p:cNvSpPr>
          <p:nvPr/>
        </p:nvSpPr>
        <p:spPr>
          <a:xfrm>
            <a:off x="40341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8" name="Group 1173"/>
          <p:cNvGrpSpPr>
            <a:extLst>
              <a:ext uri="smNativeData">
                <pr:smNativeData xmlns:pr="smNativeData" xmlns="smNativeData" val="SMDATA_6_2mHZYhMAAAAlAAAAAQAAAA8BAAAAkAAAAEgAAACQAAAASAAAAAAAAAAAAAAAAAAAABcAAAAUAAAAAAAAAAAAAAD/fwAA/38AAAAAAAAJAAAABAAAAFkAQQ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4"/>
            <a:stretch>
              <a:fillRect/>
            </a:stretch>
          </p:blipFill>
          <p:spPr>
            <a:xfrm>
              <a:off x="6949440" y="4109085"/>
              <a:ext cx="269240" cy="203835"/>
            </a:xfrm>
            <a:prstGeom prst="rect">
              <a:avLst/>
            </a:prstGeom>
            <a:noFill/>
            <a:ln>
              <a:noFill/>
            </a:ln>
            <a:effectLst/>
          </p:spPr>
        </p:pic>
        <p:pic>
          <p:nvPicPr>
            <p:cNvPr id="1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9" name="Group 1172"/>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1" name="Shape 1170"/>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5"/>
              <a:stretch>
                <a:fillRect/>
              </a:stretch>
            </p:blipFill>
            <p:spPr>
              <a:xfrm>
                <a:off x="6489700" y="4655820"/>
                <a:ext cx="259080" cy="229235"/>
              </a:xfrm>
              <a:prstGeom prst="rect">
                <a:avLst/>
              </a:prstGeom>
              <a:noFill/>
              <a:ln>
                <a:noFill/>
              </a:ln>
              <a:effectLst/>
            </p:spPr>
          </p:pic>
        </p:grpSp>
      </p:grpSp>
      <p:grpSp>
        <p:nvGrpSpPr>
          <p:cNvPr id="14" name="Group 1176"/>
          <p:cNvGrpSpPr>
            <a:extLst>
              <a:ext uri="smNativeData">
                <pr:smNativeData xmlns:pr="smNativeData" xmlns="smNativeData" val="SMDATA_6_2mHZYhMAAAAlAAAAAQAAAA8BAAAAkAAAAEgAAACQAAAASAAAAAAAAAAAAAAAAAAAABcAAAAUAAAAAAAAAAAAAAD/fwAA/38AAAAAAAAJAAAABAAAAAEAAAAfAAAAVAAAAAAAAAAAAAAAAAAAAAAAAAAAAAAAAAAAAAAAAAAAAAAAAAAAAAAAAAAAAAAAAAAAAAAAAAAAAAAAAAAAAAAAAAAAAAAAAAAAAAAAAAAAAAAAAAAAACEAAAAYAAAAFAAAABgGAABgIgAAsTsAAD4mAAAQAAAAJgAAAAgAAAD/////AAAAAA=="/>
              </a:ext>
            </a:extLst>
          </p:cNvGrpSpPr>
          <p:nvPr/>
        </p:nvGrpSpPr>
        <p:grpSpPr>
          <a:xfrm>
            <a:off x="990600" y="5588000"/>
            <a:ext cx="8712835" cy="628650"/>
            <a:chOff x="990600" y="5588000"/>
            <a:chExt cx="8712835" cy="628650"/>
          </a:xfrm>
        </p:grpSpPr>
        <p:sp>
          <p:nvSpPr>
            <p:cNvPr id="16" name="Shape 11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PZfB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GAiAACxOwAAPiYAAAAgAAAmAAAACAAAAP//////////"/>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are in the columns of the matrix, reflecting the fact that </a:t>
              </a:r>
              <a:br/>
              <a:r>
                <a:rPr cap="none">
                  <a:solidFill>
                    <a:srgbClr val="424242"/>
                  </a:solidFill>
                </a:rPr>
                <a:t>    the instantaneous rate of change to state </a:t>
              </a:r>
              <a:r>
                <a:rPr i="1" cap="none">
                  <a:solidFill>
                    <a:srgbClr val="424242"/>
                  </a:solidFill>
                  <a:latin typeface="Times New Roman" pitchFamily="1" charset="0"/>
                  <a:ea typeface="Times New Roman" pitchFamily="1" charset="0"/>
                  <a:cs typeface="Times New Roman" pitchFamily="1" charset="0"/>
                </a:rPr>
                <a:t>j</a:t>
              </a:r>
              <a:r>
                <a:rPr cap="none">
                  <a:solidFill>
                    <a:srgbClr val="424242"/>
                  </a:solidFill>
                </a:rPr>
                <a:t> depends on its stationary frequency, </a:t>
              </a:r>
              <a:endParaRPr cap="none">
                <a:solidFill>
                  <a:srgbClr val="424242"/>
                </a:solidFill>
              </a:endParaRPr>
            </a:p>
          </p:txBody>
        </p:sp>
        <p:pic>
          <p:nvPicPr>
            <p:cNvPr id="1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CQL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45AADAJAAA5joAACgmAAAAAAAAJgAAAAgAAAD//////////w=="/>
                </a:ext>
              </a:extLst>
            </p:cNvPicPr>
            <p:nvPr/>
          </p:nvPicPr>
          <p:blipFill>
            <a:blip r:embed="rId5"/>
            <a:stretch>
              <a:fillRect/>
            </a:stretch>
          </p:blipFill>
          <p:spPr>
            <a:xfrm>
              <a:off x="9315450" y="5974080"/>
              <a:ext cx="259080" cy="228600"/>
            </a:xfrm>
            <a:prstGeom prst="rect">
              <a:avLst/>
            </a:prstGeom>
            <a:noFill/>
            <a:ln>
              <a:noFill/>
            </a:ln>
            <a:effectLst/>
          </p:spPr>
        </p:pic>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7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17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iKPj1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QkXY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3"/>
          <a:stretch>
            <a:fillRect/>
          </a:stretch>
        </p:blipFill>
        <p:spPr>
          <a:xfrm>
            <a:off x="1447800" y="1813560"/>
            <a:ext cx="7366635" cy="1905000"/>
          </a:xfrm>
          <a:prstGeom prst="rect">
            <a:avLst/>
          </a:prstGeom>
          <a:noFill/>
          <a:ln>
            <a:noFill/>
          </a:ln>
          <a:effectLst/>
        </p:spPr>
      </p:pic>
      <p:sp>
        <p:nvSpPr>
          <p:cNvPr id="5" name="Shape 118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vbRe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18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7" name="Shape 1183"/>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SEAADwLAAA1JAAAzBYAABAAAAAmAAAACAAAAP//////////"/>
              </a:ext>
            </a:extLst>
          </p:cNvSpPr>
          <p:nvPr/>
        </p:nvSpPr>
        <p:spPr>
          <a:xfrm>
            <a:off x="53676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8" name="Group 1189"/>
          <p:cNvGrpSpPr>
            <a:extLst>
              <a:ext uri="smNativeData">
                <pr:smNativeData xmlns:pr="smNativeData" xmlns="smNativeData" val="SMDATA_6_2mHZYhMAAAAlAAAAAQAAAA8BAAAAkAAAAEgAAACQAAAASAAAAAAAAAAAAAAAAAAAABcAAAAUAAAAAAAAAAAAAAD/fwAA/38AAAAAAAAJAAAABAAAABCUDww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4"/>
            <a:stretch>
              <a:fillRect/>
            </a:stretch>
          </p:blipFill>
          <p:spPr>
            <a:xfrm>
              <a:off x="6949440" y="4109085"/>
              <a:ext cx="269240" cy="203835"/>
            </a:xfrm>
            <a:prstGeom prst="rect">
              <a:avLst/>
            </a:prstGeom>
            <a:noFill/>
            <a:ln>
              <a:noFill/>
            </a:ln>
            <a:effectLst/>
          </p:spPr>
        </p:pic>
        <p:pic>
          <p:nvPicPr>
            <p:cNvPr id="1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9" name="Group 118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1" name="Shape 1186"/>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5"/>
              <a:stretch>
                <a:fillRect/>
              </a:stretch>
            </p:blipFill>
            <p:spPr>
              <a:xfrm>
                <a:off x="6489700" y="4655820"/>
                <a:ext cx="259080" cy="229235"/>
              </a:xfrm>
              <a:prstGeom prst="rect">
                <a:avLst/>
              </a:prstGeom>
              <a:noFill/>
              <a:ln>
                <a:noFill/>
              </a:ln>
              <a:effectLst/>
            </p:spPr>
          </p:pic>
        </p:grpSp>
      </p:grpSp>
      <p:grpSp>
        <p:nvGrpSpPr>
          <p:cNvPr id="14" name="Group 1192"/>
          <p:cNvGrpSpPr>
            <a:extLst>
              <a:ext uri="smNativeData">
                <pr:smNativeData xmlns:pr="smNativeData" xmlns="smNativeData" val="SMDATA_6_2mHZYhMAAAAlAAAAAQAAAA8BAAAAkAAAAEgAAACQAAAASAAAAAAAAAAAAAAAAAAAABcAAAAUAAAAAAAAAAAAAAD/fwAA/38AAAAAAAAJAAAABAAAAC8ALwAfAAAAVAAAAAAAAAAAAAAAAAAAAAAAAAAAAAAAAAAAAAAAAAAAAAAAAAAAAAAAAAAAAAAAAAAAAAAAAAAAAAAAAAAAAAAAAAAAAAAAAAAAAAAAAAAAAAAAAAAAACEAAAAYAAAAFAAAABgGAABgIgAAsTsAAD4mAAAQAAAAJgAAAAgAAAD/////AAAAAA=="/>
              </a:ext>
            </a:extLst>
          </p:cNvGrpSpPr>
          <p:nvPr/>
        </p:nvGrpSpPr>
        <p:grpSpPr>
          <a:xfrm>
            <a:off x="990600" y="5588000"/>
            <a:ext cx="8712835" cy="628650"/>
            <a:chOff x="990600" y="5588000"/>
            <a:chExt cx="8712835" cy="628650"/>
          </a:xfrm>
        </p:grpSpPr>
        <p:sp>
          <p:nvSpPr>
            <p:cNvPr id="16" name="Shape 119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GAiAACxOwAAPiYAAAAgAAAmAAAACAAAAP//////////"/>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are in the columns of the matrix, reflecting the fact that </a:t>
              </a:r>
              <a:br/>
              <a:r>
                <a:rPr cap="none">
                  <a:solidFill>
                    <a:srgbClr val="424242"/>
                  </a:solidFill>
                </a:rPr>
                <a:t>    the instantaneous rate of change to state </a:t>
              </a:r>
              <a:r>
                <a:rPr i="1" cap="none">
                  <a:solidFill>
                    <a:srgbClr val="424242"/>
                  </a:solidFill>
                  <a:latin typeface="Times New Roman" pitchFamily="1" charset="0"/>
                  <a:ea typeface="Times New Roman" pitchFamily="1" charset="0"/>
                  <a:cs typeface="Times New Roman" pitchFamily="1" charset="0"/>
                </a:rPr>
                <a:t>j</a:t>
              </a:r>
              <a:r>
                <a:rPr cap="none">
                  <a:solidFill>
                    <a:srgbClr val="424242"/>
                  </a:solidFill>
                </a:rPr>
                <a:t> depends on its stationary frequency, </a:t>
              </a:r>
              <a:endParaRPr cap="none">
                <a:solidFill>
                  <a:srgbClr val="424242"/>
                </a:solidFill>
              </a:endParaRPr>
            </a:p>
          </p:txBody>
        </p:sp>
        <p:pic>
          <p:nvPicPr>
            <p:cNvPr id="1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45AADAJAAA5joAACgmAAAAAAAAJgAAAAgAAAD//////////w=="/>
                </a:ext>
              </a:extLst>
            </p:cNvPicPr>
            <p:nvPr/>
          </p:nvPicPr>
          <p:blipFill>
            <a:blip r:embed="rId5"/>
            <a:stretch>
              <a:fillRect/>
            </a:stretch>
          </p:blipFill>
          <p:spPr>
            <a:xfrm>
              <a:off x="9315450" y="5974080"/>
              <a:ext cx="259080" cy="228600"/>
            </a:xfrm>
            <a:prstGeom prst="rect">
              <a:avLst/>
            </a:prstGeom>
            <a:noFill/>
            <a:ln>
              <a:noFill/>
            </a:ln>
            <a:effectLst/>
          </p:spPr>
        </p:pic>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7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19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sP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wl1s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3"/>
          <a:stretch>
            <a:fillRect/>
          </a:stretch>
        </p:blipFill>
        <p:spPr>
          <a:xfrm>
            <a:off x="1447800" y="1813560"/>
            <a:ext cx="7366635" cy="1905000"/>
          </a:xfrm>
          <a:prstGeom prst="rect">
            <a:avLst/>
          </a:prstGeom>
          <a:noFill/>
          <a:ln>
            <a:noFill/>
          </a:ln>
          <a:effectLst/>
        </p:spPr>
      </p:pic>
      <p:sp>
        <p:nvSpPr>
          <p:cNvPr id="5" name="Shape 119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CA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19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7" name="Shape 119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SkAADwLAAB9LAAAzBYAABAAAAAmAAAACAAAAP//////////"/>
              </a:ext>
            </a:extLst>
          </p:cNvSpPr>
          <p:nvPr/>
        </p:nvSpPr>
        <p:spPr>
          <a:xfrm>
            <a:off x="67138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8" name="Group 1205"/>
          <p:cNvGrpSpPr>
            <a:extLst>
              <a:ext uri="smNativeData">
                <pr:smNativeData xmlns:pr="smNativeData" xmlns="smNativeData" val="SMDATA_6_2mHZYhMAAAAlAAAAAQAAAA8BAAAAkAAAAEgAAACQAAAASAAAAAAAAAAAAAAAAAAAABcAAAAUAAAAAAAAAAAAAAD/fwAA/38AAAAAAAAJAAAABAAAAEIAaw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4"/>
            <a:stretch>
              <a:fillRect/>
            </a:stretch>
          </p:blipFill>
          <p:spPr>
            <a:xfrm>
              <a:off x="6949440" y="4109085"/>
              <a:ext cx="269240" cy="203835"/>
            </a:xfrm>
            <a:prstGeom prst="rect">
              <a:avLst/>
            </a:prstGeom>
            <a:noFill/>
            <a:ln>
              <a:noFill/>
            </a:ln>
            <a:effectLst/>
          </p:spPr>
        </p:pic>
        <p:pic>
          <p:nvPicPr>
            <p:cNvPr id="1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9" name="Group 1204"/>
            <p:cNvGrpSpPr>
              <a:extLst>
                <a:ext uri="smNativeData">
                  <pr:smNativeData xmlns:pr="smNativeData" xmlns="smNativeData" val="SMDATA_6_2mHZYhMAAAAlAAAAAQAAAA8BAAAAkAAAAEgAAACQAAAASAAAAAAAAAAAAAAAAAAAABcAAAAUAAAAAAAAAAAAAAD/fwAA/38AAAAAAAAJAAAABAAAAHoATQ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1" name="Shape 1202"/>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5"/>
              <a:stretch>
                <a:fillRect/>
              </a:stretch>
            </p:blipFill>
            <p:spPr>
              <a:xfrm>
                <a:off x="6489700" y="4655820"/>
                <a:ext cx="259080" cy="229235"/>
              </a:xfrm>
              <a:prstGeom prst="rect">
                <a:avLst/>
              </a:prstGeom>
              <a:noFill/>
              <a:ln>
                <a:noFill/>
              </a:ln>
              <a:effectLst/>
            </p:spPr>
          </p:pic>
        </p:grpSp>
      </p:grpSp>
      <p:grpSp>
        <p:nvGrpSpPr>
          <p:cNvPr id="14" name="Group 1208"/>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BgGAABgIgAAsTsAAD4mAAAQAAAAJgAAAAgAAAD/////AAAAAA=="/>
              </a:ext>
            </a:extLst>
          </p:cNvGrpSpPr>
          <p:nvPr/>
        </p:nvGrpSpPr>
        <p:grpSpPr>
          <a:xfrm>
            <a:off x="990600" y="5588000"/>
            <a:ext cx="8712835" cy="628650"/>
            <a:chOff x="990600" y="5588000"/>
            <a:chExt cx="8712835" cy="628650"/>
          </a:xfrm>
        </p:grpSpPr>
        <p:sp>
          <p:nvSpPr>
            <p:cNvPr id="16" name="Shape 12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GAiAACxOwAAPiYAAAAgAAAmAAAACAAAAP//////////"/>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are in the columns of the matrix, reflecting the fact that </a:t>
              </a:r>
              <a:br/>
              <a:r>
                <a:rPr cap="none">
                  <a:solidFill>
                    <a:srgbClr val="424242"/>
                  </a:solidFill>
                </a:rPr>
                <a:t>    the instantaneous rate of change to state </a:t>
              </a:r>
              <a:r>
                <a:rPr i="1" cap="none">
                  <a:solidFill>
                    <a:srgbClr val="424242"/>
                  </a:solidFill>
                  <a:latin typeface="Times New Roman" pitchFamily="1" charset="0"/>
                  <a:ea typeface="Times New Roman" pitchFamily="1" charset="0"/>
                  <a:cs typeface="Times New Roman" pitchFamily="1" charset="0"/>
                </a:rPr>
                <a:t>j</a:t>
              </a:r>
              <a:r>
                <a:rPr cap="none">
                  <a:solidFill>
                    <a:srgbClr val="424242"/>
                  </a:solidFill>
                </a:rPr>
                <a:t> depends on its stationary frequency, </a:t>
              </a:r>
              <a:endParaRPr cap="none">
                <a:solidFill>
                  <a:srgbClr val="424242"/>
                </a:solidFill>
              </a:endParaRPr>
            </a:p>
          </p:txBody>
        </p:sp>
        <p:pic>
          <p:nvPicPr>
            <p:cNvPr id="1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45AADAJAAA5joAACgmAAAAAAAAJgAAAAgAAAD//////////w=="/>
                </a:ext>
              </a:extLst>
            </p:cNvPicPr>
            <p:nvPr/>
          </p:nvPicPr>
          <p:blipFill>
            <a:blip r:embed="rId5"/>
            <a:stretch>
              <a:fillRect/>
            </a:stretch>
          </p:blipFill>
          <p:spPr>
            <a:xfrm>
              <a:off x="9315450" y="5974080"/>
              <a:ext cx="259080" cy="228600"/>
            </a:xfrm>
            <a:prstGeom prst="rect">
              <a:avLst/>
            </a:prstGeom>
            <a:noFill/>
            <a:ln>
              <a:noFill/>
            </a:ln>
            <a:effectLst/>
          </p:spPr>
        </p:pic>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7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1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WHXN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QOFs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3"/>
          <a:stretch>
            <a:fillRect/>
          </a:stretch>
        </p:blipFill>
        <p:spPr>
          <a:xfrm>
            <a:off x="1447800" y="1813560"/>
            <a:ext cx="7366635" cy="1905000"/>
          </a:xfrm>
          <a:prstGeom prst="rect">
            <a:avLst/>
          </a:prstGeom>
          <a:noFill/>
          <a:ln>
            <a:noFill/>
          </a:ln>
          <a:effectLst/>
        </p:spPr>
      </p:pic>
      <p:sp>
        <p:nvSpPr>
          <p:cNvPr id="5" name="Shape 121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4ah8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21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7" name="Shape 121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TEAADwLAADFNAAAzBYAABAAAAAmAAAACAAAAP//////////"/>
              </a:ext>
            </a:extLst>
          </p:cNvSpPr>
          <p:nvPr/>
        </p:nvSpPr>
        <p:spPr>
          <a:xfrm>
            <a:off x="80600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8" name="Group 121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BgGAABgIgAAsTsAAD4mAAAQAAAAJgAAAAgAAAD/////AAAAAA=="/>
              </a:ext>
            </a:extLst>
          </p:cNvGrpSpPr>
          <p:nvPr/>
        </p:nvGrpSpPr>
        <p:grpSpPr>
          <a:xfrm>
            <a:off x="990600" y="5588000"/>
            <a:ext cx="8712835" cy="628650"/>
            <a:chOff x="990600" y="5588000"/>
            <a:chExt cx="8712835" cy="628650"/>
          </a:xfrm>
        </p:grpSpPr>
        <p:sp>
          <p:nvSpPr>
            <p:cNvPr id="10" name="Shape 121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GAiAACxOwAAPiYAAAAgAAAmAAAACAAAAP//////////"/>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are in the columns of the matrix, reflecting the fact that </a:t>
              </a:r>
              <a:br/>
              <a:r>
                <a:rPr cap="none">
                  <a:solidFill>
                    <a:srgbClr val="424242"/>
                  </a:solidFill>
                </a:rPr>
                <a:t>    the instantaneous rate of change to state </a:t>
              </a:r>
              <a:r>
                <a:rPr i="1" cap="none">
                  <a:solidFill>
                    <a:srgbClr val="424242"/>
                  </a:solidFill>
                  <a:latin typeface="Times New Roman" pitchFamily="1" charset="0"/>
                  <a:ea typeface="Times New Roman" pitchFamily="1" charset="0"/>
                  <a:cs typeface="Times New Roman" pitchFamily="1" charset="0"/>
                </a:rPr>
                <a:t>j</a:t>
              </a:r>
              <a:r>
                <a:rPr cap="none">
                  <a:solidFill>
                    <a:srgbClr val="424242"/>
                  </a:solidFill>
                </a:rPr>
                <a:t> depends on its stationary frequency, </a:t>
              </a:r>
              <a:endParaRPr cap="none">
                <a:solidFill>
                  <a:srgbClr val="424242"/>
                </a:solidFill>
              </a:endParaRPr>
            </a:p>
          </p:txBody>
        </p:sp>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45AADAJAAA5joAACgmAAAAAAAAJgAAAAgAAAD//////////w=="/>
                </a:ext>
              </a:extLst>
            </p:cNvPicPr>
            <p:nvPr/>
          </p:nvPicPr>
          <p:blipFill>
            <a:blip r:embed="rId4"/>
            <a:stretch>
              <a:fillRect/>
            </a:stretch>
          </p:blipFill>
          <p:spPr>
            <a:xfrm>
              <a:off x="9315450" y="5974080"/>
              <a:ext cx="259080" cy="228600"/>
            </a:xfrm>
            <a:prstGeom prst="rect">
              <a:avLst/>
            </a:prstGeom>
            <a:noFill/>
            <a:ln>
              <a:noFill/>
            </a:ln>
            <a:effectLst/>
          </p:spPr>
        </p:pic>
      </p:grpSp>
      <p:grpSp>
        <p:nvGrpSpPr>
          <p:cNvPr id="11" name="Group 1224"/>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5"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jBA0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2" name="Group 1223"/>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4" name="Shape 1221"/>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EBQ0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4"/>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7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2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VzZX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GAiAACxOwAAPiYAABAgAAAmAAAACAAAAP//////////"/>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are in the columns of the matrix, reflecting the fact that </a:t>
            </a:r>
            <a:br/>
            <a:r>
              <a:rPr cap="none">
                <a:solidFill>
                  <a:srgbClr val="424242"/>
                </a:solidFill>
              </a:rPr>
              <a:t>    the instantaneous rate of change to state </a:t>
            </a:r>
            <a:r>
              <a:rPr i="1" cap="none">
                <a:solidFill>
                  <a:srgbClr val="424242"/>
                </a:solidFill>
                <a:latin typeface="Times New Roman" pitchFamily="1" charset="0"/>
                <a:ea typeface="Times New Roman" pitchFamily="1" charset="0"/>
                <a:cs typeface="Times New Roman" pitchFamily="1" charset="0"/>
              </a:rPr>
              <a:t>i</a:t>
            </a:r>
            <a:r>
              <a:rPr cap="none">
                <a:solidFill>
                  <a:srgbClr val="424242"/>
                </a:solidFill>
              </a:rPr>
              <a:t> depends on its stationary frequency, </a:t>
            </a:r>
            <a:endParaRPr cap="none">
              <a:solidFill>
                <a:srgbClr val="424242"/>
              </a:solidFill>
            </a:endParaRPr>
          </a:p>
        </p:txBody>
      </p:sp>
      <p:sp>
        <p:nvSpPr>
          <p:cNvPr id="3" name="Shape 12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Jlc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a:t>
            </a:r>
          </a:p>
        </p:txBody>
      </p:sp>
      <p:pic>
        <p:nvPicPr>
          <p:cNvPr id="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5" name="Pictur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BQWt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3"/>
          <a:stretch>
            <a:fillRect/>
          </a:stretch>
        </p:blipFill>
        <p:spPr>
          <a:xfrm>
            <a:off x="1447800" y="1813560"/>
            <a:ext cx="7366635" cy="1905000"/>
          </a:xfrm>
          <a:prstGeom prst="rect">
            <a:avLst/>
          </a:prstGeom>
          <a:noFill/>
          <a:ln>
            <a:noFill/>
          </a:ln>
          <a:effectLst/>
        </p:spPr>
      </p:pic>
      <p:sp>
        <p:nvSpPr>
          <p:cNvPr id="6" name="Shape 123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Jlc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23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232"/>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CaXR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oYAABqPAAAnh4AAB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 </a:t>
            </a:r>
            <a:endParaRPr cap="none">
              <a:solidFill>
                <a:srgbClr val="424242"/>
              </a:solidFill>
            </a:endParaRPr>
          </a:p>
        </p:txBody>
      </p:sp>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rH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QAAAAJgAAAAgAAAD//////////w=="/>
              </a:ext>
            </a:extLst>
          </p:cNvPicPr>
          <p:nvPr/>
        </p:nvPicPr>
        <p:blipFill>
          <a:blip r:embed="rId4"/>
          <a:stretch>
            <a:fillRect/>
          </a:stretch>
        </p:blipFill>
        <p:spPr>
          <a:xfrm>
            <a:off x="6949440" y="4109085"/>
            <a:ext cx="269240" cy="203835"/>
          </a:xfrm>
          <a:prstGeom prst="rect">
            <a:avLst/>
          </a:prstGeom>
          <a:noFill/>
          <a:ln>
            <a:noFill/>
          </a:ln>
          <a:effectLst/>
        </p:spPr>
      </p:pic>
      <p:pic>
        <p:nvPicPr>
          <p:cNvPr id="10" name="Picture3"/>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txkAADQcAAAQAAAAJgAAAAgAAAD//////////w=="/>
              </a:ext>
            </a:extLst>
          </p:cNvPicPr>
          <p:nvPr/>
        </p:nvPicPr>
        <p:blipFill>
          <a:blip r:embed="rId2"/>
          <a:stretch>
            <a:fillRect/>
          </a:stretch>
        </p:blipFill>
        <p:spPr>
          <a:xfrm>
            <a:off x="3912235" y="4381500"/>
            <a:ext cx="267970" cy="203200"/>
          </a:xfrm>
          <a:prstGeom prst="rect">
            <a:avLst/>
          </a:prstGeom>
          <a:noFill/>
          <a:ln>
            <a:noFill/>
          </a:ln>
          <a:effectLst/>
        </p:spPr>
      </p:pic>
      <p:sp>
        <p:nvSpPr>
          <p:cNvPr id="11" name="Shape 123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CCXR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EgmAADQNAAAgCgAABAgAAAmAAAACAAAAP//////////"/>
              </a:ext>
            </a:extLst>
          </p:cNvSpPr>
          <p:nvPr/>
        </p:nvSpPr>
        <p:spPr>
          <a:xfrm>
            <a:off x="990600" y="6223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Recall that the average rate of substitution is scaled to be one:</a:t>
            </a:r>
            <a:endParaRPr cap="none">
              <a:solidFill>
                <a:srgbClr val="424242"/>
              </a:solidFill>
            </a:endParaRPr>
          </a:p>
        </p:txBody>
      </p:sp>
      <p:pic>
        <p:nvPicPr>
          <p:cNvPr id="1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45AADAJAAA5joAACgmAAAQAAAAJgAAAAgAAAD//////////w=="/>
              </a:ext>
            </a:extLst>
          </p:cNvPicPr>
          <p:nvPr/>
        </p:nvPicPr>
        <p:blipFill>
          <a:blip r:embed="rId5"/>
          <a:stretch>
            <a:fillRect/>
          </a:stretch>
        </p:blipFill>
        <p:spPr>
          <a:xfrm>
            <a:off x="9315450" y="5974080"/>
            <a:ext cx="259080" cy="228600"/>
          </a:xfrm>
          <a:prstGeom prst="rect">
            <a:avLst/>
          </a:prstGeom>
          <a:noFill/>
          <a:ln>
            <a:noFill/>
          </a:ln>
          <a:effectLst/>
        </p:spPr>
      </p:pic>
      <p:pic>
        <p:nvPicPr>
          <p:cNvPr id="1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weAAAQAAAAJgAAAAgAAAD//////////w=="/>
              </a:ext>
            </a:extLst>
          </p:cNvPicPr>
          <p:nvPr/>
        </p:nvPicPr>
        <p:blipFill>
          <a:blip r:embed="rId5"/>
          <a:stretch>
            <a:fillRect/>
          </a:stretch>
        </p:blipFill>
        <p:spPr>
          <a:xfrm>
            <a:off x="6489700" y="4655820"/>
            <a:ext cx="259080" cy="228600"/>
          </a:xfrm>
          <a:prstGeom prst="rect">
            <a:avLst/>
          </a:prstGeom>
          <a:noFill/>
          <a:ln>
            <a:noFill/>
          </a:ln>
          <a:effectLst/>
        </p:spPr>
      </p:pic>
      <p:pic>
        <p:nvPicPr>
          <p:cNvPr id="14" name="Pictur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stAABIJgAAhzcAALgpAAAQAAAAJgAAAAgAAAD//////////w=="/>
              </a:ext>
            </a:extLst>
          </p:cNvPicPr>
          <p:nvPr/>
        </p:nvPicPr>
        <p:blipFill>
          <a:blip r:embed="rId6"/>
          <a:stretch>
            <a:fillRect/>
          </a:stretch>
        </p:blipFill>
        <p:spPr>
          <a:xfrm>
            <a:off x="7393305" y="6223000"/>
            <a:ext cx="1633220" cy="558800"/>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iStN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AnNQAAwAgAAAAgAAAmAAAACAAAAP//////////"/>
              </a:ext>
            </a:extLst>
          </p:cNvSpPr>
          <p:nvPr/>
        </p:nvSpPr>
        <p:spPr>
          <a:xfrm>
            <a:off x="639445" y="1016000"/>
            <a:ext cx="8001000" cy="406400"/>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Continuous-time Markov chains </a:t>
            </a:r>
          </a:p>
        </p:txBody>
      </p:sp>
      <p:sp>
        <p:nvSpPr>
          <p:cNvPr id="3" name="Shape 27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8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describe the stochastic process by which traits (nucleotides) evolve over the tree </a:t>
            </a:r>
            <a:endParaRPr cap="none">
              <a:solidFill>
                <a:srgbClr val="424242"/>
              </a:solidFill>
            </a:endParaRPr>
          </a:p>
        </p:txBody>
      </p:sp>
      <p:sp>
        <p:nvSpPr>
          <p:cNvPr id="4" name="Shape 271"/>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CR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0QUAANwAAACvOAAATAQAABAgAAAmAAAACAAAAP//////////"/>
              </a:ext>
            </a:extLst>
          </p:cNvSpPr>
          <p:nvPr/>
        </p:nvSpPr>
        <p:spPr>
          <a:xfrm>
            <a:off x="945515" y="139700"/>
            <a:ext cx="82689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Mechanisms of Character Change</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8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3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123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CEUx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OIEAADqPAAAYgcAAAAgAAAmAAAACAAAAP//////////"/>
              </a:ext>
            </a:extLst>
          </p:cNvSpPr>
          <p:nvPr/>
        </p:nvSpPr>
        <p:spPr>
          <a:xfrm>
            <a:off x="635000" y="793750"/>
            <a:ext cx="926719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defRPr i="1" cap="none"/>
            </a:pPr>
            <a:r>
              <a:t>A phylogeographic intuition on relative rates and stationary frequencies</a:t>
            </a:r>
          </a:p>
        </p:txBody>
      </p:sp>
      <p:sp>
        <p:nvSpPr>
          <p:cNvPr id="4" name="Shape 1232"/>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Ew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yEAAHYMAACAPgAAYCoAAAAAAAAmAAAACAAAAP//////////"/>
              </a:ext>
            </a:extLst>
          </p:cNvSpPr>
          <p:nvPr/>
        </p:nvSpPr>
        <p:spPr>
          <a:xfrm>
            <a:off x="5381625" y="2025650"/>
            <a:ext cx="4778375" cy="486283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Ronquist and Sanmartin used a GTR model to study migrations of plants between parts of the old world.</a:t>
            </a:r>
            <a:endParaRPr cap="none">
              <a:solidFill>
                <a:srgbClr val="424242"/>
              </a:solidFill>
            </a:endParaRPr>
          </a:p>
          <a:p>
            <a:pPr algn="l" defTabSz="457200">
              <a:lnSpc>
                <a:spcPts val="2100"/>
              </a:lnSpc>
              <a:tabLst>
                <a:tab pos="838200" algn="l"/>
              </a:tabLst>
              <a:defRPr sz="1800" cap="none">
                <a:latin typeface="Arial" pitchFamily="1" charset="0"/>
                <a:ea typeface="Arial" pitchFamily="1" charset="0"/>
                <a:cs typeface="Arial" pitchFamily="1" charset="0"/>
              </a:defRPr>
            </a:pPr>
          </a:p>
        </p:txBody>
      </p:sp>
      <p:pic>
        <p:nvPicPr>
          <p:cNvPr id="5" name="Picture1"/>
          <p:cNvPicPr>
            <a:picLocks noChangeAspect="1"/>
            <a:extLst>
              <a:ext uri="smNativeData">
                <pr:smNativeData xmlns:pr="smNativeData" xmlns="smNativeData" val="SMDATA_17_2mHZ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A8a0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gBAACbBwAA3CAAAOAuAAAQAAAAJgAAAAgAAAD//////////w=="/>
              </a:ext>
            </a:extLst>
          </p:cNvPicPr>
          <p:nvPr/>
        </p:nvPicPr>
        <p:blipFill>
          <a:blip r:embed="rId2"/>
          <a:stretch>
            <a:fillRect/>
          </a:stretch>
        </p:blipFill>
        <p:spPr>
          <a:xfrm>
            <a:off x="198120" y="1236345"/>
            <a:ext cx="5143500" cy="6383655"/>
          </a:xfrm>
          <a:prstGeom prst="rect">
            <a:avLst/>
          </a:prstGeom>
          <a:noFill/>
          <a:ln>
            <a:noFill/>
          </a:ln>
          <a:effectLst/>
        </p:spPr>
      </p:pic>
      <p:sp>
        <p:nvSpPr>
          <p:cNvPr id="6" name="Rectangle1"/>
          <p:cNvSpPr>
            <a:extLst>
              <a:ext uri="smNativeData">
                <pr:smNativeData xmlns:pr="smNativeData" xmlns="smNativeData" val="SMDATA_15_2mHZYhMAAAAlAAAAZAAAAA8BAAAAkAAAAEgAAACQAAAASAAAAAAAAAAAAAAAAAAAAAEAAABQAAAAAAAAAAAA4D8AAAAAAADgPwAAAAAAAOA/AAAAAAAA4D8AAAAAAADgPwAAAAAAAOA/AAAAAAAA4D8AAAAAAADgPwAAAAAAAOA/AAAAAAAA4D8CAAAAjAAAAAEAAAAAAAAA////CP///wgAAAAAAAAAAAAAAAAAAAAAAAAAAAAAAAAAAAAAZAAAAAEAAABAAAAAAAAAAAAAAAAAAAAAAAAAAAAAAAAAAAAAAAAAAAAAAAAAAAAAAAAAAAAAAAAAAAAAAAAAAAAAAAAAAAAAAAAAAAAAAAAAAAAAAAAAAAAAAAAAAAAAFAAAADwAAAAAAAAAAAAAAAAAAAkAAAAAAQAAAAAAAAAAAAAAAAAAAAA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AAAAAJ/f38A3N7gA8zMzADAwP8Af39/AAAAAAAAAAAAAAAAAAAAAAAAAAAAIQAAABgAAAAUAAAAcQAAAIEHAAAbIQAA3RMAAAAAAAAmAAAACAAAAP//////////"/>
              </a:ext>
            </a:extLst>
          </p:cNvSpPr>
          <p:nvPr/>
        </p:nvSpPr>
        <p:spPr>
          <a:xfrm>
            <a:off x="71755" y="1219835"/>
            <a:ext cx="5309870" cy="2009140"/>
          </a:xfrm>
          <a:prstGeom prst="rect">
            <a:avLst/>
          </a:prstGeom>
          <a:solidFill>
            <a:schemeClr val="bg1"/>
          </a:solidFill>
          <a:ln>
            <a:noFill/>
          </a:ln>
          <a:effectLst/>
        </p:spPr>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8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3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123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A6ww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OIEAADqPAAAYgcAAAAgAAAmAAAACAAAAP//////////"/>
              </a:ext>
            </a:extLst>
          </p:cNvSpPr>
          <p:nvPr/>
        </p:nvSpPr>
        <p:spPr>
          <a:xfrm>
            <a:off x="635000" y="793750"/>
            <a:ext cx="926719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defRPr i="1" cap="none"/>
            </a:pPr>
            <a:r>
              <a:t>A phylogeographic intuition on relative rates and stationary frequencies</a:t>
            </a:r>
          </a:p>
        </p:txBody>
      </p:sp>
      <p:sp>
        <p:nvSpPr>
          <p:cNvPr id="4" name="Shape 1232"/>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Bh7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yEAAHYMAACAPgAAYCoAAAAAAAAmAAAACAAAAP//////////"/>
              </a:ext>
            </a:extLst>
          </p:cNvSpPr>
          <p:nvPr/>
        </p:nvSpPr>
        <p:spPr>
          <a:xfrm>
            <a:off x="5381625" y="2025650"/>
            <a:ext cx="4778375" cy="486283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Ronquist and Sanmartin used a GTR model to study migrations of plants between parts of the old world.</a:t>
            </a:r>
            <a:endParaRPr cap="none">
              <a:solidFill>
                <a:srgbClr val="424242"/>
              </a:solidFill>
            </a:endParaRPr>
          </a:p>
          <a:p>
            <a:pPr algn="l" defTabSz="457200">
              <a:lnSpc>
                <a:spcPts val="2100"/>
              </a:lnSpc>
              <a:tabLst>
                <a:tab pos="838200" algn="l"/>
              </a:tabLst>
              <a:defRPr sz="1800" cap="none">
                <a:latin typeface="Arial" pitchFamily="1" charset="0"/>
                <a:ea typeface="Arial" pitchFamily="1" charset="0"/>
                <a:cs typeface="Arial" pitchFamily="1" charset="0"/>
              </a:defRPr>
            </a:pPr>
          </a:p>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p>
        </p:txBody>
      </p:sp>
      <p:pic>
        <p:nvPicPr>
          <p:cNvPr id="5" name="Picture1"/>
          <p:cNvPicPr>
            <a:picLocks noChangeAspect="1"/>
            <a:extLst>
              <a:ext uri="smNativeData">
                <pr:smNativeData xmlns:pr="smNativeData" xmlns="smNativeData" val="SMDATA_17_2mHZ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A8a0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gBAACbBwAA3CAAAOAuAAAQAAAAJgAAAAgAAAD//////////w=="/>
              </a:ext>
            </a:extLst>
          </p:cNvPicPr>
          <p:nvPr/>
        </p:nvPicPr>
        <p:blipFill>
          <a:blip r:embed="rId2"/>
          <a:stretch>
            <a:fillRect/>
          </a:stretch>
        </p:blipFill>
        <p:spPr>
          <a:xfrm>
            <a:off x="198120" y="1236345"/>
            <a:ext cx="5143500" cy="6383655"/>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8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30"/>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123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OIEAADqPAAAYgcAAAAgAAAmAAAACAAAAP//////////"/>
              </a:ext>
            </a:extLst>
          </p:cNvSpPr>
          <p:nvPr/>
        </p:nvSpPr>
        <p:spPr>
          <a:xfrm>
            <a:off x="635000" y="793750"/>
            <a:ext cx="926719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defRPr i="1" cap="none"/>
            </a:pPr>
            <a:r>
              <a:t>A phylogeographic intuition on relative rates and stationary frequencies</a:t>
            </a:r>
          </a:p>
        </p:txBody>
      </p:sp>
      <p:sp>
        <p:nvSpPr>
          <p:cNvPr id="4" name="Shape 1232"/>
          <p:cNvSpPr>
            <a:extLst>
              <a:ext uri="smNativeData">
                <pr:smNativeData xmlns:pr="smNativeData" xmlns="smNativeData" val="SMDATA_15_2mHZ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yEAAHYMAACAPgAAYCoAABAAAAAmAAAACAAAAP//////////"/>
              </a:ext>
            </a:extLst>
          </p:cNvSpPr>
          <p:nvPr/>
        </p:nvSpPr>
        <p:spPr>
          <a:xfrm>
            <a:off x="5381625" y="2025650"/>
            <a:ext cx="4778375" cy="486283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Ronquist and Sanmartin used a GTR model to study migrations of plants between parts of the old world.</a:t>
            </a:r>
            <a:endParaRPr cap="none">
              <a:solidFill>
                <a:srgbClr val="424242"/>
              </a:solidFill>
            </a:endParaRPr>
          </a:p>
          <a:p>
            <a:pPr algn="l" defTabSz="457200">
              <a:lnSpc>
                <a:spcPts val="2100"/>
              </a:lnSpc>
              <a:tabLst>
                <a:tab pos="838200" algn="l"/>
              </a:tabLst>
              <a:defRPr sz="1800" cap="none">
                <a:latin typeface="Arial" pitchFamily="1" charset="0"/>
                <a:ea typeface="Arial" pitchFamily="1" charset="0"/>
                <a:cs typeface="Arial" pitchFamily="1" charset="0"/>
              </a:defRPr>
            </a:pPr>
          </a:p>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Exchangeabilities correspond to the intensities of biotic exchange (thickness of arrows)</a:t>
            </a:r>
            <a:endParaRPr cap="none">
              <a:solidFill>
                <a:srgbClr val="424242"/>
              </a:solidFill>
            </a:endParaRPr>
          </a:p>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p>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Equilibrium frequencies correspond to the carrying capacities of the regions </a:t>
            </a:r>
            <a:endParaRPr cap="none">
              <a:solidFill>
                <a:srgbClr val="424242"/>
              </a:solidFill>
            </a:endParaRPr>
          </a:p>
        </p:txBody>
      </p:sp>
      <p:pic>
        <p:nvPicPr>
          <p:cNvPr id="5" name="Picture1"/>
          <p:cNvPicPr>
            <a:picLocks noChangeAspect="1"/>
            <a:extLst>
              <a:ext uri="smNativeData">
                <pr:smNativeData xmlns:pr="smNativeData" xmlns="smNativeData" val="SMDATA_17_2mHZ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AaFM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gBAACbBwAA3CAAAOAuAAAQAAAAJgAAAAgAAAD//////////w=="/>
              </a:ext>
            </a:extLst>
          </p:cNvPicPr>
          <p:nvPr/>
        </p:nvPicPr>
        <p:blipFill>
          <a:blip r:embed="rId2"/>
          <a:stretch>
            <a:fillRect/>
          </a:stretch>
        </p:blipFill>
        <p:spPr>
          <a:xfrm>
            <a:off x="198120" y="1236345"/>
            <a:ext cx="5143500" cy="6383655"/>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8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TCYh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2"/>
          <a:stretch>
            <a:fillRect/>
          </a:stretch>
        </p:blipFill>
        <p:spPr>
          <a:xfrm>
            <a:off x="1447800" y="1813560"/>
            <a:ext cx="7366635" cy="1905000"/>
          </a:xfrm>
          <a:prstGeom prst="rect">
            <a:avLst/>
          </a:prstGeom>
          <a:noFill/>
          <a:ln>
            <a:noFill/>
          </a:ln>
          <a:effectLst/>
        </p:spPr>
      </p:pic>
      <p:sp>
        <p:nvSpPr>
          <p:cNvPr id="3" name="Shape 124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4"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3"/>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5" name="Shape 124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24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8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4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Fw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248"/>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24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cUv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zTAAAOAWAAAQAAAAJgAAAAgAAAD//////////w=="/>
              </a:ext>
            </a:extLst>
          </p:cNvPicPr>
          <p:nvPr/>
        </p:nvPicPr>
        <p:blipFill>
          <a:blip r:embed="rId3"/>
          <a:stretch>
            <a:fillRect/>
          </a:stretch>
        </p:blipFill>
        <p:spPr>
          <a:xfrm>
            <a:off x="1447800" y="1813560"/>
            <a:ext cx="6485255" cy="1905000"/>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8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5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3V3n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BQGNIJ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25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25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grpSp>
        <p:nvGrpSpPr>
          <p:cNvPr id="6" name="Group 1258"/>
          <p:cNvGrpSpPr>
            <a:extLst>
              <a:ext uri="smNativeData">
                <pr:smNativeData xmlns:pr="smNativeData" xmlns="smNativeData" val="SMDATA_6_2mHZYhMAAAAlAAAAAQAAAA8BAAAAkAAAAEgAAACQAAAASAAAAAAAAAAAAAAAAAAAABcAAAAUAAAAAAAAAAAAAAD/fwAA/38AAAAAAAAJAAAABAAAAAo/CLg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8" name="Shape 12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7"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3"/>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5Y9p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zTAAAOAWAAAQAAAAJgAAAAgAAAD//////////w=="/>
              </a:ext>
            </a:extLst>
          </p:cNvPicPr>
          <p:nvPr/>
        </p:nvPicPr>
        <p:blipFill>
          <a:blip r:embed="rId4"/>
          <a:stretch>
            <a:fillRect/>
          </a:stretch>
        </p:blipFill>
        <p:spPr>
          <a:xfrm>
            <a:off x="1447800" y="1813560"/>
            <a:ext cx="6485255" cy="1905000"/>
          </a:xfrm>
          <a:prstGeom prst="rect">
            <a:avLst/>
          </a:prstGeom>
          <a:noFill/>
          <a:ln>
            <a:noFill/>
          </a:ln>
          <a:effectLst/>
        </p:spPr>
      </p:pic>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8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Ncr6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26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qXI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26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S42i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KAAo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3"/>
          <a:stretch>
            <a:fillRect/>
          </a:stretch>
        </p:blipFill>
        <p:spPr>
          <a:xfrm>
            <a:off x="1447800" y="1816100"/>
            <a:ext cx="6915150" cy="1905000"/>
          </a:xfrm>
          <a:prstGeom prst="rect">
            <a:avLst/>
          </a:prstGeom>
          <a:noFill/>
          <a:ln>
            <a:noFill/>
          </a:ln>
          <a:effectLst/>
        </p:spPr>
      </p:pic>
      <p:grpSp>
        <p:nvGrpSpPr>
          <p:cNvPr id="7" name="Group 126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9" name="Shape 126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YA9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8"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AQBAIB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4"/>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8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7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BT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27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2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3"/>
          <a:stretch>
            <a:fillRect/>
          </a:stretch>
        </p:blipFill>
        <p:spPr>
          <a:xfrm>
            <a:off x="1447800" y="1816100"/>
            <a:ext cx="6915150" cy="1905000"/>
          </a:xfrm>
          <a:prstGeom prst="rect">
            <a:avLst/>
          </a:prstGeom>
          <a:noFill/>
          <a:ln>
            <a:noFill/>
          </a:ln>
          <a:effectLst/>
        </p:spPr>
      </p:pic>
      <p:sp>
        <p:nvSpPr>
          <p:cNvPr id="7" name="Shape 127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2OwAACCMAABAgAAAmAAAACAAAAP//////////"/>
              </a:ext>
            </a:extLst>
          </p:cNvSpPr>
          <p:nvPr/>
        </p:nvSpPr>
        <p:spPr>
          <a:xfrm>
            <a:off x="990600" y="5334000"/>
            <a:ext cx="863473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 </a:t>
            </a:r>
            <a:r>
              <a:rPr cap="none">
                <a:solidFill>
                  <a:srgbClr val="0433FF"/>
                </a:solidFill>
              </a:rPr>
              <a:t>free parameter</a:t>
            </a:r>
            <a:r>
              <a:rPr cap="none">
                <a:solidFill>
                  <a:srgbClr val="424242"/>
                </a:solidFill>
              </a:rPr>
              <a:t> is a parameter that is free to vary (it is estimated from the data)</a:t>
            </a:r>
            <a:endParaRPr cap="none">
              <a:solidFill>
                <a:srgbClr val="424242"/>
              </a:solidFill>
            </a:endParaRPr>
          </a:p>
        </p:txBody>
      </p:sp>
      <p:grpSp>
        <p:nvGrpSpPr>
          <p:cNvPr id="8" name="Group 1278"/>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10" name="Shape 127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9"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BHo8m3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4"/>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8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3+//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CA8a0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28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Bbg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2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B1Fi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6" name="Imag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A8a0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3"/>
          <a:stretch>
            <a:fillRect/>
          </a:stretch>
        </p:blipFill>
        <p:spPr>
          <a:xfrm>
            <a:off x="1447800" y="1816100"/>
            <a:ext cx="6915150" cy="1905000"/>
          </a:xfrm>
          <a:prstGeom prst="rect">
            <a:avLst/>
          </a:prstGeom>
          <a:noFill/>
          <a:ln>
            <a:noFill/>
          </a:ln>
          <a:effectLst/>
        </p:spPr>
      </p:pic>
      <p:sp>
        <p:nvSpPr>
          <p:cNvPr id="7" name="Shape 128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s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2OwAACCMAABAgAAAmAAAACAAAAP//////////"/>
              </a:ext>
            </a:extLst>
          </p:cNvSpPr>
          <p:nvPr/>
        </p:nvSpPr>
        <p:spPr>
          <a:xfrm>
            <a:off x="990600" y="5334000"/>
            <a:ext cx="863473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 </a:t>
            </a:r>
            <a:r>
              <a:rPr cap="none">
                <a:solidFill>
                  <a:srgbClr val="0433FF"/>
                </a:solidFill>
              </a:rPr>
              <a:t>free parameter</a:t>
            </a:r>
            <a:r>
              <a:rPr cap="none">
                <a:solidFill>
                  <a:srgbClr val="424242"/>
                </a:solidFill>
              </a:rPr>
              <a:t> is a parameter that is free to vary (it is estimated from the data)</a:t>
            </a:r>
            <a:endParaRPr cap="none">
              <a:solidFill>
                <a:srgbClr val="424242"/>
              </a:solidFill>
            </a:endParaRPr>
          </a:p>
        </p:txBody>
      </p:sp>
      <p:sp>
        <p:nvSpPr>
          <p:cNvPr id="8" name="Shape 12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ONy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jAAA5NgAAYCUAABAgAAAmAAAACAAAAP//////////"/>
              </a:ext>
            </a:extLst>
          </p:cNvSpPr>
          <p:nvPr/>
        </p:nvSpPr>
        <p:spPr>
          <a:xfrm>
            <a:off x="990600" y="5715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JC69 substitution model?</a:t>
            </a:r>
          </a:p>
        </p:txBody>
      </p:sp>
      <p:grpSp>
        <p:nvGrpSpPr>
          <p:cNvPr id="9" name="Group 1289"/>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11" name="Shape 128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1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4"/>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8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Cgq/MF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28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2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DQM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3"/>
          <a:stretch>
            <a:fillRect/>
          </a:stretch>
        </p:blipFill>
        <p:spPr>
          <a:xfrm>
            <a:off x="1447800" y="1816100"/>
            <a:ext cx="6915150" cy="1905000"/>
          </a:xfrm>
          <a:prstGeom prst="rect">
            <a:avLst/>
          </a:prstGeom>
          <a:noFill/>
          <a:ln>
            <a:noFill/>
          </a:ln>
          <a:effectLst/>
        </p:spPr>
      </p:pic>
      <p:sp>
        <p:nvSpPr>
          <p:cNvPr id="7" name="Shape 128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2OwAACCMAABAgAAAmAAAACAAAAP//////////"/>
              </a:ext>
            </a:extLst>
          </p:cNvSpPr>
          <p:nvPr/>
        </p:nvSpPr>
        <p:spPr>
          <a:xfrm>
            <a:off x="990600" y="5334000"/>
            <a:ext cx="863473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 </a:t>
            </a:r>
            <a:r>
              <a:rPr cap="none">
                <a:solidFill>
                  <a:srgbClr val="0433FF"/>
                </a:solidFill>
              </a:rPr>
              <a:t>free parameter</a:t>
            </a:r>
            <a:r>
              <a:rPr cap="none">
                <a:solidFill>
                  <a:srgbClr val="424242"/>
                </a:solidFill>
              </a:rPr>
              <a:t> is a parameter that is free to vary (it is estimated from the data)</a:t>
            </a:r>
            <a:endParaRPr cap="none">
              <a:solidFill>
                <a:srgbClr val="424242"/>
              </a:solidFill>
            </a:endParaRPr>
          </a:p>
        </p:txBody>
      </p:sp>
      <p:sp>
        <p:nvSpPr>
          <p:cNvPr id="8" name="Shape 12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jAAA5NgAAYCUAABAgAAAmAAAACAAAAP//////////"/>
              </a:ext>
            </a:extLst>
          </p:cNvSpPr>
          <p:nvPr/>
        </p:nvSpPr>
        <p:spPr>
          <a:xfrm>
            <a:off x="990600" y="5715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JC69 substitution model?</a:t>
            </a:r>
          </a:p>
        </p:txBody>
      </p:sp>
      <p:grpSp>
        <p:nvGrpSpPr>
          <p:cNvPr id="9" name="Group 1289"/>
          <p:cNvGrpSpPr>
            <a:extLst>
              <a:ext uri="smNativeData">
                <pr:smNativeData xmlns:pr="smNativeData" xmlns="smNativeData" val="SMDATA_6_2mHZYhMAAAAlAAAAAQAAAA8BAAAAkAAAAEgAAACQAAAASAAAAAAAAAAAAAAAAAAAABcAAAAUAAAAAAAAAAAAAAD/fwAA/38AAAAAAAAJAAAABAAAAEEAQQ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11" name="Shape 128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10"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BAVIk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4"/>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
        <p:nvSpPr>
          <p:cNvPr id="12" name="CadreTexte1"/>
          <p:cNvSpPr txBox="1">
            <a:extLst>
              <a:ext uri="smNativeData">
                <pr:smNativeData xmlns:pr="smNativeData" xmlns="smNativeData" val="SMDATA_15_2mHZ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J8G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UjIAAIUlAADxOAAADSkAAAAgAAAmAAAACAAAAP//////////"/>
              </a:ext>
            </a:extLst>
          </p:cNvSpPr>
          <p:nvPr/>
        </p:nvSpPr>
        <p:spPr>
          <a:xfrm>
            <a:off x="8180070" y="6099175"/>
            <a:ext cx="1076325" cy="574040"/>
          </a:xfrm>
          <a:prstGeom prst="rect">
            <a:avLst/>
          </a:prstGeom>
          <a:noFill/>
          <a:ln>
            <a:noFill/>
          </a:ln>
          <a:effectLst/>
        </p:spPr>
        <p:txBody>
          <a:bodyPr vert="horz" wrap="square" numCol="1" spcCol="215900" anchor="t"/>
          <a:lstStyle/>
          <a:p>
            <a:pPr>
              <a:defRPr b="1" i="1" cap="none">
                <a:solidFill>
                  <a:schemeClr val="accent5"/>
                </a:solidFill>
                <a:latin typeface="Calibri" pitchFamily="2" charset="0"/>
                <a:ea typeface="Calibri" pitchFamily="2" charset="0"/>
                <a:cs typeface="Calibri" pitchFamily="2" charset="0"/>
              </a:defRPr>
            </a:pPr>
            <a:r>
              <a:t>0 !</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AB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EgNAADQNAAAgA8AABAgAAAmAAAACAAAAP//////////"/>
              </a:ext>
            </a:extLst>
          </p:cNvSpPr>
          <p:nvPr/>
        </p:nvSpPr>
        <p:spPr>
          <a:xfrm>
            <a:off x="990600" y="2159000"/>
            <a:ext cx="759460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completely describes the stochastic process by specifying:</a:t>
            </a:r>
            <a:endParaRPr cap="none">
              <a:solidFill>
                <a:srgbClr val="424242"/>
              </a:solidFill>
            </a:endParaRPr>
          </a:p>
        </p:txBody>
      </p:sp>
      <p:sp>
        <p:nvSpPr>
          <p:cNvPr id="3" name="Shape 27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8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AnNQAAwAgAAAAgAAAmAAAACAAAAP//////////"/>
              </a:ext>
            </a:extLst>
          </p:cNvSpPr>
          <p:nvPr/>
        </p:nvSpPr>
        <p:spPr>
          <a:xfrm>
            <a:off x="639445" y="1016000"/>
            <a:ext cx="8001000" cy="406400"/>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Continuous-time Markov chains </a:t>
            </a:r>
          </a:p>
        </p:txBody>
      </p:sp>
      <p:sp>
        <p:nvSpPr>
          <p:cNvPr id="4" name="Shape 27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describe the stochastic process by which traits (nucleotides) evolve over the tree </a:t>
            </a:r>
            <a:endParaRPr cap="none">
              <a:solidFill>
                <a:srgbClr val="424242"/>
              </a:solidFill>
            </a:endParaRPr>
          </a:p>
        </p:txBody>
      </p:sp>
      <p:sp>
        <p:nvSpPr>
          <p:cNvPr id="5" name="Shape 27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0QUAANwAAACvOAAATAQAABAgAAAmAAAACAAAAP//////////"/>
              </a:ext>
            </a:extLst>
          </p:cNvSpPr>
          <p:nvPr/>
        </p:nvSpPr>
        <p:spPr>
          <a:xfrm>
            <a:off x="945515" y="139700"/>
            <a:ext cx="82689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Mechanisms of Character Change</a:t>
            </a:r>
          </a:p>
        </p:txBody>
      </p:sp>
      <p:sp>
        <p:nvSpPr>
          <p:cNvPr id="6" name="Shape 27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AMAABgLAAAgNQAAmA0AABAgAAAmAAAACAAAAP//////////"/>
              </a:ext>
            </a:extLst>
          </p:cNvSpPr>
          <p:nvPr/>
        </p:nvSpPr>
        <p:spPr>
          <a:xfrm>
            <a:off x="635000" y="1803400"/>
            <a:ext cx="8001000" cy="406400"/>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400" cap="none">
                <a:solidFill>
                  <a:srgbClr val="0433FF"/>
                </a:solidFill>
                <a:latin typeface="蘋果儷中黑" pitchFamily="0" charset="0"/>
                <a:ea typeface="蘋果儷中黑" pitchFamily="0" charset="0"/>
                <a:cs typeface="蘋果儷中黑" pitchFamily="0" charset="0"/>
              </a:defRPr>
            </a:pPr>
            <a:r>
              <a:rPr sz="2000" cap="none">
                <a:latin typeface="Arial" pitchFamily="1" charset="0"/>
                <a:ea typeface="Arial" pitchFamily="1" charset="0"/>
                <a:cs typeface="Arial" pitchFamily="1" charset="0"/>
              </a:rPr>
              <a:t>Instantaneous-rate matrix,</a:t>
            </a:r>
            <a:r>
              <a:rPr sz="2000" cap="none"/>
              <a:t> </a:t>
            </a:r>
            <a:r>
              <a:rPr sz="2000" b="1" cap="none">
                <a:latin typeface="Times New Roman" pitchFamily="1" charset="0"/>
                <a:ea typeface="Times New Roman" pitchFamily="1" charset="0"/>
                <a:cs typeface="Times New Roman" pitchFamily="1" charset="0"/>
              </a:rPr>
              <a:t>Q</a:t>
            </a:r>
            <a:endParaRPr sz="2000" b="1"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9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30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HE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303"/>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Aw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30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w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uPSJ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3"/>
          <a:stretch>
            <a:fillRect/>
          </a:stretch>
        </p:blipFill>
        <p:spPr>
          <a:xfrm>
            <a:off x="1447800" y="1816100"/>
            <a:ext cx="6915150" cy="1905000"/>
          </a:xfrm>
          <a:prstGeom prst="rect">
            <a:avLst/>
          </a:prstGeom>
          <a:noFill/>
          <a:ln>
            <a:noFill/>
          </a:ln>
          <a:effectLst/>
        </p:spPr>
      </p:pic>
      <p:sp>
        <p:nvSpPr>
          <p:cNvPr id="7" name="Shape 13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tI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2OwAACCMAABAgAAAmAAAACAAAAP//////////"/>
              </a:ext>
            </a:extLst>
          </p:cNvSpPr>
          <p:nvPr/>
        </p:nvSpPr>
        <p:spPr>
          <a:xfrm>
            <a:off x="990600" y="5334000"/>
            <a:ext cx="863473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 </a:t>
            </a:r>
            <a:r>
              <a:rPr cap="none">
                <a:solidFill>
                  <a:srgbClr val="0433FF"/>
                </a:solidFill>
              </a:rPr>
              <a:t>free parameter</a:t>
            </a:r>
            <a:r>
              <a:rPr cap="none">
                <a:solidFill>
                  <a:srgbClr val="424242"/>
                </a:solidFill>
              </a:rPr>
              <a:t> is a parameter that is free to vary (it is estimated from the data)</a:t>
            </a:r>
            <a:endParaRPr cap="none">
              <a:solidFill>
                <a:srgbClr val="424242"/>
              </a:solidFill>
            </a:endParaRPr>
          </a:p>
        </p:txBody>
      </p:sp>
      <p:sp>
        <p:nvSpPr>
          <p:cNvPr id="8" name="Shape 130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jAAA5NgAAYCUAABAgAAAmAAAACAAAAP//////////"/>
              </a:ext>
            </a:extLst>
          </p:cNvSpPr>
          <p:nvPr/>
        </p:nvSpPr>
        <p:spPr>
          <a:xfrm>
            <a:off x="990600" y="5715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JC69 substitution model?</a:t>
            </a:r>
          </a:p>
        </p:txBody>
      </p:sp>
      <p:sp>
        <p:nvSpPr>
          <p:cNvPr id="9" name="Shape 130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GAYAABQZAAA2OwAA0BwAABAAAAAmAAAACAAAAP//////////"/>
              </a:ext>
            </a:extLst>
          </p:cNvSpPr>
          <p:nvPr/>
        </p:nvSpPr>
        <p:spPr>
          <a:xfrm>
            <a:off x="990600" y="4076700"/>
            <a:ext cx="8634730" cy="60706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0" name="Group 1311"/>
          <p:cNvGrpSpPr>
            <a:extLst>
              <a:ext uri="smNativeData">
                <pr:smNativeData xmlns:pr="smNativeData" xmlns="smNativeData" val="SMDATA_6_2mHZYhMAAAAlAAAAAQAAAA8BAAAAkAAAAEgAAACQAAAASAAAAAAAAAAAAAAAAAAAABcAAAAUAAAAAAAAAAAAAAD/fwAA/38AAAAAAAAJAAAABAAAAAA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12" name="Shape 130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11"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4"/>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9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Z-DNA_orbit_animated.gif"/>
          <p:cNvPicPr>
            <a:extLst>
              <a:ext uri="smNativeData">
                <pr:smNativeData xmlns:pr="smNativeData" xmlns="smNativeData" val="SMDATA_17_2mHZ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ICAAC3CwAAJBMAAM4rAAAQAAAAJgAAAAgAAAD//////////w=="/>
              </a:ext>
            </a:extLst>
          </p:cNvPicPr>
          <p:nvPr/>
        </p:nvPicPr>
        <p:blipFill>
          <a:blip r:embed="rId2"/>
          <a:stretch>
            <a:fillRect/>
          </a:stretch>
        </p:blipFill>
        <p:spPr>
          <a:xfrm>
            <a:off x="326390" y="1904365"/>
            <a:ext cx="2785110" cy="5216525"/>
          </a:xfrm>
          <a:prstGeom prst="rect">
            <a:avLst/>
          </a:prstGeom>
          <a:noFill/>
          <a:ln>
            <a:noFill/>
          </a:ln>
          <a:effectLst/>
        </p:spPr>
      </p:pic>
      <p:sp>
        <p:nvSpPr>
          <p:cNvPr id="3" name="Shape 131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W0uv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QYAANQKAACdDgAADQ0AABAgAAAmAAAACAAAAP//////////"/>
              </a:ext>
            </a:extLst>
          </p:cNvSpPr>
          <p:nvPr/>
        </p:nvSpPr>
        <p:spPr>
          <a:xfrm>
            <a:off x="1062355" y="1760220"/>
            <a:ext cx="1313180"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DNA</a:t>
            </a:r>
          </a:p>
        </p:txBody>
      </p:sp>
      <p:sp>
        <p:nvSpPr>
          <p:cNvPr id="4" name="Shape 131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DNF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pic>
        <p:nvPicPr>
          <p:cNvPr id="5" name="Image2"/>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8oAAA+DQAAfTMAAIgWAAAQAAAAJgAAAAgAAAD//////////w=="/>
              </a:ext>
            </a:extLst>
          </p:cNvPicPr>
          <p:nvPr/>
        </p:nvPicPr>
        <p:blipFill>
          <a:blip r:embed="rId3"/>
          <a:stretch>
            <a:fillRect/>
          </a:stretch>
        </p:blipFill>
        <p:spPr>
          <a:xfrm rot="21360000" flipH="1">
            <a:off x="6562725" y="2152650"/>
            <a:ext cx="1807210" cy="1510030"/>
          </a:xfrm>
          <a:prstGeom prst="rect">
            <a:avLst/>
          </a:prstGeom>
          <a:noFill/>
          <a:ln>
            <a:noFill/>
          </a:ln>
          <a:effectLst>
            <a:outerShdw blurRad="63500" dist="63500" dir="5400000">
              <a:srgbClr val="000000">
                <a:alpha val="15000"/>
              </a:srgbClr>
            </a:outerShdw>
          </a:effectLst>
        </p:spPr>
      </p:pic>
      <p:pic>
        <p:nvPicPr>
          <p:cNvPr id="6"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A+6Nms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4oAABPIgAA/jIAAMYqAAAQAAAAJgAAAAgAAAD//////////w=="/>
              </a:ext>
            </a:extLst>
          </p:cNvPicPr>
          <p:nvPr/>
        </p:nvPicPr>
        <p:blipFill>
          <a:blip r:embed="rId4"/>
          <a:stretch>
            <a:fillRect/>
          </a:stretch>
        </p:blipFill>
        <p:spPr>
          <a:xfrm rot="21240001" flipH="1">
            <a:off x="6643370" y="5577205"/>
            <a:ext cx="1645920" cy="1376045"/>
          </a:xfrm>
          <a:prstGeom prst="rect">
            <a:avLst/>
          </a:prstGeom>
          <a:noFill/>
          <a:ln>
            <a:noFill/>
          </a:ln>
          <a:effectLst>
            <a:outerShdw blurRad="63500" dist="63500" dir="5400000">
              <a:srgbClr val="000000">
                <a:alpha val="15000"/>
              </a:srgbClr>
            </a:outerShdw>
          </a:effectLst>
        </p:spPr>
      </p:pic>
      <p:sp>
        <p:nvSpPr>
          <p:cNvPr id="7" name="Shape 13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C+W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BwYAAD4MQAAGhoAABAgAAAmAAAACAAAAP//////////"/>
              </a:ext>
            </a:extLst>
          </p:cNvSpPr>
          <p:nvPr/>
        </p:nvSpPr>
        <p:spPr>
          <a:xfrm>
            <a:off x="6809105"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Thymine</a:t>
            </a:r>
          </a:p>
        </p:txBody>
      </p:sp>
      <p:sp>
        <p:nvSpPr>
          <p:cNvPr id="8" name="Shape 132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AEgi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OwfAAD4MQAA6iEAABAgAAAmAAAACAAAAP//////////"/>
              </a:ext>
            </a:extLst>
          </p:cNvSpPr>
          <p:nvPr/>
        </p:nvSpPr>
        <p:spPr>
          <a:xfrm>
            <a:off x="6809105"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Cytosine</a:t>
            </a:r>
          </a:p>
        </p:txBody>
      </p:sp>
      <p:pic>
        <p:nvPicPr>
          <p:cNvPr id="9" name="Image1"/>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A+6Nms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4YAAANDQAAvyMAALkWAAAQAAAAJgAAAAgAAAD//////////w=="/>
              </a:ext>
            </a:extLst>
          </p:cNvPicPr>
          <p:nvPr/>
        </p:nvPicPr>
        <p:blipFill>
          <a:blip r:embed="rId5"/>
          <a:stretch>
            <a:fillRect/>
          </a:stretch>
        </p:blipFill>
        <p:spPr>
          <a:xfrm rot="719996">
            <a:off x="3930650" y="2121535"/>
            <a:ext cx="1880235" cy="1572260"/>
          </a:xfrm>
          <a:prstGeom prst="rect">
            <a:avLst/>
          </a:prstGeom>
          <a:noFill/>
          <a:ln>
            <a:noFill/>
          </a:ln>
          <a:effectLst>
            <a:outerShdw blurRad="63500" dist="63500" dir="5400000">
              <a:srgbClr val="000000">
                <a:alpha val="15000"/>
              </a:srgbClr>
            </a:outerShdw>
          </a:effectLst>
        </p:spPr>
      </p:pic>
      <p:sp>
        <p:nvSpPr>
          <p:cNvPr id="10" name="Shape 132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Cdci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BwYAAABIgAAGhoAABAgAAAmAAAACAAAAP//////////"/>
              </a:ext>
            </a:extLst>
          </p:cNvSpPr>
          <p:nvPr/>
        </p:nvSpPr>
        <p:spPr>
          <a:xfrm>
            <a:off x="4213860"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Adenine</a:t>
            </a:r>
          </a:p>
        </p:txBody>
      </p:sp>
      <p:sp>
        <p:nvSpPr>
          <p:cNvPr id="11" name="Shape 132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OwfAAABIgAA6iEAABAgAAAmAAAACAAAAP//////////"/>
              </a:ext>
            </a:extLst>
          </p:cNvSpPr>
          <p:nvPr/>
        </p:nvSpPr>
        <p:spPr>
          <a:xfrm>
            <a:off x="4213860"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Guanine</a:t>
            </a:r>
          </a:p>
        </p:txBody>
      </p:sp>
      <p:pic>
        <p:nvPicPr>
          <p:cNvPr id="12"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A+6Nms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kXAAA4IQAAVCQAAN0rAAAQAAAAJgAAAAgAAAD//////////w=="/>
              </a:ext>
            </a:extLst>
          </p:cNvPicPr>
          <p:nvPr/>
        </p:nvPicPr>
        <p:blipFill>
          <a:blip r:embed="rId6"/>
          <a:stretch>
            <a:fillRect/>
          </a:stretch>
        </p:blipFill>
        <p:spPr>
          <a:xfrm rot="719996">
            <a:off x="3836035" y="5400040"/>
            <a:ext cx="2069465" cy="1730375"/>
          </a:xfrm>
          <a:prstGeom prst="rect">
            <a:avLst/>
          </a:prstGeom>
          <a:noFill/>
          <a:ln>
            <a:noFill/>
          </a:ln>
          <a:effectLst>
            <a:outerShdw blurRad="63500" dist="63500" dir="5400000">
              <a:srgbClr val="000000">
                <a:alpha val="15000"/>
              </a:srgbClr>
            </a:outerShdw>
          </a:effectLst>
        </p:spPr>
      </p:pic>
      <p:sp>
        <p:nvSpPr>
          <p:cNvPr id="13" name="Shape 132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C7W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9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Z-DNA_orbit_animated.gif"/>
          <p:cNvPicPr>
            <a:extLst>
              <a:ext uri="smNativeData">
                <pr:smNativeData xmlns:pr="smNativeData" xmlns="smNativeData" val="SMDATA_17_2mHZ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d84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ICAAC3CwAAJBMAAM4rAAAQAAAAJgAAAAgAAAD//////////w=="/>
              </a:ext>
            </a:extLst>
          </p:cNvPicPr>
          <p:nvPr/>
        </p:nvPicPr>
        <p:blipFill>
          <a:blip r:embed="rId2"/>
          <a:stretch>
            <a:fillRect/>
          </a:stretch>
        </p:blipFill>
        <p:spPr>
          <a:xfrm>
            <a:off x="326390" y="1904365"/>
            <a:ext cx="2785110" cy="5216525"/>
          </a:xfrm>
          <a:prstGeom prst="rect">
            <a:avLst/>
          </a:prstGeom>
          <a:noFill/>
          <a:ln>
            <a:noFill/>
          </a:ln>
          <a:effectLst/>
        </p:spPr>
      </p:pic>
      <p:sp>
        <p:nvSpPr>
          <p:cNvPr id="3" name="Shape 131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QYAANQKAACdDgAADQ0AABAgAAAmAAAACAAAAP//////////"/>
              </a:ext>
            </a:extLst>
          </p:cNvSpPr>
          <p:nvPr/>
        </p:nvSpPr>
        <p:spPr>
          <a:xfrm>
            <a:off x="1062355" y="1760220"/>
            <a:ext cx="1313180"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DNA</a:t>
            </a:r>
          </a:p>
        </p:txBody>
      </p:sp>
      <p:sp>
        <p:nvSpPr>
          <p:cNvPr id="4" name="Shape 131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APyg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pic>
        <p:nvPicPr>
          <p:cNvPr id="5"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8oAAA+DQAAfTMAAIgWAAAQAAAAJgAAAAgAAAD//////////w=="/>
              </a:ext>
            </a:extLst>
          </p:cNvPicPr>
          <p:nvPr/>
        </p:nvPicPr>
        <p:blipFill>
          <a:blip r:embed="rId3"/>
          <a:stretch>
            <a:fillRect/>
          </a:stretch>
        </p:blipFill>
        <p:spPr>
          <a:xfrm rot="21360000" flipH="1">
            <a:off x="6562725" y="2152650"/>
            <a:ext cx="1807210" cy="1510030"/>
          </a:xfrm>
          <a:prstGeom prst="rect">
            <a:avLst/>
          </a:prstGeom>
          <a:noFill/>
          <a:ln>
            <a:noFill/>
          </a:ln>
          <a:effectLst>
            <a:outerShdw blurRad="63500" dist="63500" dir="5400000">
              <a:srgbClr val="000000">
                <a:alpha val="15000"/>
              </a:srgbClr>
            </a:outerShdw>
          </a:effectLst>
        </p:spPr>
      </p:pic>
      <p:pic>
        <p:nvPicPr>
          <p:cNvPr id="6"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CQ3LgL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4oAABPIgAA/jIAAMYqAAAQAAAAJgAAAAgAAAD//////////w=="/>
              </a:ext>
            </a:extLst>
          </p:cNvPicPr>
          <p:nvPr/>
        </p:nvPicPr>
        <p:blipFill>
          <a:blip r:embed="rId4"/>
          <a:stretch>
            <a:fillRect/>
          </a:stretch>
        </p:blipFill>
        <p:spPr>
          <a:xfrm rot="21240001" flipH="1">
            <a:off x="6643370" y="5577205"/>
            <a:ext cx="1645920" cy="1376045"/>
          </a:xfrm>
          <a:prstGeom prst="rect">
            <a:avLst/>
          </a:prstGeom>
          <a:noFill/>
          <a:ln>
            <a:noFill/>
          </a:ln>
          <a:effectLst>
            <a:outerShdw blurRad="63500" dist="63500" dir="5400000">
              <a:srgbClr val="000000">
                <a:alpha val="15000"/>
              </a:srgbClr>
            </a:outerShdw>
          </a:effectLst>
        </p:spPr>
      </p:pic>
      <p:sp>
        <p:nvSpPr>
          <p:cNvPr id="7" name="Shape 131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BcE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NQKAAD4MQAADQ0AABAgAAAmAAAACAAAAP//////////"/>
              </a:ext>
            </a:extLst>
          </p:cNvSpPr>
          <p:nvPr/>
        </p:nvSpPr>
        <p:spPr>
          <a:xfrm>
            <a:off x="6809105"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Pyrimidines</a:t>
            </a:r>
          </a:p>
        </p:txBody>
      </p:sp>
      <p:sp>
        <p:nvSpPr>
          <p:cNvPr id="8" name="Shape 131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BuuQ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BwYAAD4MQAAGhoAABAgAAAmAAAACAAAAP//////////"/>
              </a:ext>
            </a:extLst>
          </p:cNvSpPr>
          <p:nvPr/>
        </p:nvSpPr>
        <p:spPr>
          <a:xfrm>
            <a:off x="6809105"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Thymine</a:t>
            </a:r>
          </a:p>
        </p:txBody>
      </p:sp>
      <p:sp>
        <p:nvSpPr>
          <p:cNvPr id="9" name="Shape 132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Bug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OwfAAD4MQAA6iEAABAgAAAmAAAACAAAAP//////////"/>
              </a:ext>
            </a:extLst>
          </p:cNvSpPr>
          <p:nvPr/>
        </p:nvSpPr>
        <p:spPr>
          <a:xfrm>
            <a:off x="6809105"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Cytosine</a:t>
            </a:r>
          </a:p>
        </p:txBody>
      </p:sp>
      <p:pic>
        <p:nvPicPr>
          <p:cNvPr id="10"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AQGqsL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4YAAANDQAAvyMAALkWAAAQAAAAJgAAAAgAAAD//////////w=="/>
              </a:ext>
            </a:extLst>
          </p:cNvPicPr>
          <p:nvPr/>
        </p:nvPicPr>
        <p:blipFill>
          <a:blip r:embed="rId5"/>
          <a:stretch>
            <a:fillRect/>
          </a:stretch>
        </p:blipFill>
        <p:spPr>
          <a:xfrm rot="719996">
            <a:off x="3930650" y="2121535"/>
            <a:ext cx="1880235" cy="1572260"/>
          </a:xfrm>
          <a:prstGeom prst="rect">
            <a:avLst/>
          </a:prstGeom>
          <a:noFill/>
          <a:ln>
            <a:noFill/>
          </a:ln>
          <a:effectLst>
            <a:outerShdw blurRad="63500" dist="63500" dir="5400000">
              <a:srgbClr val="000000">
                <a:alpha val="15000"/>
              </a:srgbClr>
            </a:outerShdw>
          </a:effectLst>
        </p:spPr>
      </p:pic>
      <p:sp>
        <p:nvSpPr>
          <p:cNvPr id="11" name="Shape 132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Csqw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NQKAAABIgAADQ0AABAgAAAmAAAACAAAAP//////////"/>
              </a:ext>
            </a:extLst>
          </p:cNvSpPr>
          <p:nvPr/>
        </p:nvSpPr>
        <p:spPr>
          <a:xfrm>
            <a:off x="4213860"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Purines</a:t>
            </a:r>
          </a:p>
        </p:txBody>
      </p:sp>
      <p:sp>
        <p:nvSpPr>
          <p:cNvPr id="12" name="Shape 132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1rA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BwYAAABIgAAGhoAABAgAAAmAAAACAAAAP//////////"/>
              </a:ext>
            </a:extLst>
          </p:cNvSpPr>
          <p:nvPr/>
        </p:nvSpPr>
        <p:spPr>
          <a:xfrm>
            <a:off x="4213860"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Adenine</a:t>
            </a:r>
          </a:p>
        </p:txBody>
      </p:sp>
      <p:sp>
        <p:nvSpPr>
          <p:cNvPr id="13" name="Shape 132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Cppw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OwfAAABIgAA6iEAABAgAAAmAAAACAAAAP//////////"/>
              </a:ext>
            </a:extLst>
          </p:cNvSpPr>
          <p:nvPr/>
        </p:nvSpPr>
        <p:spPr>
          <a:xfrm>
            <a:off x="4213860"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Guanine</a:t>
            </a:r>
          </a:p>
        </p:txBody>
      </p:sp>
      <p:pic>
        <p:nvPicPr>
          <p:cNvPr id="14"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kXAAA4IQAAVCQAAN0rAAAQAAAAJgAAAAgAAAD//////////w=="/>
              </a:ext>
            </a:extLst>
          </p:cNvPicPr>
          <p:nvPr/>
        </p:nvPicPr>
        <p:blipFill>
          <a:blip r:embed="rId6"/>
          <a:stretch>
            <a:fillRect/>
          </a:stretch>
        </p:blipFill>
        <p:spPr>
          <a:xfrm rot="719996">
            <a:off x="3836035" y="5400040"/>
            <a:ext cx="2069465" cy="1730375"/>
          </a:xfrm>
          <a:prstGeom prst="rect">
            <a:avLst/>
          </a:prstGeom>
          <a:noFill/>
          <a:ln>
            <a:noFill/>
          </a:ln>
          <a:effectLst>
            <a:outerShdw blurRad="63500" dist="63500" dir="5400000">
              <a:srgbClr val="000000">
                <a:alpha val="15000"/>
              </a:srgbClr>
            </a:outerShdw>
          </a:effectLst>
        </p:spPr>
      </p:pic>
      <p:sp>
        <p:nvSpPr>
          <p:cNvPr id="15" name="Shape 132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BcE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9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Z-DNA_orbit_animated.gif"/>
          <p:cNvPicPr>
            <a:extLst>
              <a:ext uri="smNativeData">
                <pr:smNativeData xmlns:pr="smNativeData" xmlns="smNativeData" val="SMDATA_17_2mHZ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ICAAC3CwAAJBMAAM4rAAAQAAAAJgAAAAgAAAD//////////w=="/>
              </a:ext>
            </a:extLst>
          </p:cNvPicPr>
          <p:nvPr/>
        </p:nvPicPr>
        <p:blipFill>
          <a:blip r:embed="rId2"/>
          <a:stretch>
            <a:fillRect/>
          </a:stretch>
        </p:blipFill>
        <p:spPr>
          <a:xfrm>
            <a:off x="326390" y="1904365"/>
            <a:ext cx="2785110" cy="5216525"/>
          </a:xfrm>
          <a:prstGeom prst="rect">
            <a:avLst/>
          </a:prstGeom>
          <a:noFill/>
          <a:ln>
            <a:noFill/>
          </a:ln>
          <a:effectLst/>
        </p:spPr>
      </p:pic>
      <p:pic>
        <p:nvPicPr>
          <p:cNvPr id="3"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CwRvI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8oAAA+DQAAfTMAAIgWAAAQAAAAJgAAAAgAAAD//////////w=="/>
              </a:ext>
            </a:extLst>
          </p:cNvPicPr>
          <p:nvPr/>
        </p:nvPicPr>
        <p:blipFill>
          <a:blip r:embed="rId3"/>
          <a:stretch>
            <a:fillRect/>
          </a:stretch>
        </p:blipFill>
        <p:spPr>
          <a:xfrm rot="21360000" flipH="1">
            <a:off x="6562725" y="2152650"/>
            <a:ext cx="1807210" cy="1510030"/>
          </a:xfrm>
          <a:prstGeom prst="rect">
            <a:avLst/>
          </a:prstGeom>
          <a:noFill/>
          <a:ln>
            <a:noFill/>
          </a:ln>
          <a:effectLst>
            <a:outerShdw blurRad="63500" dist="63500" dir="5400000">
              <a:srgbClr val="000000">
                <a:alpha val="15000"/>
              </a:srgbClr>
            </a:outerShdw>
          </a:effectLst>
        </p:spPr>
      </p:pic>
      <p:pic>
        <p:nvPicPr>
          <p:cNvPr id="4"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DQ5O0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4oAABPIgAA/jIAAMYqAAAQAAAAJgAAAAgAAAD//////////w=="/>
              </a:ext>
            </a:extLst>
          </p:cNvPicPr>
          <p:nvPr/>
        </p:nvPicPr>
        <p:blipFill>
          <a:blip r:embed="rId4"/>
          <a:stretch>
            <a:fillRect/>
          </a:stretch>
        </p:blipFill>
        <p:spPr>
          <a:xfrm rot="21240001" flipH="1">
            <a:off x="6643370" y="5577205"/>
            <a:ext cx="1645920" cy="1376045"/>
          </a:xfrm>
          <a:prstGeom prst="rect">
            <a:avLst/>
          </a:prstGeom>
          <a:noFill/>
          <a:ln>
            <a:noFill/>
          </a:ln>
          <a:effectLst>
            <a:outerShdw blurRad="63500" dist="63500" dir="5400000">
              <a:srgbClr val="000000">
                <a:alpha val="15000"/>
              </a:srgbClr>
            </a:outerShdw>
          </a:effectLst>
        </p:spPr>
      </p:pic>
      <p:pic>
        <p:nvPicPr>
          <p:cNvPr id="5"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AQd+4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4YAAANDQAAvyMAALkWAAAQAAAAJgAAAAgAAAD//////////w=="/>
              </a:ext>
            </a:extLst>
          </p:cNvPicPr>
          <p:nvPr/>
        </p:nvPicPr>
        <p:blipFill>
          <a:blip r:embed="rId5"/>
          <a:stretch>
            <a:fillRect/>
          </a:stretch>
        </p:blipFill>
        <p:spPr>
          <a:xfrm rot="719996">
            <a:off x="3930650" y="2121535"/>
            <a:ext cx="1880235" cy="1572260"/>
          </a:xfrm>
          <a:prstGeom prst="rect">
            <a:avLst/>
          </a:prstGeom>
          <a:noFill/>
          <a:ln>
            <a:noFill/>
          </a:ln>
          <a:effectLst>
            <a:outerShdw blurRad="63500" dist="63500" dir="5400000">
              <a:srgbClr val="000000">
                <a:alpha val="15000"/>
              </a:srgbClr>
            </a:outerShdw>
          </a:effectLst>
        </p:spPr>
      </p:pic>
      <p:pic>
        <p:nvPicPr>
          <p:cNvPr id="6"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BQCe8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kXAAA4IQAAVCQAAN0rAAAQAAAAJgAAAAgAAAD//////////w=="/>
              </a:ext>
            </a:extLst>
          </p:cNvPicPr>
          <p:nvPr/>
        </p:nvPicPr>
        <p:blipFill>
          <a:blip r:embed="rId6"/>
          <a:stretch>
            <a:fillRect/>
          </a:stretch>
        </p:blipFill>
        <p:spPr>
          <a:xfrm rot="719996">
            <a:off x="3836035" y="5400040"/>
            <a:ext cx="2069465" cy="1730375"/>
          </a:xfrm>
          <a:prstGeom prst="rect">
            <a:avLst/>
          </a:prstGeom>
          <a:noFill/>
          <a:ln>
            <a:noFill/>
          </a:ln>
          <a:effectLst>
            <a:outerShdw blurRad="63500" dist="63500" dir="5400000">
              <a:srgbClr val="000000">
                <a:alpha val="15000"/>
              </a:srgbClr>
            </a:outerShdw>
          </a:effectLst>
        </p:spPr>
      </p:pic>
      <p:sp>
        <p:nvSpPr>
          <p:cNvPr id="7" name="Shape 1333"/>
          <p:cNvSpPr>
            <a:extLst>
              <a:ext uri="smNativeData">
                <pr:smNativeData xmlns:pr="smNativeData" xmlns="smNativeData" val="SMDATA_15_2mHZYhMAAAAlAAAAzAAAAA0AAAAAUAAAAFAAAABQAAAAUAAAAAAAAAABAAAAAAAAAAEAAABQAAAAO0U2+9L34j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x0AAKAaAADDHgAAqB8AABAAAAAmAAAACAAAAP//////////"/>
              </a:ext>
            </a:extLst>
          </p:cNvSpPr>
          <p:nvPr/>
        </p:nvSpPr>
        <p:spPr>
          <a:xfrm rot="16200000">
            <a:off x="4515485" y="4660900"/>
            <a:ext cx="817880" cy="152400"/>
          </a:xfrm>
          <a:prstGeom prst="leftRightArrow">
            <a:avLst>
              <a:gd name="adj1" fmla="val 41604"/>
              <a:gd name="adj2" fmla="val 109278"/>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334"/>
          <p:cNvSpPr>
            <a:extLst>
              <a:ext uri="smNativeData">
                <pr:smNativeData xmlns:pr="smNativeData" xmlns="smNativeData" val="SMDATA_15_2mHZYhMAAAAlAAAAzAAAAA0AAAAAUAAAAFAAAABQAAAAUAAAAAAAAAABAAAAAAAAAAEAAABQAAAAO0U2+9L34j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OBz6g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cy0AAKAaAABjLgAAqB8AABAAAAAmAAAACAAAAP//////////"/>
              </a:ext>
            </a:extLst>
          </p:cNvSpPr>
          <p:nvPr/>
        </p:nvSpPr>
        <p:spPr>
          <a:xfrm rot="16200000">
            <a:off x="7055485" y="4660900"/>
            <a:ext cx="817880" cy="152400"/>
          </a:xfrm>
          <a:prstGeom prst="leftRightArrow">
            <a:avLst>
              <a:gd name="adj1" fmla="val 41604"/>
              <a:gd name="adj2" fmla="val 109278"/>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33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YA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DMAAGYbAAB9OwAA1x4AABAgAAAmAAAACAAAAP//////////"/>
              </a:ext>
            </a:extLst>
          </p:cNvSpPr>
          <p:nvPr/>
        </p:nvSpPr>
        <p:spPr>
          <a:xfrm>
            <a:off x="8356600" y="4453890"/>
            <a:ext cx="1313815" cy="55943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cap="none">
                <a:solidFill>
                  <a:srgbClr val="FF9300"/>
                </a:solidFill>
              </a:rPr>
              <a:t>transition</a:t>
            </a:r>
            <a:r>
              <a:t> </a:t>
            </a:r>
            <a:br/>
            <a:r>
              <a:t>substitutions</a:t>
            </a:r>
          </a:p>
        </p:txBody>
      </p:sp>
      <p:sp>
        <p:nvSpPr>
          <p:cNvPr id="10" name="Shape 133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Cu6w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QYAANQKAACdDgAADQ0AABAgAAAmAAAACAAAAP//////////"/>
              </a:ext>
            </a:extLst>
          </p:cNvSpPr>
          <p:nvPr/>
        </p:nvSpPr>
        <p:spPr>
          <a:xfrm>
            <a:off x="1062355" y="1760220"/>
            <a:ext cx="1313180"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DNA</a:t>
            </a:r>
          </a:p>
        </p:txBody>
      </p:sp>
      <p:sp>
        <p:nvSpPr>
          <p:cNvPr id="11" name="Shape 133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D5w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12" name="Shape 133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CV5w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NQKAAD4MQAADQ0AABAgAAAmAAAACAAAAP//////////"/>
              </a:ext>
            </a:extLst>
          </p:cNvSpPr>
          <p:nvPr/>
        </p:nvSpPr>
        <p:spPr>
          <a:xfrm>
            <a:off x="6809105"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Pyrimidines</a:t>
            </a:r>
          </a:p>
        </p:txBody>
      </p:sp>
      <p:sp>
        <p:nvSpPr>
          <p:cNvPr id="13" name="Shape 133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An6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BwYAAD4MQAAGhoAABAgAAAmAAAACAAAAP//////////"/>
              </a:ext>
            </a:extLst>
          </p:cNvSpPr>
          <p:nvPr/>
        </p:nvSpPr>
        <p:spPr>
          <a:xfrm>
            <a:off x="6809105"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Thymine</a:t>
            </a:r>
          </a:p>
        </p:txBody>
      </p:sp>
      <p:sp>
        <p:nvSpPr>
          <p:cNvPr id="14" name="Shape 134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CS4w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OwfAAD4MQAA6iEAABAgAAAmAAAACAAAAP//////////"/>
              </a:ext>
            </a:extLst>
          </p:cNvSpPr>
          <p:nvPr/>
        </p:nvSpPr>
        <p:spPr>
          <a:xfrm>
            <a:off x="6809105"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Cytosine</a:t>
            </a:r>
          </a:p>
        </p:txBody>
      </p:sp>
      <p:sp>
        <p:nvSpPr>
          <p:cNvPr id="15" name="Shape 134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Ak5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NQKAAABIgAADQ0AABAgAAAmAAAACAAAAP//////////"/>
              </a:ext>
            </a:extLst>
          </p:cNvSpPr>
          <p:nvPr/>
        </p:nvSpPr>
        <p:spPr>
          <a:xfrm>
            <a:off x="4213860"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Purines</a:t>
            </a:r>
          </a:p>
        </p:txBody>
      </p:sp>
      <p:sp>
        <p:nvSpPr>
          <p:cNvPr id="16" name="Shape 134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C35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BwYAAABIgAAGhoAABAgAAAmAAAACAAAAP//////////"/>
              </a:ext>
            </a:extLst>
          </p:cNvSpPr>
          <p:nvPr/>
        </p:nvSpPr>
        <p:spPr>
          <a:xfrm>
            <a:off x="4213860"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Adenine</a:t>
            </a:r>
          </a:p>
        </p:txBody>
      </p:sp>
      <p:sp>
        <p:nvSpPr>
          <p:cNvPr id="17" name="Shape 134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Ai4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OwfAAABIgAA6iEAABAgAAAmAAAACAAAAP//////////"/>
              </a:ext>
            </a:extLst>
          </p:cNvSpPr>
          <p:nvPr/>
        </p:nvSpPr>
        <p:spPr>
          <a:xfrm>
            <a:off x="4213860"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Guanine</a:t>
            </a:r>
          </a:p>
        </p:txBody>
      </p:sp>
      <p:sp>
        <p:nvSpPr>
          <p:cNvPr id="18" name="Shape 134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C04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9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Z-DNA_orbit_animated.gif"/>
          <p:cNvPicPr>
            <a:extLst>
              <a:ext uri="smNativeData">
                <pr:smNativeData xmlns:pr="smNativeData" xmlns="smNativeData" val="SMDATA_17_2mHZ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G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ICAAC3CwAAJBMAAM4rAAAQAAAAJgAAAAgAAAD//////////w=="/>
              </a:ext>
            </a:extLst>
          </p:cNvPicPr>
          <p:nvPr/>
        </p:nvPicPr>
        <p:blipFill>
          <a:blip r:embed="rId2"/>
          <a:stretch>
            <a:fillRect/>
          </a:stretch>
        </p:blipFill>
        <p:spPr>
          <a:xfrm>
            <a:off x="326390" y="1904365"/>
            <a:ext cx="2785110" cy="5216525"/>
          </a:xfrm>
          <a:prstGeom prst="rect">
            <a:avLst/>
          </a:prstGeom>
          <a:noFill/>
          <a:ln>
            <a:noFill/>
          </a:ln>
          <a:effectLst/>
        </p:spPr>
      </p:pic>
      <p:pic>
        <p:nvPicPr>
          <p:cNvPr id="3"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DwOkU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8oAAA+DQAAfTMAAIgWAAAQAAAAJgAAAAgAAAD//////////w=="/>
              </a:ext>
            </a:extLst>
          </p:cNvPicPr>
          <p:nvPr/>
        </p:nvPicPr>
        <p:blipFill>
          <a:blip r:embed="rId3"/>
          <a:stretch>
            <a:fillRect/>
          </a:stretch>
        </p:blipFill>
        <p:spPr>
          <a:xfrm rot="21360000" flipH="1">
            <a:off x="6562725" y="2152650"/>
            <a:ext cx="1807210" cy="1510030"/>
          </a:xfrm>
          <a:prstGeom prst="rect">
            <a:avLst/>
          </a:prstGeom>
          <a:noFill/>
          <a:ln>
            <a:noFill/>
          </a:ln>
          <a:effectLst>
            <a:outerShdw blurRad="63500" dist="63760" dir="2700000">
              <a:srgbClr val="000000">
                <a:alpha val="14000"/>
              </a:srgbClr>
            </a:outerShdw>
          </a:effectLst>
        </p:spPr>
      </p:pic>
      <p:pic>
        <p:nvPicPr>
          <p:cNvPr id="4"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AwzUU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4oAABPIgAA/jIAAMYqAAAQAAAAJgAAAAgAAAD//////////w=="/>
              </a:ext>
            </a:extLst>
          </p:cNvPicPr>
          <p:nvPr/>
        </p:nvPicPr>
        <p:blipFill>
          <a:blip r:embed="rId4"/>
          <a:stretch>
            <a:fillRect/>
          </a:stretch>
        </p:blipFill>
        <p:spPr>
          <a:xfrm rot="21240001" flipH="1">
            <a:off x="6643370" y="5577205"/>
            <a:ext cx="1645920" cy="1376045"/>
          </a:xfrm>
          <a:prstGeom prst="rect">
            <a:avLst/>
          </a:prstGeom>
          <a:noFill/>
          <a:ln>
            <a:noFill/>
          </a:ln>
          <a:effectLst>
            <a:outerShdw blurRad="63500" dist="63760" dir="2700000">
              <a:srgbClr val="000000">
                <a:alpha val="14000"/>
              </a:srgbClr>
            </a:outerShdw>
          </a:effectLst>
        </p:spPr>
      </p:pic>
      <p:pic>
        <p:nvPicPr>
          <p:cNvPr id="5"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AcAAAA4AAAAAAAAAAAAAAAAAAAA////AAAAAAAAAAAAAAAAAAAAAAAAAAAAAAAAAAAAAABkAAAAZAAAAAAAAAAjAAAABAAAAGQAAAAXAAAAFAAAAAAAAAAAAAAA/38AAP9/AAAAAAAACQAAAAQAAABwX0Y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4YAAANDQAAvyMAALkWAAAQAAAAJgAAAAgAAAD//////////w=="/>
              </a:ext>
            </a:extLst>
          </p:cNvPicPr>
          <p:nvPr/>
        </p:nvPicPr>
        <p:blipFill>
          <a:blip r:embed="rId5"/>
          <a:stretch>
            <a:fillRect/>
          </a:stretch>
        </p:blipFill>
        <p:spPr>
          <a:xfrm rot="719996">
            <a:off x="3930650" y="2121535"/>
            <a:ext cx="1880235" cy="1572260"/>
          </a:xfrm>
          <a:prstGeom prst="rect">
            <a:avLst/>
          </a:prstGeom>
          <a:noFill/>
          <a:ln>
            <a:noFill/>
          </a:ln>
          <a:effectLst>
            <a:outerShdw blurRad="63500" dist="63760" dir="2700000">
              <a:srgbClr val="000000">
                <a:alpha val="15000"/>
              </a:srgbClr>
            </a:outerShdw>
          </a:effectLst>
        </p:spPr>
      </p:pic>
      <p:pic>
        <p:nvPicPr>
          <p:cNvPr id="6"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DgyUE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kXAAA4IQAAVCQAAN0rAAAQAAAAJgAAAAgAAAD//////////w=="/>
              </a:ext>
            </a:extLst>
          </p:cNvPicPr>
          <p:nvPr/>
        </p:nvPicPr>
        <p:blipFill>
          <a:blip r:embed="rId6"/>
          <a:stretch>
            <a:fillRect/>
          </a:stretch>
        </p:blipFill>
        <p:spPr>
          <a:xfrm rot="719996">
            <a:off x="3836035" y="5400040"/>
            <a:ext cx="2069465" cy="1730375"/>
          </a:xfrm>
          <a:prstGeom prst="rect">
            <a:avLst/>
          </a:prstGeom>
          <a:noFill/>
          <a:ln>
            <a:noFill/>
          </a:ln>
          <a:effectLst>
            <a:outerShdw blurRad="63500" dist="63760" dir="2700000">
              <a:srgbClr val="000000">
                <a:alpha val="14000"/>
              </a:srgbClr>
            </a:outerShdw>
          </a:effectLst>
        </p:spPr>
      </p:pic>
      <p:sp>
        <p:nvSpPr>
          <p:cNvPr id="7" name="Shape 1351"/>
          <p:cNvSpPr>
            <a:extLst>
              <a:ext uri="smNativeData">
                <pr:smNativeData xmlns:pr="smNativeData" xmlns="smNativeData" val="SMDATA_15_2mHZYhMAAAAlAAAAzAAAAA0AAAAAUAAAAFAAAABQAAAAUAAAAAAAAAABAAAAAAAAAAEAAABQAAAAuwkc3kte6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syEAALwYAABLKgAArBkAABAAAAAmAAAACAAAAP//////////"/>
              </a:ext>
            </a:extLst>
          </p:cNvSpPr>
          <p:nvPr/>
        </p:nvSpPr>
        <p:spPr>
          <a:xfrm>
            <a:off x="5478145" y="4020820"/>
            <a:ext cx="1397000" cy="152400"/>
          </a:xfrm>
          <a:prstGeom prst="leftRightArrow">
            <a:avLst>
              <a:gd name="adj1" fmla="val 41604"/>
              <a:gd name="adj2" fmla="val 109307"/>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352"/>
          <p:cNvSpPr>
            <a:extLst>
              <a:ext uri="smNativeData">
                <pr:smNativeData xmlns:pr="smNativeData" xmlns="smNativeData" val="SMDATA_15_2mHZYhMAAAAlAAAAzAAAAA0AAAAAUAAAAFAAAABQAAAAUAAAAAAAAAABAAAAAAAAAAEAAABQAAAAbXJTnn+j6T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CBcQg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siAAALocAAABKwAAqh0AABAAAAAmAAAACAAAAP//////////"/>
              </a:ext>
            </a:extLst>
          </p:cNvSpPr>
          <p:nvPr/>
        </p:nvSpPr>
        <p:spPr>
          <a:xfrm rot="19500000">
            <a:off x="5314950" y="4669790"/>
            <a:ext cx="1675765" cy="152400"/>
          </a:xfrm>
          <a:prstGeom prst="leftRightArrow">
            <a:avLst>
              <a:gd name="adj1" fmla="val 41604"/>
              <a:gd name="adj2" fmla="val 109294"/>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35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YA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DMAAGYbAAB9OwAA1x4AABAgAAAmAAAACAAAAP//////////"/>
              </a:ext>
            </a:extLst>
          </p:cNvSpPr>
          <p:nvPr/>
        </p:nvSpPr>
        <p:spPr>
          <a:xfrm>
            <a:off x="8356600" y="4453890"/>
            <a:ext cx="1313815" cy="55943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cap="none">
                <a:solidFill>
                  <a:srgbClr val="76D6FF"/>
                </a:solidFill>
              </a:rPr>
              <a:t>transversion</a:t>
            </a:r>
            <a:r>
              <a:t> </a:t>
            </a:r>
            <a:br/>
            <a:r>
              <a:t>substitutions</a:t>
            </a:r>
          </a:p>
        </p:txBody>
      </p:sp>
      <p:sp>
        <p:nvSpPr>
          <p:cNvPr id="10" name="Shape 1354"/>
          <p:cNvSpPr>
            <a:extLst>
              <a:ext uri="smNativeData">
                <pr:smNativeData xmlns:pr="smNativeData" xmlns="smNativeData" val="SMDATA_15_2mHZYhMAAAAlAAAAzAAAAA0AAAAAUAAAAFAAAABQAAAAUAAAAAAAAAABAAAAAAAAAAEAAABQAAAAuwkc3kte6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PBZPg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syEAAIwgAABLKgAAfCEAABAAAAAmAAAACAAAAP//////////"/>
              </a:ext>
            </a:extLst>
          </p:cNvSpPr>
          <p:nvPr/>
        </p:nvSpPr>
        <p:spPr>
          <a:xfrm>
            <a:off x="5478145" y="5290820"/>
            <a:ext cx="1397000" cy="152400"/>
          </a:xfrm>
          <a:prstGeom prst="leftRightArrow">
            <a:avLst>
              <a:gd name="adj1" fmla="val 41604"/>
              <a:gd name="adj2" fmla="val 109307"/>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355"/>
          <p:cNvSpPr>
            <a:extLst>
              <a:ext uri="smNativeData">
                <pr:smNativeData xmlns:pr="smNativeData" xmlns="smNativeData" val="SMDATA_15_2mHZYhMAAAAlAAAAzAAAAA0AAAAAUAAAAFAAAABQAAAAUAAAAAAAAAABAAAAAAAAAAEAAABQAAAAn+OAXlOT6T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DsPg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vyAAALocAAD0KgAAqh0AABAAAAAmAAAACAAAAP//////////"/>
              </a:ext>
            </a:extLst>
          </p:cNvSpPr>
          <p:nvPr/>
        </p:nvSpPr>
        <p:spPr>
          <a:xfrm rot="12899996">
            <a:off x="5323205" y="4669790"/>
            <a:ext cx="1659255" cy="152400"/>
          </a:xfrm>
          <a:prstGeom prst="leftRightArrow">
            <a:avLst>
              <a:gd name="adj1" fmla="val 41604"/>
              <a:gd name="adj2" fmla="val 109292"/>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135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B+Pw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QYAANQKAACdDgAADQ0AABAgAAAmAAAACAAAAP//////////"/>
              </a:ext>
            </a:extLst>
          </p:cNvSpPr>
          <p:nvPr/>
        </p:nvSpPr>
        <p:spPr>
          <a:xfrm>
            <a:off x="1062355" y="1760220"/>
            <a:ext cx="1313180"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DNA</a:t>
            </a:r>
          </a:p>
        </p:txBody>
      </p:sp>
      <p:sp>
        <p:nvSpPr>
          <p:cNvPr id="13" name="Shape 135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DqOg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14" name="Shape 135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B8Ow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NQKAAD4MQAADQ0AABAgAAAmAAAACAAAAP//////////"/>
              </a:ext>
            </a:extLst>
          </p:cNvSpPr>
          <p:nvPr/>
        </p:nvSpPr>
        <p:spPr>
          <a:xfrm>
            <a:off x="6809105"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Pyrimidines</a:t>
            </a:r>
          </a:p>
        </p:txBody>
      </p:sp>
      <p:sp>
        <p:nvSpPr>
          <p:cNvPr id="15" name="Shape 135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OP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BwYAAD4MQAAGhoAABAgAAAmAAAACAAAAP//////////"/>
              </a:ext>
            </a:extLst>
          </p:cNvSpPr>
          <p:nvPr/>
        </p:nvSpPr>
        <p:spPr>
          <a:xfrm>
            <a:off x="6809105"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Thymine</a:t>
            </a:r>
          </a:p>
        </p:txBody>
      </p:sp>
      <p:sp>
        <p:nvSpPr>
          <p:cNvPr id="16" name="Shape 136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1Z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OwfAAD4MQAA6iEAABAgAAAmAAAACAAAAP//////////"/>
              </a:ext>
            </a:extLst>
          </p:cNvSpPr>
          <p:nvPr/>
        </p:nvSpPr>
        <p:spPr>
          <a:xfrm>
            <a:off x="6809105"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Cytosine</a:t>
            </a:r>
          </a:p>
        </p:txBody>
      </p:sp>
      <p:sp>
        <p:nvSpPr>
          <p:cNvPr id="17" name="Shape 136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IvAj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NQKAAABIgAADQ0AABAgAAAmAAAACAAAAP//////////"/>
              </a:ext>
            </a:extLst>
          </p:cNvSpPr>
          <p:nvPr/>
        </p:nvSpPr>
        <p:spPr>
          <a:xfrm>
            <a:off x="4213860"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Purines</a:t>
            </a:r>
          </a:p>
        </p:txBody>
      </p:sp>
      <p:sp>
        <p:nvSpPr>
          <p:cNvPr id="18" name="Shape 136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EGUV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BwYAAABIgAAGhoAABAgAAAmAAAACAAAAP//////////"/>
              </a:ext>
            </a:extLst>
          </p:cNvSpPr>
          <p:nvPr/>
        </p:nvSpPr>
        <p:spPr>
          <a:xfrm>
            <a:off x="4213860"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Adenine</a:t>
            </a:r>
          </a:p>
        </p:txBody>
      </p:sp>
      <p:sp>
        <p:nvSpPr>
          <p:cNvPr id="19" name="Shape 136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1Z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OwfAAABIgAA6iEAABAgAAAmAAAACAAAAP//////////"/>
              </a:ext>
            </a:extLst>
          </p:cNvSpPr>
          <p:nvPr/>
        </p:nvSpPr>
        <p:spPr>
          <a:xfrm>
            <a:off x="4213860"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Guanine</a:t>
            </a:r>
          </a:p>
        </p:txBody>
      </p:sp>
      <p:sp>
        <p:nvSpPr>
          <p:cNvPr id="20" name="Shape 1364"/>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IvAj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7"/>
                                        </p:tgtEl>
                                        <p:attrNameLst>
                                          <p:attrName>style.visibility</p:attrName>
                                        </p:attrNameLst>
                                      </p:cBhvr>
                                      <p:to>
                                        <p:strVal val="visible"/>
                                      </p:to>
                                    </p:set>
                                    <p:animEffect transition="in" filter="dissolve">
                                      <p:cBhvr>
                                        <p:cTn id="7" dur="499"/>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iterate type="lt">
                                    <p:tmAbs val="0"/>
                                  </p:iterate>
                                  <p:childTnLst>
                                    <p:set>
                                      <p:cBhvr>
                                        <p:cTn id="11" dur="1" fill="hold">
                                          <p:stCondLst>
                                            <p:cond delay="0"/>
                                          </p:stCondLst>
                                        </p:cTn>
                                        <p:tgtEl>
                                          <p:spTgt spid="10"/>
                                        </p:tgtEl>
                                        <p:attrNameLst>
                                          <p:attrName>style.visibility</p:attrName>
                                        </p:attrNameLst>
                                      </p:cBhvr>
                                      <p:to>
                                        <p:strVal val="visible"/>
                                      </p:to>
                                    </p:set>
                                    <p:animEffect transition="in" filter="dissolve">
                                      <p:cBhvr>
                                        <p:cTn id="12" dur="499"/>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iterate type="lt">
                                    <p:tmAbs val="0"/>
                                  </p:iterate>
                                  <p:childTnLst>
                                    <p:set>
                                      <p:cBhvr>
                                        <p:cTn id="16" dur="1" fill="hold">
                                          <p:stCondLst>
                                            <p:cond delay="0"/>
                                          </p:stCondLst>
                                        </p:cTn>
                                        <p:tgtEl>
                                          <p:spTgt spid="11"/>
                                        </p:tgtEl>
                                        <p:attrNameLst>
                                          <p:attrName>style.visibility</p:attrName>
                                        </p:attrNameLst>
                                      </p:cBhvr>
                                      <p:to>
                                        <p:strVal val="visible"/>
                                      </p:to>
                                    </p:set>
                                    <p:animEffect transition="in" filter="dissolve">
                                      <p:cBhvr>
                                        <p:cTn id="17" dur="499"/>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iterate type="lt">
                                    <p:tmAbs val="0"/>
                                  </p:iterate>
                                  <p:childTnLst>
                                    <p:set>
                                      <p:cBhvr>
                                        <p:cTn id="21" dur="1" fill="hold">
                                          <p:stCondLst>
                                            <p:cond delay="0"/>
                                          </p:stCondLst>
                                        </p:cTn>
                                        <p:tgtEl>
                                          <p:spTgt spid="8"/>
                                        </p:tgtEl>
                                        <p:attrNameLst>
                                          <p:attrName>style.visibility</p:attrName>
                                        </p:attrNameLst>
                                      </p:cBhvr>
                                      <p:to>
                                        <p:strVal val="visible"/>
                                      </p:to>
                                    </p:set>
                                    <p:animEffect transition="in" filter="dissolve">
                                      <p:cBhvr>
                                        <p:cTn id="22" dur="499"/>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animBg="1" advAuto="0"/>
      <p:bldP spid="10" grpId="0" animBg="1" advAuto="0"/>
      <p:bldP spid="11" grpId="0" animBg="1" advAuto="0"/>
    </p:bldLst>
    <p:extLst>
      <p:ext uri="smNativeData">
        <pr:smNativeData xmlns:pr="smNativeData" xmlns="smNativeData" val="2mHZYgQAAAAFAAAA/f///wEAAAAJAAAAAAAAAAAAAAAAAAAAAAAAAAoAAAD9////AQAAAAkAAAAAAAAAAAAAAAAAAAAAAAAADwAAAP3///8BAAAACQAAAAAAAAAAAAAAAAAAAAAAAAAUAAAA/f///wEAAAAJAAAAAAAAAAAAAAAAAAAAAAAAAA=="/>
      </p:ext>
    </p:extLst>
  </p:timing>
</p:sld>
</file>

<file path=ppt/slides/slide9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Z-DNA_orbit_animated.gif"/>
          <p:cNvPicPr>
            <a:extLst>
              <a:ext uri="smNativeData">
                <pr:smNativeData xmlns:pr="smNativeData" xmlns="smNativeData" val="SMDATA_17_2mHZ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wa10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ICAAC3CwAAJBMAAM4rAAAQAAAAJgAAAAgAAAD//////////w=="/>
              </a:ext>
            </a:extLst>
          </p:cNvPicPr>
          <p:nvPr/>
        </p:nvPicPr>
        <p:blipFill>
          <a:blip r:embed="rId2"/>
          <a:stretch>
            <a:fillRect/>
          </a:stretch>
        </p:blipFill>
        <p:spPr>
          <a:xfrm>
            <a:off x="326390" y="1904365"/>
            <a:ext cx="2785110" cy="5216525"/>
          </a:xfrm>
          <a:prstGeom prst="rect">
            <a:avLst/>
          </a:prstGeom>
          <a:noFill/>
          <a:ln>
            <a:noFill/>
          </a:ln>
          <a:effectLst/>
        </p:spPr>
      </p:pic>
      <p:pic>
        <p:nvPicPr>
          <p:cNvPr id="3"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Bv0XAr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8oAAA+DQAAfTMAAIgWAAAQAAAAJgAAAAgAAAD//////////w=="/>
              </a:ext>
            </a:extLst>
          </p:cNvPicPr>
          <p:nvPr/>
        </p:nvPicPr>
        <p:blipFill>
          <a:blip r:embed="rId3"/>
          <a:stretch>
            <a:fillRect/>
          </a:stretch>
        </p:blipFill>
        <p:spPr>
          <a:xfrm rot="21360000" flipH="1">
            <a:off x="6562725" y="2152650"/>
            <a:ext cx="1807210" cy="1510030"/>
          </a:xfrm>
          <a:prstGeom prst="rect">
            <a:avLst/>
          </a:prstGeom>
          <a:noFill/>
          <a:ln>
            <a:noFill/>
          </a:ln>
          <a:effectLst>
            <a:outerShdw blurRad="63500" dist="63760" dir="2700000">
              <a:srgbClr val="000000">
                <a:alpha val="14000"/>
              </a:srgbClr>
            </a:outerShdw>
          </a:effectLst>
        </p:spPr>
      </p:pic>
      <p:pic>
        <p:nvPicPr>
          <p:cNvPr id="4"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BhMlUw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4oAABPIgAA/jIAAMYqAAAQAAAAJgAAAAgAAAD//////////w=="/>
              </a:ext>
            </a:extLst>
          </p:cNvPicPr>
          <p:nvPr/>
        </p:nvPicPr>
        <p:blipFill>
          <a:blip r:embed="rId4"/>
          <a:stretch>
            <a:fillRect/>
          </a:stretch>
        </p:blipFill>
        <p:spPr>
          <a:xfrm rot="21240001" flipH="1">
            <a:off x="6643370" y="5577205"/>
            <a:ext cx="1645920" cy="1376045"/>
          </a:xfrm>
          <a:prstGeom prst="rect">
            <a:avLst/>
          </a:prstGeom>
          <a:noFill/>
          <a:ln>
            <a:noFill/>
          </a:ln>
          <a:effectLst>
            <a:outerShdw blurRad="63500" dist="63760" dir="2700000">
              <a:srgbClr val="000000">
                <a:alpha val="14000"/>
              </a:srgbClr>
            </a:outerShdw>
          </a:effectLst>
        </p:spPr>
      </p:pic>
      <p:pic>
        <p:nvPicPr>
          <p:cNvPr id="5"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BhbHBo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4YAAANDQAAvyMAALkWAAAQAAAAJgAAAAgAAAD//////////w=="/>
              </a:ext>
            </a:extLst>
          </p:cNvPicPr>
          <p:nvPr/>
        </p:nvPicPr>
        <p:blipFill>
          <a:blip r:embed="rId5"/>
          <a:stretch>
            <a:fillRect/>
          </a:stretch>
        </p:blipFill>
        <p:spPr>
          <a:xfrm rot="719996">
            <a:off x="3930650" y="2121535"/>
            <a:ext cx="1880235" cy="1572260"/>
          </a:xfrm>
          <a:prstGeom prst="rect">
            <a:avLst/>
          </a:prstGeom>
          <a:noFill/>
          <a:ln>
            <a:noFill/>
          </a:ln>
          <a:effectLst>
            <a:outerShdw blurRad="63500" dist="63760" dir="2700000">
              <a:srgbClr val="000000">
                <a:alpha val="14000"/>
              </a:srgbClr>
            </a:outerShdw>
          </a:effectLst>
        </p:spPr>
      </p:pic>
      <p:pic>
        <p:nvPicPr>
          <p:cNvPr id="6" name="pasted-image.tif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AvYTpl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kXAAA4IQAAVCQAAN0rAAAQAAAAJgAAAAgAAAD//////////w=="/>
              </a:ext>
            </a:extLst>
          </p:cNvPicPr>
          <p:nvPr/>
        </p:nvPicPr>
        <p:blipFill>
          <a:blip r:embed="rId6"/>
          <a:stretch>
            <a:fillRect/>
          </a:stretch>
        </p:blipFill>
        <p:spPr>
          <a:xfrm rot="719996">
            <a:off x="3836035" y="5400040"/>
            <a:ext cx="2069465" cy="1730375"/>
          </a:xfrm>
          <a:prstGeom prst="rect">
            <a:avLst/>
          </a:prstGeom>
          <a:noFill/>
          <a:ln>
            <a:noFill/>
          </a:ln>
          <a:effectLst>
            <a:outerShdw blurRad="63500" dist="63760" dir="2700000">
              <a:srgbClr val="000000">
                <a:alpha val="14000"/>
              </a:srgbClr>
            </a:outerShdw>
          </a:effectLst>
        </p:spPr>
      </p:pic>
      <p:sp>
        <p:nvSpPr>
          <p:cNvPr id="7" name="Shape 1371"/>
          <p:cNvSpPr>
            <a:extLst>
              <a:ext uri="smNativeData">
                <pr:smNativeData xmlns:pr="smNativeData" xmlns="smNativeData" val="SMDATA_15_2mHZYhMAAAAlAAAAzAAAAA0AAAAAUAAAAFAAAABQAAAAUAAAAAAAAAABAAAAAAAAAAEAAABQAAAAuwkc3kte6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CJVg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syEAALwYAABLKgAArBkAABAAAAAmAAAACAAAAP//////////"/>
              </a:ext>
            </a:extLst>
          </p:cNvSpPr>
          <p:nvPr/>
        </p:nvSpPr>
        <p:spPr>
          <a:xfrm>
            <a:off x="5478145" y="4020820"/>
            <a:ext cx="1397000" cy="152400"/>
          </a:xfrm>
          <a:prstGeom prst="leftRightArrow">
            <a:avLst>
              <a:gd name="adj1" fmla="val 41604"/>
              <a:gd name="adj2" fmla="val 109307"/>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372"/>
          <p:cNvSpPr>
            <a:extLst>
              <a:ext uri="smNativeData">
                <pr:smNativeData xmlns:pr="smNativeData" xmlns="smNativeData" val="SMDATA_15_2mHZYhMAAAAlAAAAzAAAAA0AAAAAUAAAAFAAAABQAAAAUAAAAAAAAAABAAAAAAAAAAEAAABQAAAAbXJTnn+j6T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CB5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siAAALocAAABKwAAqh0AABAAAAAmAAAACAAAAP//////////"/>
              </a:ext>
            </a:extLst>
          </p:cNvSpPr>
          <p:nvPr/>
        </p:nvSpPr>
        <p:spPr>
          <a:xfrm rot="19500000">
            <a:off x="5314950" y="4669790"/>
            <a:ext cx="1675765" cy="152400"/>
          </a:xfrm>
          <a:prstGeom prst="leftRightArrow">
            <a:avLst>
              <a:gd name="adj1" fmla="val 41604"/>
              <a:gd name="adj2" fmla="val 109294"/>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37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9sa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DMAAGYbAAB9OwAALiIAABAgAAAmAAAACAAAAP//////////"/>
              </a:ext>
            </a:extLst>
          </p:cNvSpPr>
          <p:nvPr/>
        </p:nvSpPr>
        <p:spPr>
          <a:xfrm>
            <a:off x="8356600" y="4453890"/>
            <a:ext cx="1313815" cy="110236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defTabSz="457200">
              <a:lnSpc>
                <a:spcPts val="2200"/>
              </a:lnSpc>
              <a:spcBef>
                <a:spcPts val="400"/>
              </a:spcBef>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solidFill>
                  <a:srgbClr val="FF9300"/>
                </a:solidFill>
              </a:rPr>
              <a:t>transitions </a:t>
            </a:r>
            <a:br/>
            <a:r>
              <a:rPr cap="none">
                <a:latin typeface="Times" pitchFamily="0" charset="0"/>
                <a:ea typeface="Times" pitchFamily="0" charset="0"/>
                <a:cs typeface="Times" pitchFamily="0" charset="0"/>
              </a:rPr>
              <a:t>&gt;</a:t>
            </a:r>
            <a:br/>
            <a:r>
              <a:rPr cap="none">
                <a:solidFill>
                  <a:srgbClr val="76D6FF"/>
                </a:solidFill>
              </a:rPr>
              <a:t>transversions</a:t>
            </a:r>
            <a:br/>
            <a:endParaRPr cap="none">
              <a:solidFill>
                <a:srgbClr val="76D6FF"/>
              </a:solidFill>
            </a:endParaRPr>
          </a:p>
        </p:txBody>
      </p:sp>
      <p:sp>
        <p:nvSpPr>
          <p:cNvPr id="10" name="Shape 1374"/>
          <p:cNvSpPr>
            <a:extLst>
              <a:ext uri="smNativeData">
                <pr:smNativeData xmlns:pr="smNativeData" xmlns="smNativeData" val="SMDATA_15_2mHZYhMAAAAlAAAAzAAAAA0AAAAAUAAAAFAAAABQAAAAUAAAAAAAAAABAAAAAAAAAAEAAABQAAAAuwkc3kte6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FByI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syEAAIwgAABLKgAAfCEAABAAAAAmAAAACAAAAP//////////"/>
              </a:ext>
            </a:extLst>
          </p:cNvSpPr>
          <p:nvPr/>
        </p:nvSpPr>
        <p:spPr>
          <a:xfrm>
            <a:off x="5478145" y="5290820"/>
            <a:ext cx="1397000" cy="152400"/>
          </a:xfrm>
          <a:prstGeom prst="leftRightArrow">
            <a:avLst>
              <a:gd name="adj1" fmla="val 41604"/>
              <a:gd name="adj2" fmla="val 109307"/>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375"/>
          <p:cNvSpPr>
            <a:extLst>
              <a:ext uri="smNativeData">
                <pr:smNativeData xmlns:pr="smNativeData" xmlns="smNativeData" val="SMDATA_15_2mHZYhMAAAAlAAAAzAAAAA0AAAAAUAAAAFAAAABQAAAAUAAAAAAAAAABAAAAAAAAAAEAAABQAAAAn+OAXlOT6T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NlL2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vyAAALocAAD0KgAAqh0AABAAAAAmAAAACAAAAP//////////"/>
              </a:ext>
            </a:extLst>
          </p:cNvSpPr>
          <p:nvPr/>
        </p:nvSpPr>
        <p:spPr>
          <a:xfrm rot="12899996">
            <a:off x="5323205" y="4669790"/>
            <a:ext cx="1659255" cy="152400"/>
          </a:xfrm>
          <a:prstGeom prst="leftRightArrow">
            <a:avLst>
              <a:gd name="adj1" fmla="val 41604"/>
              <a:gd name="adj2" fmla="val 109292"/>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1376"/>
          <p:cNvSpPr>
            <a:extLst>
              <a:ext uri="smNativeData">
                <pr:smNativeData xmlns:pr="smNativeData" xmlns="smNativeData" val="SMDATA_15_2mHZYhMAAAAlAAAAzAAAAA0AAAAAUAAAAFAAAABQAAAAUAAAAAAAAAABAAAAAAAAAAEAAABQAAAAO0U2+9L34j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ly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x0AAKAaAADDHgAAqB8AABAAAAAmAAAACAAAAP//////////"/>
              </a:ext>
            </a:extLst>
          </p:cNvSpPr>
          <p:nvPr/>
        </p:nvSpPr>
        <p:spPr>
          <a:xfrm rot="16200000">
            <a:off x="4515485" y="4660900"/>
            <a:ext cx="817880" cy="152400"/>
          </a:xfrm>
          <a:prstGeom prst="leftRightArrow">
            <a:avLst>
              <a:gd name="adj1" fmla="val 41604"/>
              <a:gd name="adj2" fmla="val 109278"/>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1377"/>
          <p:cNvSpPr>
            <a:extLst>
              <a:ext uri="smNativeData">
                <pr:smNativeData xmlns:pr="smNativeData" xmlns="smNativeData" val="SMDATA_15_2mHZYhMAAAAlAAAAzAAAAA0AAAAAUAAAAFAAAABQAAAAUAAAAAAAAAABAAAAAAAAAAEAAABQAAAAO0U2+9L34j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N5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cy0AAKAaAABjLgAAqB8AABAAAAAmAAAACAAAAP//////////"/>
              </a:ext>
            </a:extLst>
          </p:cNvSpPr>
          <p:nvPr/>
        </p:nvSpPr>
        <p:spPr>
          <a:xfrm rot="16200000">
            <a:off x="7055485" y="4660900"/>
            <a:ext cx="817880" cy="152400"/>
          </a:xfrm>
          <a:prstGeom prst="leftRightArrow">
            <a:avLst>
              <a:gd name="adj1" fmla="val 41604"/>
              <a:gd name="adj2" fmla="val 109278"/>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37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I+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PQAA0AoAABAgAAAmAAAACAAAAP//////////"/>
              </a:ext>
            </a:extLst>
          </p:cNvSpPr>
          <p:nvPr/>
        </p:nvSpPr>
        <p:spPr>
          <a:xfrm>
            <a:off x="990600" y="1397000"/>
            <a:ext cx="907415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molecular structure makes transitions more probable than transversions</a:t>
            </a:r>
            <a:endParaRPr cap="none">
              <a:solidFill>
                <a:srgbClr val="424242"/>
              </a:solidFill>
            </a:endParaRPr>
          </a:p>
        </p:txBody>
      </p:sp>
      <p:sp>
        <p:nvSpPr>
          <p:cNvPr id="15" name="Shape 137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c2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QYAANQKAACdDgAADQ0AABAgAAAmAAAACAAAAP//////////"/>
              </a:ext>
            </a:extLst>
          </p:cNvSpPr>
          <p:nvPr/>
        </p:nvSpPr>
        <p:spPr>
          <a:xfrm>
            <a:off x="1062355" y="1760220"/>
            <a:ext cx="1313180"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DNA</a:t>
            </a:r>
          </a:p>
        </p:txBody>
      </p:sp>
      <p:sp>
        <p:nvSpPr>
          <p:cNvPr id="16" name="Shape 138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Td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17" name="Shape 138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vc2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NQKAAD4MQAADQ0AABAgAAAmAAAACAAAAP//////////"/>
              </a:ext>
            </a:extLst>
          </p:cNvSpPr>
          <p:nvPr/>
        </p:nvSpPr>
        <p:spPr>
          <a:xfrm>
            <a:off x="6809105"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Pyrimidines</a:t>
            </a:r>
          </a:p>
        </p:txBody>
      </p:sp>
      <p:sp>
        <p:nvSpPr>
          <p:cNvPr id="18" name="Shape 138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Fs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BwYAAD4MQAAGhoAABAgAAAmAAAACAAAAP//////////"/>
              </a:ext>
            </a:extLst>
          </p:cNvSpPr>
          <p:nvPr/>
        </p:nvSpPr>
        <p:spPr>
          <a:xfrm>
            <a:off x="6809105"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Thymine</a:t>
            </a:r>
          </a:p>
        </p:txBody>
      </p:sp>
      <p:sp>
        <p:nvSpPr>
          <p:cNvPr id="19" name="Shape 138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L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OwfAAD4MQAA6iEAABAgAAAmAAAACAAAAP//////////"/>
              </a:ext>
            </a:extLst>
          </p:cNvSpPr>
          <p:nvPr/>
        </p:nvSpPr>
        <p:spPr>
          <a:xfrm>
            <a:off x="6809105"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Cytosine</a:t>
            </a:r>
          </a:p>
        </p:txBody>
      </p:sp>
      <p:sp>
        <p:nvSpPr>
          <p:cNvPr id="20" name="Shape 138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L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NQKAAABIgAADQ0AABAgAAAmAAAACAAAAP//////////"/>
              </a:ext>
            </a:extLst>
          </p:cNvSpPr>
          <p:nvPr/>
        </p:nvSpPr>
        <p:spPr>
          <a:xfrm>
            <a:off x="4213860"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Purines</a:t>
            </a:r>
          </a:p>
        </p:txBody>
      </p:sp>
      <p:sp>
        <p:nvSpPr>
          <p:cNvPr id="21" name="Shape 138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wOm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BwYAAABIgAAGhoAABAgAAAmAAAACAAAAP//////////"/>
              </a:ext>
            </a:extLst>
          </p:cNvSpPr>
          <p:nvPr/>
        </p:nvSpPr>
        <p:spPr>
          <a:xfrm>
            <a:off x="4213860"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Adenine</a:t>
            </a:r>
          </a:p>
        </p:txBody>
      </p:sp>
      <p:sp>
        <p:nvSpPr>
          <p:cNvPr id="22" name="Shape 138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NUb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OwfAAABIgAA6iEAABAgAAAmAAAACAAAAP//////////"/>
              </a:ext>
            </a:extLst>
          </p:cNvSpPr>
          <p:nvPr/>
        </p:nvSpPr>
        <p:spPr>
          <a:xfrm>
            <a:off x="4213860"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Guanine</a:t>
            </a:r>
          </a:p>
        </p:txBody>
      </p:sp>
      <p:sp>
        <p:nvSpPr>
          <p:cNvPr id="23" name="Shape 138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48c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3000" tmFilter="0, 0; .2, .5; .8, .5; 1, 0"/>
                                        <p:tgtEl>
                                          <p:spTgt spid="12"/>
                                        </p:tgtEl>
                                      </p:cBhvr>
                                    </p:animEffect>
                                    <p:animScale>
                                      <p:cBhvr>
                                        <p:cTn id="7" dur="1500" autoRev="1" fill="hold"/>
                                        <p:tgtEl>
                                          <p:spTgt spid="12"/>
                                        </p:tgtEl>
                                      </p:cBhvr>
                                      <p:by x="105000" y="105000"/>
                                    </p:animScale>
                                  </p:childTnLst>
                                </p:cTn>
                              </p:par>
                              <p:par>
                                <p:cTn id="8" presetID="26" presetClass="emph" presetSubtype="0" fill="hold" grpId="0" nodeType="withEffect">
                                  <p:stCondLst>
                                    <p:cond delay="0"/>
                                  </p:stCondLst>
                                  <p:childTnLst>
                                    <p:animEffect transition="out" filter="fade">
                                      <p:cBhvr>
                                        <p:cTn id="9" dur="3000" tmFilter="0, 0; .2, .5; .8, .5; 1, 0"/>
                                        <p:tgtEl>
                                          <p:spTgt spid="13"/>
                                        </p:tgtEl>
                                      </p:cBhvr>
                                    </p:animEffect>
                                    <p:animScale>
                                      <p:cBhvr>
                                        <p:cTn id="10" dur="1500" autoRev="1" fill="hold"/>
                                        <p:tgtEl>
                                          <p:spTgt spid="13"/>
                                        </p:tgtEl>
                                      </p:cBhvr>
                                      <p:by x="105000" y="105000"/>
                                    </p:animScale>
                                  </p:childTnLst>
                                </p:cTn>
                              </p:par>
                              <p:par>
                                <p:cTn id="11" presetID="26" presetClass="emph" presetSubtype="0" fill="hold" grpId="0" nodeType="withEffect">
                                  <p:stCondLst>
                                    <p:cond delay="0"/>
                                  </p:stCondLst>
                                  <p:childTnLst>
                                    <p:animEffect transition="out" filter="fade">
                                      <p:cBhvr>
                                        <p:cTn id="12" dur="3000" tmFilter="0, 0; .2, .5; .8, .5; 1, 0"/>
                                        <p:tgtEl>
                                          <p:spTgt spid="7"/>
                                        </p:tgtEl>
                                      </p:cBhvr>
                                    </p:animEffect>
                                    <p:animScale>
                                      <p:cBhvr>
                                        <p:cTn id="13" dur="1500" autoRev="1" fill="hold"/>
                                        <p:tgtEl>
                                          <p:spTgt spid="7"/>
                                        </p:tgtEl>
                                      </p:cBhvr>
                                      <p:by x="105000" y="105000"/>
                                    </p:animScale>
                                  </p:childTnLst>
                                </p:cTn>
                              </p:par>
                              <p:par>
                                <p:cTn id="14" presetID="26" presetClass="emph" presetSubtype="0" fill="hold" grpId="0" nodeType="withEffect">
                                  <p:stCondLst>
                                    <p:cond delay="0"/>
                                  </p:stCondLst>
                                  <p:childTnLst>
                                    <p:animEffect transition="out" filter="fade">
                                      <p:cBhvr>
                                        <p:cTn id="15" dur="3000" tmFilter="0, 0; .2, .5; .8, .5; 1, 0"/>
                                        <p:tgtEl>
                                          <p:spTgt spid="8"/>
                                        </p:tgtEl>
                                      </p:cBhvr>
                                    </p:animEffect>
                                    <p:animScale>
                                      <p:cBhvr>
                                        <p:cTn id="16" dur="1500" autoRev="1" fill="hold"/>
                                        <p:tgtEl>
                                          <p:spTgt spid="8"/>
                                        </p:tgtEl>
                                      </p:cBhvr>
                                      <p:by x="105000" y="105000"/>
                                    </p:animScale>
                                  </p:childTnLst>
                                </p:cTn>
                              </p:par>
                              <p:par>
                                <p:cTn id="17" presetID="26" presetClass="emph" presetSubtype="0" fill="hold" grpId="0" nodeType="withEffect">
                                  <p:stCondLst>
                                    <p:cond delay="0"/>
                                  </p:stCondLst>
                                  <p:childTnLst>
                                    <p:animEffect transition="out" filter="fade">
                                      <p:cBhvr>
                                        <p:cTn id="18" dur="3000" tmFilter="0, 0; .2, .5; .8, .5; 1, 0"/>
                                        <p:tgtEl>
                                          <p:spTgt spid="11"/>
                                        </p:tgtEl>
                                      </p:cBhvr>
                                    </p:animEffect>
                                    <p:animScale>
                                      <p:cBhvr>
                                        <p:cTn id="19" dur="1500" autoRev="1" fill="hold"/>
                                        <p:tgtEl>
                                          <p:spTgt spid="11"/>
                                        </p:tgtEl>
                                      </p:cBhvr>
                                      <p:by x="105000" y="105000"/>
                                    </p:animScale>
                                  </p:childTnLst>
                                </p:cTn>
                              </p:par>
                              <p:par>
                                <p:cTn id="20" presetID="26" presetClass="emph" presetSubtype="0" fill="hold" grpId="0" nodeType="withEffect">
                                  <p:stCondLst>
                                    <p:cond delay="0"/>
                                  </p:stCondLst>
                                  <p:childTnLst>
                                    <p:animEffect transition="out" filter="fade">
                                      <p:cBhvr>
                                        <p:cTn id="21" dur="3000" tmFilter="0, 0; .2, .5; .8, .5; 1, 0"/>
                                        <p:tgtEl>
                                          <p:spTgt spid="10"/>
                                        </p:tgtEl>
                                      </p:cBhvr>
                                    </p:animEffect>
                                    <p:animScale>
                                      <p:cBhvr>
                                        <p:cTn id="22" dur="1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animBg="1" advAuto="0"/>
      <p:bldP spid="10" grpId="0" animBg="1" advAuto="0"/>
      <p:bldP spid="11" grpId="0" animBg="1" advAuto="0"/>
      <p:bldP spid="12" grpId="0" animBg="1" advAuto="0"/>
      <p:bldP spid="13" grpId="0" animBg="1" advAuto="0"/>
    </p:bldLst>
    <p:extLst>
      <p:ext uri="smNativeData">
        <pr:smNativeData xmlns:pr="smNativeData" xmlns="smNativeData" val="2mHZYgYAAAAFAAAA/f///wMAAAAaAAAAAAAAAAAAAAAAAAAAAAAAAAgAAAD9////AwAAABoAAAAAAAAAAAAAAAAAAAAAAAAACwAAAP3///8DAAAAGgAAAAAAAAAAAAAAAAAAAAAAAAAOAAAA/f///wMAAAAaAAAAAAAAAAAAAAAAAAAAAAAAABEAAAD9////AwAAABoAAAAAAAAAAAAAAAAAAAAAAAAAFAAAAP3///8DAAAAGgAAAAAAAAAAAAAAAAAAAAAAAAA="/>
      </p:ext>
    </p:extLst>
  </p:timing>
</p:sld>
</file>

<file path=ppt/slides/slide9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38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U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39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392"/>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9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39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39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397"/>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dlb2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39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U9Ik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39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KggAAAwKgAAUCMAABAgAAAmAAAACAAAAP//////////"/>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0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Khig6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8AAKggAADsMQAAUCMAABAgAAAmAAAACAAAAP//////////"/>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0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F94W4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FAoAAAwKgAA+CoAABAgAAAmAAAACAAAAP//////////"/>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40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OjnzH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C8AAFAoAAAUMgAA+CoAABAgAAAmAAAACAAAAP//////////"/>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40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RQ6D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CwAAC8fAADcNAAALCEAABAgAAAmAAAACAAAAP//////////"/>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Pyrimidine</a:t>
            </a:r>
          </a:p>
        </p:txBody>
      </p:sp>
      <p:sp>
        <p:nvSpPr>
          <p:cNvPr id="12" name="Shape 140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h1rS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iQAAC8fAADXLAAALCEAABAgAAAmAAAACAAAAP//////////"/>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Purine</a:t>
            </a: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9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40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An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40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409"/>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4mCg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41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Yq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41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KggAAAwKgAAUCMAABAgAAAmAAAACAAAAP//////////"/>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1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Edlb2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8AAKggAADsMQAAUCMAABAgAAAmAAAACAAAAP//////////"/>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1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IxND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FAoAAAwKgAA+CoAABAgAAAmAAAACAAAAP//////////"/>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414"/>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EFyaW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C8AAFAoAAAUMgAA+CoAABAgAAAmAAAACAAAAP//////////"/>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41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N5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CwAAC8fAADcNAAALCEAABAgAAAmAAAACAAAAP//////////"/>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Pyrimidine</a:t>
            </a:r>
          </a:p>
        </p:txBody>
      </p:sp>
      <p:sp>
        <p:nvSpPr>
          <p:cNvPr id="12" name="Shape 1416"/>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oU2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iQAAC8fAADXLAAALCEAABAgAAAmAAAACAAAAP//////////"/>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Purine</a:t>
            </a:r>
          </a:p>
        </p:txBody>
      </p:sp>
      <p:sp>
        <p:nvSpPr>
          <p:cNvPr id="13" name="Shape 1417"/>
          <p:cNvSpPr>
            <a:extLst>
              <a:ext uri="smNativeData">
                <pr:smNativeData xmlns:pr="smNativeData" xmlns="smNativeData" val="SMDATA_15_2mHZ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CBkaX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SgAAO8iAAAxKQAArCgAABAAAAAmAAAACAAAAP//////////"/>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41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c9Ij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419"/>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snGy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cAADcHgAAaiAAAFQpAAAQAAAAJgAAAAgAAAD//////////w=="/>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42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f14G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BkAAIAgAACoIQAA+CoAABAAAAAmAAAACAAAAP//////////"/>
              </a:ext>
            </a:extLst>
          </p:cNvSpPr>
          <p:nvPr/>
        </p:nvSpPr>
        <p:spPr>
          <a:xfrm>
            <a:off x="4201160" y="5283200"/>
            <a:ext cx="1270000" cy="17018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slides/slide9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42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425"/>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L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426"/>
          <p:cNvSpPr>
            <a:extLst>
              <a:ext uri="smNativeData">
                <pr:smNativeData xmlns:pr="smNativeData" xmlns="smNativeData" val="SMDATA_15_2mHZ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B9f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427"/>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B6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428"/>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AA4u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KggAAAwKgAAUCMAABAgAAAmAAAACAAAAP//////////"/>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29"/>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Do6O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8AAKggAADsMQAAUCMAABAgAAAmAAAACAAAAP//////////"/>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30"/>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eq2+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FAoAAAwKgAA+CoAABAgAAAmAAAACAAAAP//////////"/>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431"/>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OIRJ/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C8AAFAoAAAUMgAA+CoAABAgAAAmAAAACAAAAP//////////"/>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432"/>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oEZG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CwAAC8fAADcNAAALCEAABAgAAAmAAAACAAAAP//////////"/>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Pyrimidine</a:t>
            </a:r>
          </a:p>
        </p:txBody>
      </p:sp>
      <p:sp>
        <p:nvSpPr>
          <p:cNvPr id="12" name="Shape 1433"/>
          <p:cNvSpPr>
            <a:extLst>
              <a:ext uri="smNativeData">
                <pr:smNativeData xmlns:pr="smNativeData" xmlns="smNativeData" val="SMDATA_15_2mHZ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1eJh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iQAAC8fAADXLAAALCEAABAgAAAmAAAACAAAAP//////////"/>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Purine</a:t>
            </a:r>
          </a:p>
        </p:txBody>
      </p:sp>
      <p:sp>
        <p:nvSpPr>
          <p:cNvPr id="13" name="Shape 1434"/>
          <p:cNvSpPr>
            <a:extLst>
              <a:ext uri="smNativeData">
                <pr:smNativeData xmlns:pr="smNativeData" xmlns="smNativeData" val="SMDATA_15_2mHZ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NODlH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SgAAO8iAAAxKQAArCgAABAAAAAmAAAACAAAAP//////////"/>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435"/>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guaC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436"/>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h+IX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xmlns="smNativeData" val="SMDATA_17_2mHZ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lJiYm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cAADcHgAAaiAAAFQpAAAQAAAAJgAAAAgAAAD//////////w=="/>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438"/>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Y9NE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BkAAL4iAACoIQAA+CoAABAAAAAmAAAACAAAAP//////////"/>
              </a:ext>
            </a:extLst>
          </p:cNvSpPr>
          <p:nvPr/>
        </p:nvSpPr>
        <p:spPr>
          <a:xfrm>
            <a:off x="4201160" y="5647690"/>
            <a:ext cx="1270000" cy="133731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1439"/>
          <p:cNvSpPr>
            <a:extLst>
              <a:ext uri="smNativeData">
                <pr:smNativeData xmlns:pr="smNativeData" xmlns="smNativeData" val="SMDATA_15_2mHZ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ExMT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6S8AAO8iAADZMAAArCgAABAAAAAmAAAACAAAAP//////////"/>
              </a:ext>
            </a:extLst>
          </p:cNvSpPr>
          <p:nvPr/>
        </p:nvSpPr>
        <p:spPr>
          <a:xfrm rot="16200000">
            <a:off x="73983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1440"/>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InE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1441"/>
          <p:cNvSpPr>
            <a:extLst>
              <a:ext uri="smNativeData">
                <pr:smNativeData xmlns:pr="smNativeData" xmlns="smNativeData" val="SMDATA_15_2mHZ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qNz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2mHZYgAAAAD0AQAAAAAAAAYAAAAAAAAAAAAAAAAAAAAAAAAAAQAAAAAAAAAAAAAAAAAAAAAAAAAAAAAA"/>
      </p:ext>
    </p:extLst>
  </p:transition>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Presentation">
      <a:majorFont>
        <a:latin typeface="Verdana"/>
        <a:ea typeface="Verdana"/>
        <a:cs typeface="Verdana"/>
      </a:majorFont>
      <a:minorFont>
        <a:latin typeface="Verdana"/>
        <a:ea typeface="Verdana"/>
        <a:cs typeface="Verdan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Presentation">
      <a:majorFont>
        <a:latin typeface="Verdana"/>
        <a:ea typeface="Verdana"/>
        <a:cs typeface="Verdana"/>
      </a:majorFont>
      <a:minorFont>
        <a:latin typeface="Verdana"/>
        <a:ea typeface="Verdana"/>
        <a:cs typeface="Verdan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boussau</cp:lastModifiedBy>
  <cp:revision>0</cp:revision>
  <dcterms:created xsi:type="dcterms:W3CDTF">2019-05-15T16:48:32Z</dcterms:created>
  <dcterms:modified xsi:type="dcterms:W3CDTF">2022-07-21T14:25:30Z</dcterms:modified>
</cp:coreProperties>
</file>